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</p:sldIdLst>
  <p:sldSz cx="9144000" cy="51435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0B6432B-8169-4295-B18B-7EA6B4C38CF4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699FB6D-917E-4A63-B2F3-87336BA48601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9F5D9BE-98A0-4924-81DA-8693D3977A38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5D34D82-F9AA-4A6A-BBDC-1EEBDF536CEB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B083151-7386-49BA-8C1E-8912E8E3DAAD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5627694-7CF6-4577-9638-A56E535D5B5B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ABBBECB-95CD-4A35-A426-DABFE730932B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AA19FB3-19C2-4A0C-9CE9-F1ADDA456909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8F1F182-1A63-4057-A50F-2CAFD166F1EB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7DE2A9F-ACCE-44CA-9F9E-8707489594A1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32CB72-9E5F-4263-8F4D-E6B99CC49D54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CCCEAF0-BB44-467F-BE8B-56707205E0A3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FBC7923-2EB7-4257-B726-AADC655B846A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2130F7F-F7CE-4F19-99FA-3E0D470F7C6F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59D69E6-7505-4A28-BE2D-4862FACD45F0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2A9676C-54A1-496E-AB4C-9FAE4FA4913D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AF2D4B-2024-40FC-B67A-96502EBAD6BE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8CC16BC-FBC4-48D7-AB65-CBB2C842BA89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888732E-1A9E-4D18-88DF-7539E9FFBA2B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84E47DE-C248-40C6-9674-2FB22770185F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D1D611-DD4A-4F08-B826-0A56B9987E3B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90DB9BA-1F0A-4315-A940-580158B741C0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3D7DF61-9C8D-4E4E-9903-B2A2FB8B688B}" type="slidenum">
              <a:t>&lt;#&gt;</a:t>
            </a:fld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4BAC992-4A23-4615-AF83-18018986A059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60BB02C-4E8E-4F6A-B6E8-EC8BECA8BC1F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9D6F1D-2A54-4C37-A374-C2871B5CD50C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56C7EF1-1EC5-43F5-988B-BC260F6B8D53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CDBECBB-C43B-43D1-9753-93AEEE9CCFC2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1C655B5-AF7F-42B5-A070-E4A7EE441C9B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ACBB9D-5E90-49EF-A4A7-BBDC2639CBBE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33AA3A3-CED1-41E3-A494-506308BA79BA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7FDDBCB-AB15-4B63-9FBD-D870A8CD0045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20DC464-68E9-4B07-8C36-767041E6C8D5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AB1B84A-7F69-431D-8ED7-17B2E4A55CA6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5A5BCE2-5638-4257-9979-4FEF943E4811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CE79569-6CE1-4B63-8DEF-EF0FF68936A2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10;p2" descr=""/>
          <p:cNvPicPr/>
          <p:nvPr/>
        </p:nvPicPr>
        <p:blipFill>
          <a:blip r:embed="rId2"/>
          <a:stretch/>
        </p:blipFill>
        <p:spPr>
          <a:xfrm>
            <a:off x="0" y="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1" name="Google Shape;13;p2" descr=""/>
          <p:cNvPicPr/>
          <p:nvPr/>
        </p:nvPicPr>
        <p:blipFill>
          <a:blip r:embed="rId3"/>
          <a:stretch/>
        </p:blipFill>
        <p:spPr>
          <a:xfrm>
            <a:off x="914400" y="4343400"/>
            <a:ext cx="1104480" cy="3927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D185D1C9-53CE-411B-8E7A-A2AB016C221B}" type="slidenum">
              <a:rPr b="0" lang="en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30;p6" descr=""/>
          <p:cNvPicPr/>
          <p:nvPr/>
        </p:nvPicPr>
        <p:blipFill>
          <a:blip r:embed="rId2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05478B08-59FF-4F4A-9952-5E575F790035}" type="slidenum">
              <a:rPr b="0" lang="en" sz="10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26;p5" descr=""/>
          <p:cNvPicPr/>
          <p:nvPr/>
        </p:nvPicPr>
        <p:blipFill>
          <a:blip r:embed="rId2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 w="0"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sldNum" idx="3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2D73BF4E-1426-4051-9514-DBF8F43C8F9B}" type="slidenum">
              <a:rPr b="0" lang="en" sz="10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youtu.be/H2eX4nYwEhE" TargetMode="External"/><Relationship Id="rId2" Type="http://schemas.openxmlformats.org/officeDocument/2006/relationships/image" Target="../media/image6.png"/><Relationship Id="rId3" Type="http://schemas.openxmlformats.org/officeDocument/2006/relationships/hyperlink" Target="https://youtu.be/H2eX4nYwEhE" TargetMode="External"/><Relationship Id="rId4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4861800" cy="121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rm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000" spc="-1" strike="noStrike">
                <a:solidFill>
                  <a:srgbClr val="ffffff"/>
                </a:solidFill>
                <a:latin typeface="Open Sans ExtraBold"/>
                <a:ea typeface="Open Sans ExtraBold"/>
              </a:rPr>
              <a:t>2D Simulations of City Horizon Lines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914400" y="2331720"/>
            <a:ext cx="4798440" cy="121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rmAutofit/>
          </a:bodyPr>
          <a:p>
            <a:pPr>
              <a:lnSpc>
                <a:spcPct val="115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en" sz="2400" spc="-1" strike="noStrike">
                <a:solidFill>
                  <a:srgbClr val="ffffff"/>
                </a:solidFill>
                <a:latin typeface="Open Sans"/>
                <a:ea typeface="Open Sans"/>
              </a:rPr>
              <a:t>Deven Bibikar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4343400" y="2367720"/>
            <a:ext cx="4800240" cy="277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557480" cy="57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rm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400" spc="-1" strike="noStrike">
                <a:solidFill>
                  <a:srgbClr val="ffffff"/>
                </a:solidFill>
                <a:latin typeface="Open Sans ExtraBold"/>
                <a:ea typeface="Open Sans ExtraBold"/>
              </a:rPr>
              <a:t>Topic of Simulation / Methods Used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087080" y="2118240"/>
            <a:ext cx="3227760" cy="22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rmAutofit fontScale="80000"/>
          </a:bodyPr>
          <a:p>
            <a:pPr marL="457200" indent="-355680">
              <a:lnSpc>
                <a:spcPct val="115000"/>
              </a:lnSpc>
              <a:buClr>
                <a:srgbClr val="ffffff"/>
              </a:buClr>
              <a:buFont typeface="Open Sans Medium"/>
              <a:buChar char="●"/>
            </a:pPr>
            <a:r>
              <a:rPr b="0" lang="en" sz="2000" spc="-1" strike="noStrike">
                <a:solidFill>
                  <a:srgbClr val="ffffff"/>
                </a:solidFill>
                <a:latin typeface="Open Sans Medium"/>
                <a:ea typeface="Open Sans Medium"/>
              </a:rPr>
              <a:t>Upward Random Walk</a:t>
            </a:r>
            <a:endParaRPr b="0" lang="en-US" sz="2000" spc="-1" strike="noStrike">
              <a:latin typeface="Arial"/>
            </a:endParaRPr>
          </a:p>
          <a:p>
            <a:pPr marL="457200" indent="-355680">
              <a:lnSpc>
                <a:spcPct val="115000"/>
              </a:lnSpc>
              <a:buClr>
                <a:srgbClr val="ffffff"/>
              </a:buClr>
              <a:buFont typeface="Open Sans Medium"/>
              <a:buChar char="●"/>
            </a:pPr>
            <a:r>
              <a:rPr b="0" lang="en" sz="2000" spc="-1" strike="noStrike">
                <a:solidFill>
                  <a:srgbClr val="ffffff"/>
                </a:solidFill>
                <a:latin typeface="Open Sans Medium"/>
                <a:ea typeface="Open Sans Medium"/>
              </a:rPr>
              <a:t>Starting level, height limits, improvement bias factors</a:t>
            </a:r>
            <a:endParaRPr b="0" lang="en-US" sz="2000" spc="-1" strike="noStrike">
              <a:latin typeface="Arial"/>
            </a:endParaRPr>
          </a:p>
          <a:p>
            <a:pPr marL="457200" indent="-355680">
              <a:lnSpc>
                <a:spcPct val="115000"/>
              </a:lnSpc>
              <a:buClr>
                <a:srgbClr val="ffffff"/>
              </a:buClr>
              <a:buFont typeface="Open Sans Medium"/>
              <a:buChar char="●"/>
            </a:pPr>
            <a:r>
              <a:rPr b="0" lang="en" sz="2000" spc="-1" strike="noStrike">
                <a:solidFill>
                  <a:srgbClr val="ffffff"/>
                </a:solidFill>
                <a:latin typeface="Open Sans Medium"/>
                <a:ea typeface="Open Sans Medium"/>
              </a:rPr>
              <a:t>Show a 2D representation of how the city skyline might evolve over time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6" name="Google Shape;107;p 1"/>
          <p:cNvSpPr/>
          <p:nvPr/>
        </p:nvSpPr>
        <p:spPr>
          <a:xfrm>
            <a:off x="914400" y="2118240"/>
            <a:ext cx="3227760" cy="22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83000"/>
          </a:bodyPr>
          <a:p>
            <a:pPr marL="457200" indent="-355680">
              <a:lnSpc>
                <a:spcPct val="115000"/>
              </a:lnSpc>
              <a:buClr>
                <a:srgbClr val="ffffff"/>
              </a:buClr>
              <a:buFont typeface="Open Sans Medium"/>
              <a:buChar char="●"/>
            </a:pPr>
            <a:r>
              <a:rPr b="0" lang="en" sz="2000" spc="-1" strike="noStrike">
                <a:solidFill>
                  <a:srgbClr val="ffffff"/>
                </a:solidFill>
                <a:latin typeface="Open Sans Medium"/>
                <a:ea typeface="Open Sans Medium"/>
              </a:rPr>
              <a:t>Show a 2D representation of how the city skyline might evolve over time </a:t>
            </a:r>
            <a:endParaRPr b="0" lang="en-US" sz="2000" spc="-1" strike="noStrike">
              <a:latin typeface="Arial"/>
            </a:endParaRPr>
          </a:p>
          <a:p>
            <a:pPr marL="457200" indent="-355680">
              <a:lnSpc>
                <a:spcPct val="115000"/>
              </a:lnSpc>
              <a:buClr>
                <a:srgbClr val="ffffff"/>
              </a:buClr>
              <a:buFont typeface="Open Sans Medium"/>
              <a:buChar char="●"/>
            </a:pPr>
            <a:r>
              <a:rPr b="0" lang="en" sz="2000" spc="-1" strike="noStrike">
                <a:solidFill>
                  <a:srgbClr val="ffffff"/>
                </a:solidFill>
                <a:latin typeface="Open Sans Medium"/>
                <a:ea typeface="Open Sans Medium"/>
              </a:rPr>
              <a:t>Show demolition/rebuilding cycles across time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12;p19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741240" y="857160"/>
            <a:ext cx="4571280" cy="3428280"/>
          </a:xfrm>
          <a:prstGeom prst="rect">
            <a:avLst/>
          </a:prstGeom>
          <a:ln w="0">
            <a:noFill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</p:pic>
      <p:sp>
        <p:nvSpPr>
          <p:cNvPr id="128" name=""/>
          <p:cNvSpPr/>
          <p:nvPr/>
        </p:nvSpPr>
        <p:spPr>
          <a:xfrm>
            <a:off x="1600200" y="258480"/>
            <a:ext cx="297144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 u="sng">
                <a:solidFill>
                  <a:srgbClr val="0097a7"/>
                </a:solidFill>
                <a:uFillTx/>
                <a:latin typeface="Times New Roman"/>
                <a:hlinkClick r:id="rId3"/>
              </a:rPr>
              <a:t>Youtube Link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2023-11-29T02:14:02Z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