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>
        <p:scale>
          <a:sx n="50" d="100"/>
          <a:sy n="50" d="100"/>
        </p:scale>
        <p:origin x="458" y="9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3D9B4-5D6F-799F-8B06-89F172594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2054E2-1263-3788-6AF0-59C06D2CE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71349-BECB-18E3-BDE5-D7A1A79B5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D6-FF4E-4DA6-B525-045CAB12703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2BC58-034C-13AE-FB8E-B7E8617D9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0E3C2-75A5-B8C6-4536-D633503C6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35F1-CBFD-4FF6-A93A-DB9F4A381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7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08C3B-B5A2-B365-D970-DAAB26D0C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81984F-52C3-F000-0072-F6572F19B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5B7AF-A2C1-DA65-87B8-D13C48BBB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D6-FF4E-4DA6-B525-045CAB12703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C2FA2-8E36-C677-A8B5-1AF278EF3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F2307-4CD1-87CF-1853-397401C8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35F1-CBFD-4FF6-A93A-DB9F4A381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1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EC628D-1C39-2857-8C6E-93ACA42AA3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1B00F0-9768-AE98-B9F6-39444BFA1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83EF3-E582-77EA-F7E9-C62228C1B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D6-FF4E-4DA6-B525-045CAB12703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50B65-D13B-9BDE-B2EE-413181557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7CBAC-7234-60AD-75BD-D302AFC6A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35F1-CBFD-4FF6-A93A-DB9F4A381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48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B9D56-EC95-D0E8-E539-DFF24FB00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522EA-6FEC-9EDE-FB17-B75E8BB94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A0B04-D61B-2EDC-60F4-29C4641BD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D6-FF4E-4DA6-B525-045CAB12703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7499E-C891-0A17-71E5-2D11877B1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2E363-76F8-6CBC-8DFF-7CDECED7C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35F1-CBFD-4FF6-A93A-DB9F4A381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63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AA376-8532-49F7-FDF4-B6C864729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0AEDC6-FEDA-6787-0031-2EFFEEF51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DB525-AAC1-BAAC-CB27-1DA9AE25C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D6-FF4E-4DA6-B525-045CAB12703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482CD-8A68-B293-966F-A8A64F595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A46D3-0F9C-7FBF-8431-14EFE387B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35F1-CBFD-4FF6-A93A-DB9F4A381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2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5A6C4-D319-A3AD-783E-8DB482082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71D89-A2BD-E607-36D8-D27849722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E3BC36-F902-64C3-99AA-1F9F0384B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B7F63E-7E4A-FCED-070C-E2A926DBE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D6-FF4E-4DA6-B525-045CAB12703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AC2D5-8CED-523F-4C24-6B3AF71FF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4FC8A-2671-5361-63C1-9600D1638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35F1-CBFD-4FF6-A93A-DB9F4A381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08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89CC1-8D78-B2BC-0527-AE08E0A2D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84F99-E347-345B-FB21-CAA1B7DCA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74F9FE-DC8C-0AAF-F1D3-C79D7096D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1C1953-1DB9-F0D3-CC6F-2FC1E7353C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B5DFED-79DC-05AC-8FFD-4AAD3DFC1F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74AA62-4567-4EBB-716C-1CF023D69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D6-FF4E-4DA6-B525-045CAB12703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FD2FC-FEE9-4A17-90D7-1A2DAEED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240EE3-511B-765B-5D59-B5AECDA19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35F1-CBFD-4FF6-A93A-DB9F4A381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B82A2-4F20-85A2-9181-AC74ABC11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C5FF0-42DD-A038-DDB1-F60B6C1A8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D6-FF4E-4DA6-B525-045CAB12703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82BDFA-57D7-3680-43EA-6F8C8B66A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D1FC2A-8894-8BAC-EEA5-F9F92926A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35F1-CBFD-4FF6-A93A-DB9F4A381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B22436-3C94-BE8C-EC6B-757C91F9F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D6-FF4E-4DA6-B525-045CAB12703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98E999-44DF-F51D-30C7-3FB220C99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1A7149-8F6E-6CBC-4C40-62618FD2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35F1-CBFD-4FF6-A93A-DB9F4A381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6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6A90A-3D24-A4A8-D20C-7DD56B1CB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02FF4-DAEB-E91A-E026-6A5522572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A6F65-010C-40ED-B92A-8D1C1459D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4245E-242F-205B-DB5C-F93BDAFAF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D6-FF4E-4DA6-B525-045CAB12703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4D91F-15CC-3F81-C75D-E7DA5C3F3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8F066-BF91-563A-F7FE-460EA51DD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35F1-CBFD-4FF6-A93A-DB9F4A381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88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D5568-26BB-BEDC-BC5A-DDD2DC387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73EF4E-FD35-73D6-5887-7DCA38971C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3D2F76-D3BA-C81F-406B-76EBC8F83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A040A-3AB5-A812-DE03-C94A2D684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D6-FF4E-4DA6-B525-045CAB12703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4C6A7-0614-BD16-870C-4AC4C49E7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66BA1-3EFD-A94B-D718-E09F2809A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35F1-CBFD-4FF6-A93A-DB9F4A381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8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653D43-D0FD-45D1-65A0-3B8D0EC02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56108-B1F4-8D77-029A-41D2CEFB3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CA37C-3963-294B-039E-F9A99A1A37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7CED6-FF4E-4DA6-B525-045CAB12703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107BA-34A2-53A4-95A2-B3F437BF0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7D413-8544-4545-65CD-7B36BDCFEC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A35F1-CBFD-4FF6-A93A-DB9F4A381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0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26516928@N08/563463214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sa/2.0/?ref=openverse" TargetMode="External"/><Relationship Id="rId4" Type="http://schemas.openxmlformats.org/officeDocument/2006/relationships/hyperlink" Target="https://www.flickr.com/photos/26516928@N0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ead #2">
            <a:extLst>
              <a:ext uri="{FF2B5EF4-FFF2-40B4-BE49-F238E27FC236}">
                <a16:creationId xmlns:a16="http://schemas.microsoft.com/office/drawing/2014/main" id="{0D1B11B8-FB02-71DF-4B42-92C321FF2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7658" y="-184042"/>
            <a:ext cx="10881632" cy="722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AEE30183-5C7C-CF8E-B9AD-D6A338CFCDB3}"/>
              </a:ext>
            </a:extLst>
          </p:cNvPr>
          <p:cNvSpPr/>
          <p:nvPr/>
        </p:nvSpPr>
        <p:spPr>
          <a:xfrm rot="2937578">
            <a:off x="2726050" y="-1643626"/>
            <a:ext cx="14345473" cy="7394315"/>
          </a:xfrm>
          <a:prstGeom prst="triangle">
            <a:avLst>
              <a:gd name="adj" fmla="val 5001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297EC1-0C6D-CC5A-C435-42204D8BD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4673" y="529093"/>
            <a:ext cx="9144000" cy="2387600"/>
          </a:xfrm>
        </p:spPr>
        <p:txBody>
          <a:bodyPr/>
          <a:lstStyle/>
          <a:p>
            <a:r>
              <a:rPr lang="en-US" dirty="0"/>
              <a:t>Bread Rising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5EC9D1-9B83-48A0-BE2A-A9B503461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3158" y="3063763"/>
            <a:ext cx="9144000" cy="1655762"/>
          </a:xfrm>
        </p:spPr>
        <p:txBody>
          <a:bodyPr/>
          <a:lstStyle/>
          <a:p>
            <a:r>
              <a:rPr lang="en-US" dirty="0"/>
              <a:t>Zoe </a:t>
            </a:r>
            <a:r>
              <a:rPr lang="en-US" dirty="0" err="1"/>
              <a:t>Chyatte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FDEB54-9027-AA9E-34FA-3A766C6CC79C}"/>
              </a:ext>
            </a:extLst>
          </p:cNvPr>
          <p:cNvSpPr txBox="1"/>
          <p:nvPr/>
        </p:nvSpPr>
        <p:spPr>
          <a:xfrm>
            <a:off x="322112" y="6395357"/>
            <a:ext cx="5773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solidFill>
                  <a:schemeClr val="bg1"/>
                </a:solidFill>
                <a:effectLst/>
                <a:latin typeface="Inter"/>
              </a:rPr>
              <a:t>"</a:t>
            </a:r>
            <a:r>
              <a:rPr lang="en-US" b="0" i="0" dirty="0">
                <a:solidFill>
                  <a:schemeClr val="bg1"/>
                </a:solidFill>
                <a:effectLst/>
                <a:latin typeface="Inte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Bread #2</a:t>
            </a:r>
            <a:r>
              <a:rPr lang="en-US" b="0" i="0" dirty="0">
                <a:solidFill>
                  <a:schemeClr val="bg1"/>
                </a:solidFill>
                <a:effectLst/>
                <a:latin typeface="Inter"/>
              </a:rPr>
              <a:t>" by </a:t>
            </a:r>
            <a:r>
              <a:rPr lang="en-US" b="0" i="0" dirty="0">
                <a:solidFill>
                  <a:schemeClr val="bg1"/>
                </a:solidFill>
                <a:effectLst/>
                <a:latin typeface="Inte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Damien </a:t>
            </a:r>
            <a:r>
              <a:rPr lang="en-US" b="0" i="0" dirty="0" err="1">
                <a:solidFill>
                  <a:schemeClr val="bg1"/>
                </a:solidFill>
                <a:effectLst/>
                <a:latin typeface="Inte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Pollet</a:t>
            </a:r>
            <a:r>
              <a:rPr lang="en-US" b="0" i="0" dirty="0">
                <a:solidFill>
                  <a:schemeClr val="bg1"/>
                </a:solidFill>
                <a:effectLst/>
                <a:latin typeface="Inter"/>
              </a:rPr>
              <a:t> is licensed under </a:t>
            </a:r>
            <a:r>
              <a:rPr lang="en-US" b="0" i="0" dirty="0">
                <a:solidFill>
                  <a:schemeClr val="bg1"/>
                </a:solidFill>
                <a:effectLst/>
                <a:latin typeface="Inte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2.0</a:t>
            </a:r>
            <a:r>
              <a:rPr lang="en-US" b="0" i="0" dirty="0">
                <a:solidFill>
                  <a:schemeClr val="bg1"/>
                </a:solidFill>
                <a:effectLst/>
                <a:latin typeface="Inter"/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71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0BAE6-16D1-7FDA-B03D-196B6EC8C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and Methods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41184C-2FB9-9935-4710-72E7EE3E22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8D4C6E-7A23-FCE9-B865-8F549B4E6AA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dough is left alone after the ingredients are combined, it will expand</a:t>
            </a:r>
          </a:p>
          <a:p>
            <a:pPr lvl="1"/>
            <a:r>
              <a:rPr lang="en-US" dirty="0"/>
              <a:t>Expansion due to CO2 bubbles from yeast output or manual kneading</a:t>
            </a:r>
          </a:p>
          <a:p>
            <a:pPr lvl="1"/>
            <a:r>
              <a:rPr lang="en-US" dirty="0"/>
              <a:t>Growth increases at a decreasing rate</a:t>
            </a:r>
          </a:p>
          <a:p>
            <a:pPr lvl="1"/>
            <a:r>
              <a:rPr lang="en-US" dirty="0"/>
              <a:t>Dough becomes curved for efficiency – least surface area for most volume</a:t>
            </a:r>
          </a:p>
          <a:p>
            <a:pPr lvl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D2AA552-E841-427F-A366-6AB0A77691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Simulation Methods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5F1F47A-856D-79AF-1402-69D54AC90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15739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Randomness (including random walks)</a:t>
            </a:r>
          </a:p>
          <a:p>
            <a:r>
              <a:rPr lang="en-US" dirty="0"/>
              <a:t>PDE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2ED37B69-03D7-6B9E-FFAC-396A164268AB}"/>
              </a:ext>
            </a:extLst>
          </p:cNvPr>
          <p:cNvSpPr txBox="1">
            <a:spLocks/>
          </p:cNvSpPr>
          <p:nvPr/>
        </p:nvSpPr>
        <p:spPr>
          <a:xfrm>
            <a:off x="6324600" y="3916806"/>
            <a:ext cx="5183188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Sources</a:t>
            </a:r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B58F14E7-5A0A-DFC4-D0C6-5FD170B8981D}"/>
              </a:ext>
            </a:extLst>
          </p:cNvPr>
          <p:cNvSpPr txBox="1">
            <a:spLocks/>
          </p:cNvSpPr>
          <p:nvPr/>
        </p:nvSpPr>
        <p:spPr>
          <a:xfrm>
            <a:off x="6324600" y="4740718"/>
            <a:ext cx="5183188" cy="1573944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effectLst/>
              </a:rPr>
              <a:t>Carol, Boynton. “The Chemistry of Baking Bread.” </a:t>
            </a:r>
            <a:r>
              <a:rPr lang="en-US" i="1" dirty="0">
                <a:effectLst/>
              </a:rPr>
              <a:t>Yale National Initiative</a:t>
            </a:r>
            <a:r>
              <a:rPr lang="en-US" dirty="0">
                <a:effectLst/>
              </a:rPr>
              <a:t>, Yale University, https://teachers.yale.edu/curriculum/viewer/initiative_17.04.02_u. Accessed 28 Nov. 2023.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Romano, A., et al. “Description of Leavening of Bread Dough with Mathematical Modelling.” </a:t>
            </a:r>
            <a:r>
              <a:rPr lang="en-US" i="1" dirty="0">
                <a:effectLst/>
              </a:rPr>
              <a:t>Journal of Food Engineering</a:t>
            </a:r>
            <a:r>
              <a:rPr lang="en-US" dirty="0">
                <a:effectLst/>
              </a:rPr>
              <a:t>, vol. 83, no. 2, Nov. 2007, pp. 142–48. </a:t>
            </a:r>
            <a:r>
              <a:rPr lang="en-US" i="1" dirty="0">
                <a:effectLst/>
              </a:rPr>
              <a:t>ScienceDirect</a:t>
            </a:r>
            <a:r>
              <a:rPr lang="en-US" dirty="0">
                <a:effectLst/>
              </a:rPr>
              <a:t>, https://doi.org/10.1016/j.jfoodeng.2007.02.014.</a:t>
            </a:r>
          </a:p>
          <a:p>
            <a:pPr marL="0" indent="0">
              <a:buNone/>
            </a:pPr>
            <a:r>
              <a:rPr lang="en-US" dirty="0" err="1">
                <a:effectLst/>
              </a:rPr>
              <a:t>Turbin-Orger</a:t>
            </a:r>
            <a:r>
              <a:rPr lang="en-US" dirty="0">
                <a:effectLst/>
              </a:rPr>
              <a:t>, A., et al. “Kinetics of Bubble Growth in Wheat Flour Dough during Proofing Studied by Computed X-Ray Micro-Tomography.” </a:t>
            </a:r>
            <a:r>
              <a:rPr lang="en-US" i="1" dirty="0">
                <a:effectLst/>
              </a:rPr>
              <a:t>Journal of Cereal Science</a:t>
            </a:r>
            <a:r>
              <a:rPr lang="en-US" dirty="0">
                <a:effectLst/>
              </a:rPr>
              <a:t>, vol. 56, no. 3, Nov. 2012, pp. 676–83. </a:t>
            </a:r>
            <a:r>
              <a:rPr lang="en-US" i="1" dirty="0">
                <a:effectLst/>
              </a:rPr>
              <a:t>ScienceDirect</a:t>
            </a:r>
            <a:r>
              <a:rPr lang="en-US" dirty="0">
                <a:effectLst/>
              </a:rPr>
              <a:t>, https://doi.org/10.1016/j.jcs.2012.08.008.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85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nimation">
            <a:hlinkClick r:id="" action="ppaction://media"/>
            <a:extLst>
              <a:ext uri="{FF2B5EF4-FFF2-40B4-BE49-F238E27FC236}">
                <a16:creationId xmlns:a16="http://schemas.microsoft.com/office/drawing/2014/main" id="{20E1E87F-D9B9-6AAB-D857-6C867A8670EB}"/>
              </a:ext>
            </a:extLst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 rotWithShape="1">
          <a:blip r:embed="rId4"/>
          <a:srcRect l="22225" r="21753" b="12148"/>
          <a:stretch/>
        </p:blipFill>
        <p:spPr>
          <a:xfrm>
            <a:off x="795337" y="1051395"/>
            <a:ext cx="6853239" cy="6044908"/>
          </a:xfr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DE03F7D5-C100-6F9B-CC5F-1BE81EF33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Animation – Bubbles in Bread</a:t>
            </a:r>
          </a:p>
        </p:txBody>
      </p:sp>
    </p:spTree>
    <p:extLst>
      <p:ext uri="{BB962C8B-B14F-4D97-AF65-F5344CB8AC3E}">
        <p14:creationId xmlns:p14="http://schemas.microsoft.com/office/powerpoint/2010/main" val="219829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239</Words>
  <Application>Microsoft Office PowerPoint</Application>
  <PresentationFormat>Widescreen</PresentationFormat>
  <Paragraphs>17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Inter</vt:lpstr>
      <vt:lpstr>Office Theme</vt:lpstr>
      <vt:lpstr>Bread Rising</vt:lpstr>
      <vt:lpstr>Topic and Methods</vt:lpstr>
      <vt:lpstr>Animation – Bubbles in Bread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 Rising</dc:title>
  <dc:creator>Z C</dc:creator>
  <cp:lastModifiedBy>Z C</cp:lastModifiedBy>
  <cp:revision>3</cp:revision>
  <dcterms:created xsi:type="dcterms:W3CDTF">2023-11-28T16:27:07Z</dcterms:created>
  <dcterms:modified xsi:type="dcterms:W3CDTF">2023-11-28T18:32:27Z</dcterms:modified>
</cp:coreProperties>
</file>