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roxima Nova"/>
      <p:regular r:id="rId11"/>
      <p:bold r:id="rId12"/>
      <p:italic r:id="rId13"/>
      <p:boldItalic r:id="rId14"/>
    </p:embeddedFont>
    <p:embeddedFont>
      <p:font typeface="Proxima Nova Semibold"/>
      <p:regular r:id="rId15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13" Type="http://schemas.openxmlformats.org/officeDocument/2006/relationships/font" Target="fonts/ProximaNova-italic.fntdata"/><Relationship Id="rId12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Semibold-regular.fntdata"/><Relationship Id="rId14" Type="http://schemas.openxmlformats.org/officeDocument/2006/relationships/font" Target="fonts/ProximaNova-boldItalic.fntdata"/><Relationship Id="rId17" Type="http://schemas.openxmlformats.org/officeDocument/2006/relationships/font" Target="fonts/ProximaNovaSemibold-boldItalic.fntdata"/><Relationship Id="rId16" Type="http://schemas.openxmlformats.org/officeDocument/2006/relationships/font" Target="fonts/ProximaNova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06eb15f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06eb15f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06eb15f5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06eb15f5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08312fce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08312f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08312fce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08312fce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08312fce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08312fce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SECTION_TITLE_AND_DESCRIPTION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5658000" y="0"/>
            <a:ext cx="3486000" cy="5143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513425" y="3503513"/>
            <a:ext cx="4674000" cy="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roxima Nova"/>
              <a:buNone/>
              <a:defRPr sz="21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6072" y="1105532"/>
            <a:ext cx="2232600" cy="73674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2" type="subTitle"/>
          </p:nvPr>
        </p:nvSpPr>
        <p:spPr>
          <a:xfrm>
            <a:off x="6096300" y="2188950"/>
            <a:ext cx="2717400" cy="27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"/>
              <a:buNone/>
              <a:defRPr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-10" r="10" t="0"/>
          <a:stretch/>
        </p:blipFill>
        <p:spPr>
          <a:xfrm>
            <a:off x="2087050" y="2027437"/>
            <a:ext cx="1285576" cy="129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350" y="1163700"/>
            <a:ext cx="3918316" cy="6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qYxsraQoSNapfLx_6m_UgEtnDxNc8CH0/view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i.org/10.1175/2010MWR3317.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 txBox="1"/>
          <p:nvPr>
            <p:ph idx="2" type="subTitle"/>
          </p:nvPr>
        </p:nvSpPr>
        <p:spPr>
          <a:xfrm>
            <a:off x="6096300" y="1960000"/>
            <a:ext cx="2717400" cy="2935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4" name="Google Shape;64;p14"/>
          <p:cNvSpPr/>
          <p:nvPr/>
        </p:nvSpPr>
        <p:spPr>
          <a:xfrm>
            <a:off x="583450" y="685950"/>
            <a:ext cx="4340400" cy="3372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951100" y="0"/>
            <a:ext cx="3192900" cy="51705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11480" r="0" t="0"/>
          <a:stretch/>
        </p:blipFill>
        <p:spPr>
          <a:xfrm>
            <a:off x="0" y="0"/>
            <a:ext cx="5951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6220500" y="199075"/>
            <a:ext cx="2654100" cy="33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Elementary Dynamical Simulation of Hurricane Winds using Rankine Vortex</a:t>
            </a:r>
            <a:endParaRPr sz="3000"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220500" y="3845050"/>
            <a:ext cx="26541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By Rohin Juneja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550" y="2193400"/>
            <a:ext cx="3695124" cy="5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548" y="2851225"/>
            <a:ext cx="3695125" cy="19549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91125" y="74100"/>
            <a:ext cx="7587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roxima Nova Semibold"/>
                <a:ea typeface="Proxima Nova Semibold"/>
                <a:cs typeface="Proxima Nova Semibold"/>
                <a:sym typeface="Proxima Nova Semibold"/>
              </a:rPr>
              <a:t>What is a Rankine Vortex?</a:t>
            </a:r>
            <a:endParaRPr sz="250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91125" y="530550"/>
            <a:ext cx="76842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Simple model of rotational fluid flow is a surprisingly accurate for intense wind vortices</a:t>
            </a:r>
            <a:endParaRPr i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5125550" y="1080025"/>
            <a:ext cx="3695100" cy="10020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This Rankine vortex function gives a velocity vector at a given radius r from the center of the vortex. Below, ‘a’ refers to the radius of the vortex-core (see image on bottom-right), ‘r’ is the distance from the center, and Gamma is the circulation strength.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93400"/>
            <a:ext cx="3016027" cy="28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292000" y="1080025"/>
            <a:ext cx="4471800" cy="10020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Named for the Scottish engineer William John Rankine, the Rankine vortex is characterized by a central core where the fluid velocity is constant and equal to the vortex's maximum velocity. Outside the core, the velocity decreases radially until it becomes zero at a certain distance from the center.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2948750" y="2333350"/>
            <a:ext cx="1815000" cy="2472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Why is this vortex a good representation of hurricane winds?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“The use of such a simple approach is made possible by the remarkable consistency and relative uniformity of hurricane circulations, and indeed those of all intense vortices.” (Holland et al., 2010)</a:t>
            </a:r>
            <a:endParaRPr sz="1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191125" y="74100"/>
            <a:ext cx="7587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roxima Nova Semibold"/>
                <a:ea typeface="Proxima Nova Semibold"/>
                <a:cs typeface="Proxima Nova Semibold"/>
                <a:sym typeface="Proxima Nova Semibold"/>
              </a:rPr>
              <a:t>Animation</a:t>
            </a:r>
            <a:endParaRPr sz="250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91125" y="530550"/>
            <a:ext cx="84906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Selected animation follows direct leftward path. Motion of eye can be modeled via random walks as well</a:t>
            </a:r>
            <a:endParaRPr i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7" name="Google Shape;87;p16" title="animation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175" y="880350"/>
            <a:ext cx="4039352" cy="403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650" y="1148963"/>
            <a:ext cx="3496751" cy="3502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191125" y="74100"/>
            <a:ext cx="7587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roxima Nova Semibold"/>
                <a:ea typeface="Proxima Nova Semibold"/>
                <a:cs typeface="Proxima Nova Semibold"/>
                <a:sym typeface="Proxima Nova Semibold"/>
              </a:rPr>
              <a:t>Verification</a:t>
            </a:r>
            <a:endParaRPr sz="250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91125" y="530550"/>
            <a:ext cx="84906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Ensuring accuracy of generated simulation by comparison to findings in relevant literature</a:t>
            </a:r>
            <a:endParaRPr i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200" y="1085125"/>
            <a:ext cx="4444526" cy="33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4982925" y="4514850"/>
            <a:ext cx="26796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from Holland et al. (2010)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25" y="1110850"/>
            <a:ext cx="3932397" cy="29218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488275" y="4108325"/>
            <a:ext cx="3338100" cy="6069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explain the difference between these two curves? 1) Parameter selections for circulation strength and 2) my addition of an “eye” at center of vortex</a:t>
            </a:r>
            <a:endParaRPr sz="1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191125" y="74100"/>
            <a:ext cx="7587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roxima Nova Semibold"/>
                <a:ea typeface="Proxima Nova Semibold"/>
                <a:cs typeface="Proxima Nova Semibold"/>
                <a:sym typeface="Proxima Nova Semibold"/>
              </a:rPr>
              <a:t>References</a:t>
            </a:r>
            <a:endParaRPr sz="250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91125" y="530550"/>
            <a:ext cx="84906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>
                <a:latin typeface="Proxima Nova"/>
                <a:ea typeface="Proxima Nova"/>
                <a:cs typeface="Proxima Nova"/>
                <a:sym typeface="Proxima Nova"/>
              </a:rPr>
              <a:t>Thank you for listening!</a:t>
            </a:r>
            <a:endParaRPr i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308800" y="1088750"/>
            <a:ext cx="8573100" cy="3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Holland, G. J., J. I. Belanger, and A. Fritz, 2010: A Revised Model for Radial Profiles of Hurricane Winds. Mon. Wea. Rev., 138, 4393–4401,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https://doi.org/10.1175/2010MWR3317.1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Dario Giaiotti and Fulvio Stel: The Rankine Vortex Model. Regional Meteorological Observatory, via Oberdan, 16/A I-33040 Visco (UD), ITALY (4 October 2006)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Maciej Dutkiewicz 2019 IOP Conf. Ser.: Models of strong wind acting on buildings and infrastructure. Mater. Sci. Eng. 471 052030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