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68"/>
  </p:normalViewPr>
  <p:slideViewPr>
    <p:cSldViewPr snapToGrid="0" snapToObjects="1">
      <p:cViewPr varScale="1">
        <p:scale>
          <a:sx n="105" d="100"/>
          <a:sy n="105" d="100"/>
        </p:scale>
        <p:origin x="84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7D6B60-D706-CC4C-A311-76C7BCCAE106}" type="datetimeFigureOut">
              <a:rPr lang="en-US" smtClean="0"/>
              <a:t>11/29/23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D22E05-3D4C-0247-AFDE-5ECF8CFF87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5480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Using our Moon’s mass, orbital tilt from planet of 5 degrees (same as the Moon’s) and Kepler-10 system initial conditions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22E05-3D4C-0247-AFDE-5ECF8CFF870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671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Smallest moon we know of is Deimos at about 10^15 kg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22E05-3D4C-0247-AFDE-5ECF8CFF870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5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Largest moon we know of is Ganymede at about 10^23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22E05-3D4C-0247-AFDE-5ECF8CFF870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324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Moon orbits at about 1 km/s around the Earth and Earth orbits at about 30 km/s around the Sun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22E05-3D4C-0247-AFDE-5ECF8CFF870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1850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D22E05-3D4C-0247-AFDE-5ECF8CFF870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854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11/29/23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11/29/23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BD7C2DEF-63C5-495B-BBE5-720E5D12B4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E21E403-0B61-4473-BE57-AB0F1637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1A122D3-E13E-7541-B0D1-B4908CEDAD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6696" y="643464"/>
            <a:ext cx="3761964" cy="3273061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lvl="0" algn="r"/>
            <a:r>
              <a:rPr lang="en-US" sz="3700"/>
              <a:t>Simulating the Orbit of AN Exo-moon Around Kepler-10d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547840-47D7-7945-8AFC-2F731CEB7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6695" y="3923151"/>
            <a:ext cx="3761965" cy="2293885"/>
          </a:xfrm>
          <a:noFill/>
          <a:ln w="19050">
            <a:noFill/>
            <a:prstDash val="dash"/>
          </a:ln>
        </p:spPr>
        <p:txBody>
          <a:bodyPr>
            <a:normAutofit/>
          </a:bodyPr>
          <a:lstStyle/>
          <a:p>
            <a:pPr algn="r"/>
            <a:r>
              <a:rPr lang="en-US" dirty="0"/>
              <a:t>Derek Kaplan</a:t>
            </a:r>
          </a:p>
        </p:txBody>
      </p:sp>
      <p:pic>
        <p:nvPicPr>
          <p:cNvPr id="5" name="Picture 4" descr="A diagram of a solar system&#10;&#10;Description automatically generated">
            <a:extLst>
              <a:ext uri="{FF2B5EF4-FFF2-40B4-BE49-F238E27FC236}">
                <a16:creationId xmlns:a16="http://schemas.microsoft.com/office/drawing/2014/main" id="{970DC7EA-D5AC-EC49-8D2F-7C756BCF71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6653" y="1367258"/>
            <a:ext cx="6177937" cy="4262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4693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4BE3BD-1CA0-2F48-A302-4CD577EF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3600" y="764373"/>
            <a:ext cx="6832600" cy="1293028"/>
          </a:xfrm>
        </p:spPr>
        <p:txBody>
          <a:bodyPr>
            <a:normAutofit/>
          </a:bodyPr>
          <a:lstStyle/>
          <a:p>
            <a:r>
              <a:rPr lang="en-US"/>
              <a:t>Methods</a:t>
            </a:r>
          </a:p>
        </p:txBody>
      </p:sp>
      <p:pic>
        <p:nvPicPr>
          <p:cNvPr id="7" name="Picture 6" descr="A group of men posing for a picture&#10;&#10;Description automatically generated">
            <a:extLst>
              <a:ext uri="{FF2B5EF4-FFF2-40B4-BE49-F238E27FC236}">
                <a16:creationId xmlns:a16="http://schemas.microsoft.com/office/drawing/2014/main" id="{9C44C6E2-50FA-3749-B541-47920928346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013" r="3" b="7"/>
          <a:stretch/>
        </p:blipFill>
        <p:spPr>
          <a:xfrm>
            <a:off x="614131" y="1336911"/>
            <a:ext cx="3577880" cy="2441448"/>
          </a:xfrm>
          <a:prstGeom prst="rect">
            <a:avLst/>
          </a:prstGeom>
        </p:spPr>
      </p:pic>
      <p:pic>
        <p:nvPicPr>
          <p:cNvPr id="9" name="Picture 8" descr="A screenshot of a computer&#10;&#10;Description automatically generated">
            <a:extLst>
              <a:ext uri="{FF2B5EF4-FFF2-40B4-BE49-F238E27FC236}">
                <a16:creationId xmlns:a16="http://schemas.microsoft.com/office/drawing/2014/main" id="{226EE83B-789A-8543-937D-AB65001295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142" r="3" b="2994"/>
          <a:stretch/>
        </p:blipFill>
        <p:spPr>
          <a:xfrm>
            <a:off x="614131" y="3968059"/>
            <a:ext cx="3577880" cy="24438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7CFDB1-0C7E-7046-BDC4-36CA372C0CA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673600" y="2194560"/>
                <a:ext cx="6832600" cy="4024125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Helped discover Kepler-10 d in 2018</a:t>
                </a:r>
              </a:p>
              <a:p>
                <a:r>
                  <a:rPr lang="en-US" dirty="0"/>
                  <a:t>I used the Nasa Exoplanet Archive for the majority of system characteristics</a:t>
                </a:r>
              </a:p>
              <a:p>
                <a:r>
                  <a:rPr lang="en-US" dirty="0"/>
                  <a:t>There is no yet confirmed radius for Kepler-10 d, so I estimated </a:t>
                </a:r>
                <a:r>
                  <a:rPr lang="en-US" dirty="0">
                    <a:effectLst/>
                    <a:ea typeface="Calibri" panose="020F0502020204030204" pitchFamily="34" charset="0"/>
                  </a:rPr>
                  <a:t>R</a:t>
                </a:r>
                <a14:m>
                  <m:oMath xmlns:m="http://schemas.openxmlformats.org/officeDocument/2006/math">
                    <m:r>
                      <a:rPr lang="en-US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∝</m:t>
                    </m:r>
                    <m:sSup>
                      <m:sSupPr>
                        <m:ctrlPr>
                          <a:rPr lang="en-US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𝑀</m:t>
                        </m:r>
                      </m:e>
                      <m:sup>
                        <m:r>
                          <a:rPr lang="en-US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0.55</m:t>
                        </m:r>
                      </m:sup>
                    </m:sSup>
                  </m:oMath>
                </a14:m>
                <a:r>
                  <a:rPr lang="en-US" dirty="0">
                    <a:effectLst/>
                    <a:ea typeface="Times New Roman" panose="02020603050405020304" pitchFamily="18" charset="0"/>
                  </a:rPr>
                  <a:t> (</a:t>
                </a:r>
                <a:r>
                  <a:rPr lang="en-US" dirty="0" err="1">
                    <a:effectLst/>
                    <a:ea typeface="Times New Roman" panose="02020603050405020304" pitchFamily="18" charset="0"/>
                  </a:rPr>
                  <a:t>Bashi</a:t>
                </a:r>
                <a:r>
                  <a:rPr lang="en-US" dirty="0">
                    <a:effectLst/>
                    <a:ea typeface="Times New Roman" panose="02020603050405020304" pitchFamily="18" charset="0"/>
                  </a:rPr>
                  <a:t> et al. 2017) for lower mass planets</a:t>
                </a:r>
              </a:p>
              <a:p>
                <a:r>
                  <a:rPr lang="en-US" dirty="0">
                    <a:ea typeface="Times New Roman" panose="02020603050405020304" pitchFamily="18" charset="0"/>
                  </a:rPr>
                  <a:t>Tinkered with the potential </a:t>
                </a:r>
                <a:r>
                  <a:rPr lang="en-US" dirty="0" err="1">
                    <a:ea typeface="Times New Roman" panose="02020603050405020304" pitchFamily="18" charset="0"/>
                  </a:rPr>
                  <a:t>exo</a:t>
                </a:r>
                <a:r>
                  <a:rPr lang="en-US" dirty="0">
                    <a:ea typeface="Times New Roman" panose="02020603050405020304" pitchFamily="18" charset="0"/>
                  </a:rPr>
                  <a:t>-moon’s mass and velocity to see what characteristics the moon could have and where orbits were stable</a:t>
                </a:r>
                <a:endParaRPr lang="en-US" dirty="0">
                  <a:effectLst/>
                  <a:ea typeface="Times New Roman" panose="02020603050405020304" pitchFamily="18" charset="0"/>
                </a:endParaRPr>
              </a:p>
              <a:p>
                <a:pPr marL="0" indent="0">
                  <a:buNone/>
                </a:pPr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A7CFDB1-0C7E-7046-BDC4-36CA372C0CA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3600" y="2194560"/>
                <a:ext cx="6832600" cy="4024125"/>
              </a:xfrm>
              <a:blipFill>
                <a:blip r:embed="rId4"/>
                <a:stretch>
                  <a:fillRect l="-1113" t="-1887" r="-148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35263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3ADA38-1799-B44C-84A1-C0204A4AD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639762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Normal Orbit</a:t>
            </a:r>
          </a:p>
        </p:txBody>
      </p:sp>
      <p:pic>
        <p:nvPicPr>
          <p:cNvPr id="3" name="animation1.mp4" descr="animation1.mp4">
            <a:hlinkClick r:id="" action="ppaction://media"/>
            <a:extLst>
              <a:ext uri="{FF2B5EF4-FFF2-40B4-BE49-F238E27FC236}">
                <a16:creationId xmlns:a16="http://schemas.microsoft.com/office/drawing/2014/main" id="{04BB8645-0AA3-C143-97F7-D7C520FFBE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50344" y="1804393"/>
            <a:ext cx="6691312" cy="418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434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DFDF06-4FE0-604A-B47C-606E5F2D3239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0700" y="639315"/>
                <a:ext cx="8610600" cy="1293028"/>
              </a:xfrm>
            </p:spPr>
            <p:txBody>
              <a:bodyPr/>
              <a:lstStyle/>
              <a:p>
                <a:pPr algn="ctr"/>
                <a:r>
                  <a:rPr lang="en-US" dirty="0"/>
                  <a:t>Small Mass Limit</a:t>
                </a:r>
                <a:br>
                  <a:rPr lang="en-US" dirty="0"/>
                </a:br>
                <a:r>
                  <a:rPr lang="en-US" dirty="0"/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7∗10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/>
                  <a:t> kg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40DFDF06-4FE0-604A-B47C-606E5F2D323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0700" y="639315"/>
                <a:ext cx="8610600" cy="1293028"/>
              </a:xfrm>
              <a:blipFill>
                <a:blip r:embed="rId5"/>
                <a:stretch>
                  <a:fillRect t="-9709" b="-15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nimation2.mp4" descr="animation2.mp4">
            <a:hlinkClick r:id="" action="ppaction://media"/>
            <a:extLst>
              <a:ext uri="{FF2B5EF4-FFF2-40B4-BE49-F238E27FC236}">
                <a16:creationId xmlns:a16="http://schemas.microsoft.com/office/drawing/2014/main" id="{64873283-5B6D-BB46-A511-94C50713C7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26544" y="2131865"/>
            <a:ext cx="6538912" cy="408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31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928BB0B-5786-3E47-BAB9-E8475E1FFE0A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xfrm>
                <a:off x="1790700" y="639315"/>
                <a:ext cx="8610600" cy="1293028"/>
              </a:xfrm>
            </p:spPr>
            <p:txBody>
              <a:bodyPr/>
              <a:lstStyle/>
              <a:p>
                <a:pPr algn="ctr"/>
                <a:r>
                  <a:rPr lang="en-US" dirty="0"/>
                  <a:t>Large mass Limit</a:t>
                </a:r>
                <a:br>
                  <a:rPr lang="en-US" dirty="0"/>
                </a:br>
                <a:r>
                  <a:rPr lang="en-US" dirty="0"/>
                  <a:t>~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3∗10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26</m:t>
                        </m:r>
                      </m:sup>
                    </m:sSup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kg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6928BB0B-5786-3E47-BAB9-E8475E1FFE0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1790700" y="639315"/>
                <a:ext cx="8610600" cy="1293028"/>
              </a:xfrm>
              <a:blipFill>
                <a:blip r:embed="rId5"/>
                <a:stretch>
                  <a:fillRect t="-9709" b="-155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animation3.mp4" descr="animation3.mp4">
            <a:hlinkClick r:id="" action="ppaction://media"/>
            <a:extLst>
              <a:ext uri="{FF2B5EF4-FFF2-40B4-BE49-F238E27FC236}">
                <a16:creationId xmlns:a16="http://schemas.microsoft.com/office/drawing/2014/main" id="{1B8F4452-C5AE-B44A-9762-6E34CFE49C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06315" y="2045842"/>
            <a:ext cx="6379370" cy="3987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071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20107-A6C2-134E-9E34-9E8DA7684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639315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Small velocity limit</a:t>
            </a:r>
            <a:br>
              <a:rPr lang="en-US" dirty="0"/>
            </a:br>
            <a:r>
              <a:rPr lang="en-US" dirty="0"/>
              <a:t>~7.75 km/s</a:t>
            </a:r>
          </a:p>
        </p:txBody>
      </p:sp>
      <p:pic>
        <p:nvPicPr>
          <p:cNvPr id="3" name="animation4.mp4" descr="animation4.mp4">
            <a:hlinkClick r:id="" action="ppaction://media"/>
            <a:extLst>
              <a:ext uri="{FF2B5EF4-FFF2-40B4-BE49-F238E27FC236}">
                <a16:creationId xmlns:a16="http://schemas.microsoft.com/office/drawing/2014/main" id="{1A15FF1F-F6EA-A34C-90FB-45464C5666F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3421" y="1932343"/>
            <a:ext cx="6965157" cy="435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537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CDF8A5-6ABF-2942-BAF8-F908E21068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639315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Large Velocity Limit</a:t>
            </a:r>
            <a:br>
              <a:rPr lang="en-US" dirty="0"/>
            </a:br>
            <a:r>
              <a:rPr lang="en-US" dirty="0"/>
              <a:t>~54.2 km/s</a:t>
            </a:r>
          </a:p>
        </p:txBody>
      </p:sp>
      <p:pic>
        <p:nvPicPr>
          <p:cNvPr id="3" name="animation5.mp4" descr="animation5.mp4">
            <a:hlinkClick r:id="" action="ppaction://media"/>
            <a:extLst>
              <a:ext uri="{FF2B5EF4-FFF2-40B4-BE49-F238E27FC236}">
                <a16:creationId xmlns:a16="http://schemas.microsoft.com/office/drawing/2014/main" id="{30652263-2388-B349-B24F-0904FBD16B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6926" y="1932343"/>
            <a:ext cx="6858147" cy="42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5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104DE-B81E-C647-BADB-17E0DE2B3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0700" y="639315"/>
            <a:ext cx="8610600" cy="1293028"/>
          </a:xfrm>
        </p:spPr>
        <p:txBody>
          <a:bodyPr/>
          <a:lstStyle/>
          <a:p>
            <a:pPr algn="ctr"/>
            <a:r>
              <a:rPr lang="en-US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0EE688-F1D8-1C4E-9F2A-1BC03DED59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err="1"/>
              <a:t>Bashi</a:t>
            </a:r>
            <a:r>
              <a:rPr lang="en-US" sz="3600" dirty="0"/>
              <a:t>, D., </a:t>
            </a:r>
            <a:r>
              <a:rPr lang="en-US" sz="3600" dirty="0" err="1"/>
              <a:t>Helled</a:t>
            </a:r>
            <a:r>
              <a:rPr lang="en-US" sz="3600" dirty="0"/>
              <a:t>, R., Zucker, S., &amp; </a:t>
            </a:r>
            <a:r>
              <a:rPr lang="en-US" sz="3600" dirty="0" err="1"/>
              <a:t>Mordasini</a:t>
            </a:r>
            <a:r>
              <a:rPr lang="en-US" sz="3600" dirty="0"/>
              <a:t>, C. (2017). Two empirical regimes of the planetary mass-radius relation. </a:t>
            </a:r>
            <a:r>
              <a:rPr lang="en-US" sz="3600" dirty="0" err="1"/>
              <a:t>arXiv</a:t>
            </a:r>
            <a:r>
              <a:rPr lang="en-US" sz="3600" dirty="0"/>
              <a:t> preprint arXiv:1701.07654.</a:t>
            </a:r>
          </a:p>
          <a:p>
            <a:r>
              <a:rPr lang="en-US" sz="3600" dirty="0"/>
              <a:t>Nasa Exoplanet Archive</a:t>
            </a:r>
          </a:p>
          <a:p>
            <a:r>
              <a:rPr lang="en-US" sz="3600" dirty="0"/>
              <a:t>Pisgah Astronomical Research Institute</a:t>
            </a:r>
          </a:p>
        </p:txBody>
      </p:sp>
    </p:spTree>
    <p:extLst>
      <p:ext uri="{BB962C8B-B14F-4D97-AF65-F5344CB8AC3E}">
        <p14:creationId xmlns:p14="http://schemas.microsoft.com/office/powerpoint/2010/main" val="1173557724"/>
      </p:ext>
    </p:extLst>
  </p:cSld>
  <p:clrMapOvr>
    <a:masterClrMapping/>
  </p:clrMapOvr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8F31A783-2159-4870-BC29-2BA7D038EA4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66</TotalTime>
  <Words>226</Words>
  <Application>Microsoft Macintosh PowerPoint</Application>
  <PresentationFormat>Widescreen</PresentationFormat>
  <Paragraphs>25</Paragraphs>
  <Slides>8</Slides>
  <Notes>5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Cambria Math</vt:lpstr>
      <vt:lpstr>Century Gothic</vt:lpstr>
      <vt:lpstr>Vapor Trail</vt:lpstr>
      <vt:lpstr>Simulating the Orbit of AN Exo-moon Around Kepler-10d</vt:lpstr>
      <vt:lpstr>Methods</vt:lpstr>
      <vt:lpstr>Normal Orbit</vt:lpstr>
      <vt:lpstr>Small Mass Limit ~〖7∗10〗^9 kg</vt:lpstr>
      <vt:lpstr>Large mass Limit ~〖3∗10〗^26  kg</vt:lpstr>
      <vt:lpstr>Small velocity limit ~7.75 km/s</vt:lpstr>
      <vt:lpstr>Large Velocity Limit ~54.2 km/s</vt:lpstr>
      <vt:lpstr>References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Simulating the Orbit of AN Exo-moon Around Kepler-10d</dc:title>
  <dc:creator>Derek Evan Kaplan</dc:creator>
  <cp:lastModifiedBy>Derek Evan Kaplan</cp:lastModifiedBy>
  <cp:revision>2</cp:revision>
  <dcterms:created xsi:type="dcterms:W3CDTF">2023-11-28T16:21:59Z</dcterms:created>
  <dcterms:modified xsi:type="dcterms:W3CDTF">2023-11-30T07:40:21Z</dcterms:modified>
</cp:coreProperties>
</file>