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88"/>
    <p:restoredTop sz="94669"/>
  </p:normalViewPr>
  <p:slideViewPr>
    <p:cSldViewPr snapToGrid="0">
      <p:cViewPr>
        <p:scale>
          <a:sx n="45" d="100"/>
          <a:sy n="45" d="100"/>
        </p:scale>
        <p:origin x="2752" y="1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576C4-9713-D342-BAE8-D42426F1FB8C}" type="datetimeFigureOut">
              <a:rPr lang="en-US" smtClean="0"/>
              <a:t>12/2/23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0662B-ADE7-A942-817F-1BF07EEB3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7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0662B-ADE7-A942-817F-1BF07EEB38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4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0662B-ADE7-A942-817F-1BF07EEB38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43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0662B-ADE7-A942-817F-1BF07EEB38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62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0662B-ADE7-A942-817F-1BF07EEB38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73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0662B-ADE7-A942-817F-1BF07EEB38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11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0662B-ADE7-A942-817F-1BF07EEB38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65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12/2/23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2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12/2/23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0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12/2/23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12/2/23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3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12/2/23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6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12/2/23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5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12/2/23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9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12/2/23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20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12/2/23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12/2/23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2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12/2/23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0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12/2/23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88" r:id="rId7"/>
    <p:sldLayoutId id="2147483689" r:id="rId8"/>
    <p:sldLayoutId id="2147483690" r:id="rId9"/>
    <p:sldLayoutId id="2147483691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01A646-39A9-F0CD-BE7E-67D67FF54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5700" b="12200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5EDAD761-2CF4-463A-AD87-1D4E8549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D9DF7D3C-2892-4632-9E66-4D1E023A0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D2FAD08-001D-4400-AF80-51C864EF7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1C1DBB5-07D2-475F-4E9C-112A5BD60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983" y="816803"/>
            <a:ext cx="9954985" cy="3163864"/>
          </a:xfrm>
        </p:spPr>
        <p:txBody>
          <a:bodyPr>
            <a:normAutofit/>
          </a:bodyPr>
          <a:lstStyle/>
          <a:p>
            <a:r>
              <a:rPr lang="en-US" sz="6000" b="0" i="0" u="none" strike="noStrike" dirty="0">
                <a:solidFill>
                  <a:srgbClr val="ECECF1"/>
                </a:solidFill>
                <a:effectLst/>
                <a:latin typeface="+mn-lt"/>
              </a:rPr>
              <a:t>Stock Portfolio Simulation</a:t>
            </a:r>
            <a:endParaRPr lang="en-US" sz="60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6FAE50-0EED-6E3C-B1DD-41F82A710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2908" y="3988118"/>
            <a:ext cx="7583133" cy="127912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Jeremy Martinez</a:t>
            </a:r>
          </a:p>
        </p:txBody>
      </p:sp>
    </p:spTree>
    <p:extLst>
      <p:ext uri="{BB962C8B-B14F-4D97-AF65-F5344CB8AC3E}">
        <p14:creationId xmlns:p14="http://schemas.microsoft.com/office/powerpoint/2010/main" val="329504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EF0E40-AEB8-4DF7-A67A-7317B3BF9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8138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55" name="Content Placeholder 19">
            <a:extLst>
              <a:ext uri="{FF2B5EF4-FFF2-40B4-BE49-F238E27FC236}">
                <a16:creationId xmlns:a16="http://schemas.microsoft.com/office/drawing/2014/main" id="{465ED831-7981-8EC6-9E8B-D88F0BF63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240" y="0"/>
            <a:ext cx="6181389" cy="6858000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Goal: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- Simulate the returns of a diversified stock portfolio holding VTI, VEA, VWO, DGRO, &amp; VTEB ETF’s* and observe how the portfolio would be impacted by different conditions.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- Initial Amount: 5K &amp; 10K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</a:rPr>
              <a:t>- Time: 180, 270, &amp; 365 days</a:t>
            </a: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Simulation Method: </a:t>
            </a:r>
            <a:r>
              <a:rPr lang="en-US" b="0" i="0" u="none" strike="noStrike" dirty="0">
                <a:solidFill>
                  <a:srgbClr val="ECECF1"/>
                </a:solidFill>
                <a:effectLst/>
              </a:rPr>
              <a:t>Monte Carlo</a:t>
            </a:r>
            <a:endParaRPr lang="en-US" b="0" i="0" u="none" strike="noStrike" dirty="0">
              <a:solidFill>
                <a:srgbClr val="FFFFFF"/>
              </a:solidFill>
              <a:effectLst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- M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</a:rPr>
              <a:t>odels the behavior of complex systems by using random variables to represent uncertain inputs and then running simulations to observe possible outcomes.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400" b="1" i="0" u="none" strike="noStrike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en-US" sz="1400" b="1" i="0" u="none" strike="noStrike" dirty="0">
                <a:solidFill>
                  <a:schemeClr val="bg1"/>
                </a:solidFill>
                <a:effectLst/>
              </a:rPr>
              <a:t>* Vanguard Total Stock Market, Vanguard FTSE Developed Markets, Vanguard FTSE Emerging Markets, iShares Core Dividend Growth, Vanguard Tax-Exempt Bond Index</a:t>
            </a:r>
          </a:p>
          <a:p>
            <a:endParaRPr lang="en-US" sz="1200" b="1" i="0" u="none" strike="noStrike" dirty="0">
              <a:effectLst/>
              <a:latin typeface="Calibre"/>
            </a:endParaRPr>
          </a:p>
          <a:p>
            <a:r>
              <a:rPr lang="en-US" sz="1200" b="1" i="0" u="none" strike="noStrike" dirty="0">
                <a:effectLst/>
                <a:latin typeface="Calibre"/>
              </a:rPr>
              <a:t> </a:t>
            </a:r>
          </a:p>
          <a:p>
            <a:endParaRPr lang="en-US" sz="1800" dirty="0">
              <a:solidFill>
                <a:srgbClr val="FFFFFF"/>
              </a:solidFill>
            </a:endParaRP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E9B2788-52F7-4FD8-9A6C-1CBD70119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6955029" y="1"/>
            <a:ext cx="5236971" cy="6858000"/>
            <a:chOff x="20829" y="1"/>
            <a:chExt cx="5236971" cy="685799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927285D-4714-43A4-B813-F4723866DD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196FC73-5547-418C-A557-60B63BA6B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pic>
        <p:nvPicPr>
          <p:cNvPr id="5" name="Content Placeholder 4" descr="A graph of stock market&#10;&#10;Description automatically generated">
            <a:extLst>
              <a:ext uri="{FF2B5EF4-FFF2-40B4-BE49-F238E27FC236}">
                <a16:creationId xmlns:a16="http://schemas.microsoft.com/office/drawing/2014/main" id="{25D360AA-E28B-FF6C-0B57-76EC4C0ED3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59" r="27081" b="-2"/>
          <a:stretch/>
        </p:blipFill>
        <p:spPr>
          <a:xfrm>
            <a:off x="6196629" y="0"/>
            <a:ext cx="642309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8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05C581-3E86-4ADD-9EDD-5FA87B461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376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Content Placeholder 4" descr="A graph of stock market&#10;&#10;Description automatically generated">
            <a:extLst>
              <a:ext uri="{FF2B5EF4-FFF2-40B4-BE49-F238E27FC236}">
                <a16:creationId xmlns:a16="http://schemas.microsoft.com/office/drawing/2014/main" id="{029B67E3-CC3A-3924-0A0C-DDE1466327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t="15691" r="-1" b="12189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4672714-67D2-40D0-B961-A7438FE9C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5A1C471-1402-4BD1-8617-F5D9B7EB1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6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CCA9701-8B9C-4D7A-AE5B-DD505C968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7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2A42A1D-E5C0-035B-9BAA-AF4C2BD48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438" y="223839"/>
            <a:ext cx="9954076" cy="126206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</a:rPr>
              <a:t>Initial Amount: 5K   Time Frame: 180 Days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22F6DE-0A7E-57B4-DAFE-BD245BD9FDAC}"/>
              </a:ext>
            </a:extLst>
          </p:cNvPr>
          <p:cNvSpPr txBox="1"/>
          <p:nvPr/>
        </p:nvSpPr>
        <p:spPr>
          <a:xfrm>
            <a:off x="7070207" y="1496246"/>
            <a:ext cx="48379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Max Value: $6389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Min Value: $4313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Average Value: $5119</a:t>
            </a:r>
          </a:p>
        </p:txBody>
      </p:sp>
      <p:pic>
        <p:nvPicPr>
          <p:cNvPr id="2" name="animation1">
            <a:hlinkClick r:id="" action="ppaction://media"/>
            <a:extLst>
              <a:ext uri="{FF2B5EF4-FFF2-40B4-BE49-F238E27FC236}">
                <a16:creationId xmlns:a16="http://schemas.microsoft.com/office/drawing/2014/main" id="{09F3E542-D297-1A3E-3D4A-C69AEB1CE4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3832" y="1251900"/>
            <a:ext cx="6793843" cy="509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05C581-3E86-4ADD-9EDD-5FA87B461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376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Content Placeholder 4" descr="A graph of stock market&#10;&#10;Description automatically generated">
            <a:extLst>
              <a:ext uri="{FF2B5EF4-FFF2-40B4-BE49-F238E27FC236}">
                <a16:creationId xmlns:a16="http://schemas.microsoft.com/office/drawing/2014/main" id="{029B67E3-CC3A-3924-0A0C-DDE1466327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t="15691" r="-1" b="12189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4672714-67D2-40D0-B961-A7438FE9C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5A1C471-1402-4BD1-8617-F5D9B7EB1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6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CCA9701-8B9C-4D7A-AE5B-DD505C968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7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2A42A1D-E5C0-035B-9BAA-AF4C2BD48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438" y="223839"/>
            <a:ext cx="9954076" cy="126206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</a:rPr>
              <a:t>Initial Amount: 5K   Time Frame: 270 Days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22F6DE-0A7E-57B4-DAFE-BD245BD9FDAC}"/>
              </a:ext>
            </a:extLst>
          </p:cNvPr>
          <p:cNvSpPr txBox="1"/>
          <p:nvPr/>
        </p:nvSpPr>
        <p:spPr>
          <a:xfrm>
            <a:off x="7070207" y="1496246"/>
            <a:ext cx="48379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Max Value: $6493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Min Value: $3862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Average Value: $5017</a:t>
            </a:r>
          </a:p>
        </p:txBody>
      </p:sp>
      <p:pic>
        <p:nvPicPr>
          <p:cNvPr id="3" name="animation2">
            <a:hlinkClick r:id="" action="ppaction://media"/>
            <a:extLst>
              <a:ext uri="{FF2B5EF4-FFF2-40B4-BE49-F238E27FC236}">
                <a16:creationId xmlns:a16="http://schemas.microsoft.com/office/drawing/2014/main" id="{7033235C-68F1-D9CE-DEDD-7572E95B4B0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445" y="1320038"/>
            <a:ext cx="6850269" cy="51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8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05C581-3E86-4ADD-9EDD-5FA87B461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376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Content Placeholder 4" descr="A graph of stock market&#10;&#10;Description automatically generated">
            <a:extLst>
              <a:ext uri="{FF2B5EF4-FFF2-40B4-BE49-F238E27FC236}">
                <a16:creationId xmlns:a16="http://schemas.microsoft.com/office/drawing/2014/main" id="{029B67E3-CC3A-3924-0A0C-DDE1466327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t="15691" r="-1" b="12189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4672714-67D2-40D0-B961-A7438FE9C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5A1C471-1402-4BD1-8617-F5D9B7EB1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6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CCA9701-8B9C-4D7A-AE5B-DD505C968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7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2A42A1D-E5C0-035B-9BAA-AF4C2BD48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438" y="223839"/>
            <a:ext cx="9954076" cy="126206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</a:rPr>
              <a:t>Initial Amount: 5K   Time Frame: 365 Days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22F6DE-0A7E-57B4-DAFE-BD245BD9FDAC}"/>
              </a:ext>
            </a:extLst>
          </p:cNvPr>
          <p:cNvSpPr txBox="1"/>
          <p:nvPr/>
        </p:nvSpPr>
        <p:spPr>
          <a:xfrm>
            <a:off x="7070207" y="1496246"/>
            <a:ext cx="48379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Max Value: $7038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Min Value: $3726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Average Value: $5168</a:t>
            </a:r>
          </a:p>
        </p:txBody>
      </p:sp>
      <p:pic>
        <p:nvPicPr>
          <p:cNvPr id="3" name="animation3">
            <a:hlinkClick r:id="" action="ppaction://media"/>
            <a:extLst>
              <a:ext uri="{FF2B5EF4-FFF2-40B4-BE49-F238E27FC236}">
                <a16:creationId xmlns:a16="http://schemas.microsoft.com/office/drawing/2014/main" id="{4E79E14A-4710-BB48-F23E-8E95D80C34F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8779" y="1191413"/>
            <a:ext cx="6847609" cy="513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6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05C581-3E86-4ADD-9EDD-5FA87B461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376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Content Placeholder 4" descr="A graph of stock market&#10;&#10;Description automatically generated">
            <a:extLst>
              <a:ext uri="{FF2B5EF4-FFF2-40B4-BE49-F238E27FC236}">
                <a16:creationId xmlns:a16="http://schemas.microsoft.com/office/drawing/2014/main" id="{029B67E3-CC3A-3924-0A0C-DDE1466327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t="15691" r="-1" b="12189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4672714-67D2-40D0-B961-A7438FE9C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5A1C471-1402-4BD1-8617-F5D9B7EB1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6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CCA9701-8B9C-4D7A-AE5B-DD505C968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7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2A42A1D-E5C0-035B-9BAA-AF4C2BD48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438" y="223839"/>
            <a:ext cx="9954076" cy="126206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</a:rPr>
              <a:t>Initial Amount: 10K   Time Frame: 180 Days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22F6DE-0A7E-57B4-DAFE-BD245BD9FDAC}"/>
              </a:ext>
            </a:extLst>
          </p:cNvPr>
          <p:cNvSpPr txBox="1"/>
          <p:nvPr/>
        </p:nvSpPr>
        <p:spPr>
          <a:xfrm>
            <a:off x="7067137" y="1499461"/>
            <a:ext cx="51217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Max Value: $12218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Min Value: $8264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Average Value: $10109</a:t>
            </a:r>
          </a:p>
        </p:txBody>
      </p:sp>
      <p:pic>
        <p:nvPicPr>
          <p:cNvPr id="2" name="animation4">
            <a:hlinkClick r:id="" action="ppaction://media"/>
            <a:extLst>
              <a:ext uri="{FF2B5EF4-FFF2-40B4-BE49-F238E27FC236}">
                <a16:creationId xmlns:a16="http://schemas.microsoft.com/office/drawing/2014/main" id="{5BB1A261-C811-7447-A021-6200B69534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3072" y="1295402"/>
            <a:ext cx="6800183" cy="510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7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05C581-3E86-4ADD-9EDD-5FA87B461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376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Content Placeholder 4" descr="A graph of stock market&#10;&#10;Description automatically generated">
            <a:extLst>
              <a:ext uri="{FF2B5EF4-FFF2-40B4-BE49-F238E27FC236}">
                <a16:creationId xmlns:a16="http://schemas.microsoft.com/office/drawing/2014/main" id="{029B67E3-CC3A-3924-0A0C-DDE1466327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t="15691" r="-1" b="12189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4672714-67D2-40D0-B961-A7438FE9C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5A1C471-1402-4BD1-8617-F5D9B7EB1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6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CCA9701-8B9C-4D7A-AE5B-DD505C968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7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2A42A1D-E5C0-035B-9BAA-AF4C2BD48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438" y="223839"/>
            <a:ext cx="9954076" cy="126206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</a:rPr>
              <a:t>Initial Amount: 10K   Time Frame: 270 Days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22F6DE-0A7E-57B4-DAFE-BD245BD9FDAC}"/>
              </a:ext>
            </a:extLst>
          </p:cNvPr>
          <p:cNvSpPr txBox="1"/>
          <p:nvPr/>
        </p:nvSpPr>
        <p:spPr>
          <a:xfrm>
            <a:off x="7070207" y="1496246"/>
            <a:ext cx="51187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Max Value: $13763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Min Value: $7535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Average Value: $10299</a:t>
            </a:r>
          </a:p>
        </p:txBody>
      </p:sp>
      <p:pic>
        <p:nvPicPr>
          <p:cNvPr id="2" name="animation5">
            <a:hlinkClick r:id="" action="ppaction://media"/>
            <a:extLst>
              <a:ext uri="{FF2B5EF4-FFF2-40B4-BE49-F238E27FC236}">
                <a16:creationId xmlns:a16="http://schemas.microsoft.com/office/drawing/2014/main" id="{798E8EA3-01BB-16F3-E489-8FCFF8BE9D0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6965" y="1358003"/>
            <a:ext cx="6787494" cy="50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0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B2F707-EF35-4955-8439-F76145F3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905C581-3E86-4ADD-9EDD-5FA87B4612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376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Content Placeholder 4" descr="A graph of stock market&#10;&#10;Description automatically generated">
            <a:extLst>
              <a:ext uri="{FF2B5EF4-FFF2-40B4-BE49-F238E27FC236}">
                <a16:creationId xmlns:a16="http://schemas.microsoft.com/office/drawing/2014/main" id="{029B67E3-CC3A-3924-0A0C-DDE1466327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60000"/>
          </a:blip>
          <a:srcRect t="15691" r="-1" b="12189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4672714-67D2-40D0-B961-A7438FE9C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5A1C471-1402-4BD1-8617-F5D9B7EB1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6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6CCA9701-8B9C-4D7A-AE5B-DD505C968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7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22A42A1D-E5C0-035B-9BAA-AF4C2BD48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438" y="223839"/>
            <a:ext cx="9954076" cy="126206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FFFFFF"/>
                </a:solidFill>
              </a:rPr>
              <a:t>Initial Amount: 10K   Time Frame: 365 Days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22F6DE-0A7E-57B4-DAFE-BD245BD9FDAC}"/>
              </a:ext>
            </a:extLst>
          </p:cNvPr>
          <p:cNvSpPr txBox="1"/>
          <p:nvPr/>
        </p:nvSpPr>
        <p:spPr>
          <a:xfrm>
            <a:off x="7070207" y="1496246"/>
            <a:ext cx="51187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Max Value: $14524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Min Value: $7451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Average Value: $10343</a:t>
            </a:r>
          </a:p>
        </p:txBody>
      </p:sp>
      <p:pic>
        <p:nvPicPr>
          <p:cNvPr id="2" name="animation6">
            <a:hlinkClick r:id="" action="ppaction://media"/>
            <a:extLst>
              <a:ext uri="{FF2B5EF4-FFF2-40B4-BE49-F238E27FC236}">
                <a16:creationId xmlns:a16="http://schemas.microsoft.com/office/drawing/2014/main" id="{6BB2D5D7-52DE-6BF8-1919-4CA601584A4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523" y="1437518"/>
            <a:ext cx="6789145" cy="509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1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263</Words>
  <Application>Microsoft Macintosh PowerPoint</Application>
  <PresentationFormat>Widescreen</PresentationFormat>
  <Paragraphs>55</Paragraphs>
  <Slides>8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AvenirNext LT Pro Medium</vt:lpstr>
      <vt:lpstr>Calibre</vt:lpstr>
      <vt:lpstr>Arial</vt:lpstr>
      <vt:lpstr>Avenir Next LT Pro</vt:lpstr>
      <vt:lpstr>Calibri</vt:lpstr>
      <vt:lpstr>Sabon Next LT</vt:lpstr>
      <vt:lpstr>DappledVTI</vt:lpstr>
      <vt:lpstr>Stock Portfolio Simulation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Martinez Baltazar</dc:creator>
  <cp:lastModifiedBy>Jeremy Martinez Baltazar</cp:lastModifiedBy>
  <cp:revision>9</cp:revision>
  <dcterms:created xsi:type="dcterms:W3CDTF">2023-11-27T04:52:50Z</dcterms:created>
  <dcterms:modified xsi:type="dcterms:W3CDTF">2023-12-03T04:26:18Z</dcterms:modified>
</cp:coreProperties>
</file>