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0" r:id="rId4"/>
    <p:sldId id="261" r:id="rId5"/>
    <p:sldId id="257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69"/>
    <p:restoredTop sz="94703"/>
  </p:normalViewPr>
  <p:slideViewPr>
    <p:cSldViewPr snapToGrid="0">
      <p:cViewPr varScale="1">
        <p:scale>
          <a:sx n="143" d="100"/>
          <a:sy n="143" d="100"/>
        </p:scale>
        <p:origin x="6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AD4EB-7713-D43D-8417-E36B4851B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1B8AC9-605B-9901-9D19-CD6D3C3B7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7B19F-7382-C111-BD72-81F2202C6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8D9C-4444-7E47-9780-9109D2AA5689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A9146-8E60-978B-2666-494C37DF8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F5868-F406-8A44-939D-0914A0310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574D-9513-A64C-BAF1-0A98DDF5A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02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8B657-1B68-97D2-B324-3783FD42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E2D597-4EF3-E6AB-3DF1-41029D4A22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ECF34-10A6-59AF-076B-1B23FAE71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8D9C-4444-7E47-9780-9109D2AA5689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C48AD-4C39-C4A1-ED38-579877FBB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2F86F-839E-B2A4-B794-C8871E53F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574D-9513-A64C-BAF1-0A98DDF5A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89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39D104-DAA1-1CF9-1075-F19E69107B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8410DC-A2BB-22C9-EEC8-E1328BBD4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7C1CC-95D4-EF32-DF7A-E236B17C4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8D9C-4444-7E47-9780-9109D2AA5689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F7EA8-F022-470C-94DE-25C81322A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5A352-0DBC-0BB9-B37A-AA3212604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574D-9513-A64C-BAF1-0A98DDF5A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17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44A36-1B7A-12E7-88A4-C622E0736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75644-B4DA-C099-17C3-C0A127562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4722E-E766-EBFE-B10A-0E78FCDB9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8D9C-4444-7E47-9780-9109D2AA5689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C8426-0CCA-A61A-5466-8E836229A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17DDF-00EC-F7D2-A561-FDE402F09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574D-9513-A64C-BAF1-0A98DDF5A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59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AE86E-5281-AC19-981B-C5B43C7A1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DDC99-4D2A-4F6E-F2EA-388AF604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4FC97-D7A6-B6A1-3500-5091591B9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8D9C-4444-7E47-9780-9109D2AA5689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F8E3A-777C-858A-E687-020702302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70DC0-E7F2-82B2-03DC-EBF6BEEBA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574D-9513-A64C-BAF1-0A98DDF5A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47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FF951-8375-B2D9-4FEF-61D0D518E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7A000-47C7-74A3-4992-A70EC6EB9A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176E04-026C-D5FC-C9C3-0702E6F6D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FC3404-8892-267C-6045-B767DC9D5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8D9C-4444-7E47-9780-9109D2AA5689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758238-97B1-05C2-6CEA-B777506DD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1A1C92-8CD6-BA3B-D415-AF1E25DA7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574D-9513-A64C-BAF1-0A98DDF5A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4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FC20-D2C9-30B7-6EB0-7EC81531E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BB471-9FB9-C9C1-F748-579000E83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21A216-B100-EE0A-6EE7-C8FEEA895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ED619-B18C-DA41-1C42-3FC12FE228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8C6220-5449-17AC-73E9-8CA789AD00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9B6A73-8D2A-8F49-D43D-5624FA94B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8D9C-4444-7E47-9780-9109D2AA5689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66C47C-60DB-ADFC-01C6-200BA2592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A6B229-0191-4CC9-CECA-A6DD27682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574D-9513-A64C-BAF1-0A98DDF5A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4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F28B9-FA60-03BD-3AC1-726B117D4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035209-9E59-D0D3-02CF-E495545C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8D9C-4444-7E47-9780-9109D2AA5689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E4331-7556-DAC9-C0C4-6F36E979C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F7D151-4B46-F1B3-B9E4-76EC70E93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574D-9513-A64C-BAF1-0A98DDF5A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34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973613-8EA4-50F3-1075-E156CD264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8D9C-4444-7E47-9780-9109D2AA5689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4DD0A3-AE3C-9740-A4A8-11E15D979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204157-5B50-07EC-6CBE-8C3B4579F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574D-9513-A64C-BAF1-0A98DDF5A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81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37C09-A81E-8B1D-652B-76C363B34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8F252-607B-A3BF-46F7-62B5E718C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859630-D51A-0438-9920-6BF948B8E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858DD-D516-1B81-2ADD-58ECF47AE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8D9C-4444-7E47-9780-9109D2AA5689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25CF6B-AEBF-95D5-886D-09B82C847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CE06E-5AEA-7A6F-82F7-7428204FD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574D-9513-A64C-BAF1-0A98DDF5A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30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5D1C3-68FD-5262-8D15-3D0F62EBE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E88920-A0AE-0715-58EF-7BD6B1B488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988EB-E534-6942-E1B3-7DCA33240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1A5CB4-8998-979C-0957-68BC868CA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8D9C-4444-7E47-9780-9109D2AA5689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0C1D9-944F-917B-1309-677E8238E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DDEE25-A8B5-6AF1-7CE1-443565D2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574D-9513-A64C-BAF1-0A98DDF5A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8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F3CF1D-D619-A9A0-77DE-DF1C53C6C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7FA58-E302-5B79-7F36-0D9F3D7A2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A00F1-95FC-E760-8264-C8C636F7F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18D9C-4444-7E47-9780-9109D2AA5689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B0F35-D8D3-BE3B-A92C-63992F9B72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142DC-08E9-00AA-8615-8D28B1156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D574D-9513-A64C-BAF1-0A98DDF5A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8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F6C2815-E53D-3219-ED57-A50E19D565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97" r="35364" b="1394"/>
          <a:stretch/>
        </p:blipFill>
        <p:spPr>
          <a:xfrm>
            <a:off x="3523488" y="16083"/>
            <a:ext cx="8668512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B13FA1-53D8-BDFE-5C40-8356D94EBA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1097280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solidFill>
                  <a:schemeClr val="bg1"/>
                </a:solidFill>
              </a:rPr>
              <a:t>Exploring the Event Horizon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8A802D-750E-954A-C0DC-CBE36848DF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78" y="4872922"/>
            <a:ext cx="10972800" cy="1208141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Aditya Rao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EPS 109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89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Eine Illusion aus wirbelnden Linien in Schwarz und Weiß">
            <a:extLst>
              <a:ext uri="{FF2B5EF4-FFF2-40B4-BE49-F238E27FC236}">
                <a16:creationId xmlns:a16="http://schemas.microsoft.com/office/drawing/2014/main" id="{B6C7B68E-96A4-17FC-F7B3-8DC7C69141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881EDC-2080-865D-1BAA-DA07671CB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Simulation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E22CEC95-4154-763D-E885-283CF56CA2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10851776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FFFFFF"/>
                    </a:solidFill>
                  </a:rPr>
                  <a:t>Object Oriented Models for Black Hole, Sun, Spacetime</a:t>
                </a:r>
              </a:p>
              <a:p>
                <a:r>
                  <a:rPr lang="en-US" dirty="0">
                    <a:solidFill>
                      <a:srgbClr val="FFFFFF"/>
                    </a:solidFill>
                  </a:rPr>
                  <a:t>Schwarzschild Radius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FFFF"/>
                    </a:solidFill>
                  </a:rPr>
                  <a:t>) calculation to determine size of Event Horizon</a:t>
                </a:r>
              </a:p>
              <a:p>
                <a:r>
                  <a:rPr lang="en-US" dirty="0">
                    <a:solidFill>
                      <a:srgbClr val="FFFFFF"/>
                    </a:solidFill>
                  </a:rPr>
                  <a:t>Random creation of Suns outside of Event Horizon</a:t>
                </a:r>
              </a:p>
              <a:p>
                <a:r>
                  <a:rPr lang="en-US" dirty="0">
                    <a:solidFill>
                      <a:srgbClr val="FFFFFF"/>
                    </a:solidFill>
                  </a:rPr>
                  <a:t>Gravitational Force calculations for orbital motion of Suns</a:t>
                </a:r>
              </a:p>
              <a:p>
                <a:r>
                  <a:rPr lang="en-US" dirty="0">
                    <a:solidFill>
                      <a:srgbClr val="FFFFFF"/>
                    </a:solidFill>
                  </a:rPr>
                  <a:t>Curvature of space-time using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  <m:sup>
                            <m:r>
                              <a:rPr lang="en-US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rad>
                        <m:r>
                          <a:rPr lang="en-US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den>
                    </m:f>
                  </m:oMath>
                </a14:m>
                <a:endParaRPr lang="en-US" dirty="0">
                  <a:solidFill>
                    <a:srgbClr val="FFFFFF"/>
                  </a:solidFill>
                </a:endParaRPr>
              </a:p>
              <a:p>
                <a:endParaRPr lang="en-US" dirty="0">
                  <a:solidFill>
                    <a:srgbClr val="FFFFFF"/>
                  </a:solidFill>
                </a:endParaRPr>
              </a:p>
              <a:p>
                <a:endParaRPr lang="en-US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E22CEC95-4154-763D-E885-283CF56CA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851776" cy="4351338"/>
              </a:xfrm>
              <a:prstGeom prst="rect">
                <a:avLst/>
              </a:prstGeom>
              <a:blipFill>
                <a:blip r:embed="rId3"/>
                <a:stretch>
                  <a:fillRect l="-1053" t="-2326" r="-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4789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881EDC-2080-865D-1BAA-DA07671CB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3" y="1422400"/>
            <a:ext cx="536733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When Stars Run Out of Fuel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89CBBC-7743-43D9-A324-25CB472E9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4112" y="638849"/>
            <a:ext cx="5505449" cy="547564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A5C5EC1-99DC-3D09-6E51-82E3BCFF50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6327224"/>
              </p:ext>
            </p:extLst>
          </p:nvPr>
        </p:nvGraphicFramePr>
        <p:xfrm>
          <a:off x="6234112" y="638848"/>
          <a:ext cx="5505449" cy="5475642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1612024">
                  <a:extLst>
                    <a:ext uri="{9D8B030D-6E8A-4147-A177-3AD203B41FA5}">
                      <a16:colId xmlns:a16="http://schemas.microsoft.com/office/drawing/2014/main" val="646723072"/>
                    </a:ext>
                  </a:extLst>
                </a:gridCol>
                <a:gridCol w="2053674">
                  <a:extLst>
                    <a:ext uri="{9D8B030D-6E8A-4147-A177-3AD203B41FA5}">
                      <a16:colId xmlns:a16="http://schemas.microsoft.com/office/drawing/2014/main" val="2263646870"/>
                    </a:ext>
                  </a:extLst>
                </a:gridCol>
                <a:gridCol w="1839751">
                  <a:extLst>
                    <a:ext uri="{9D8B030D-6E8A-4147-A177-3AD203B41FA5}">
                      <a16:colId xmlns:a16="http://schemas.microsoft.com/office/drawing/2014/main" val="2686876795"/>
                    </a:ext>
                  </a:extLst>
                </a:gridCol>
              </a:tblGrid>
              <a:tr h="1254836">
                <a:tc>
                  <a:txBody>
                    <a:bodyPr/>
                    <a:lstStyle/>
                    <a:p>
                      <a:r>
                        <a:rPr lang="en-US" sz="2400" dirty="0"/>
                        <a:t>Small Stars</a:t>
                      </a:r>
                    </a:p>
                  </a:txBody>
                  <a:tcPr marL="86749" marR="86749" marT="43374" marB="43374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Up to 1.4 x Sun</a:t>
                      </a:r>
                    </a:p>
                  </a:txBody>
                  <a:tcPr marL="86749" marR="86749" marT="43374" marB="4337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White Dwarf</a:t>
                      </a:r>
                    </a:p>
                  </a:txBody>
                  <a:tcPr marL="86749" marR="86749" marT="43374" marB="43374"/>
                </a:tc>
                <a:extLst>
                  <a:ext uri="{0D108BD9-81ED-4DB2-BD59-A6C34878D82A}">
                    <a16:rowId xmlns:a16="http://schemas.microsoft.com/office/drawing/2014/main" val="3731669786"/>
                  </a:ext>
                </a:extLst>
              </a:tr>
              <a:tr h="2110403">
                <a:tc>
                  <a:txBody>
                    <a:bodyPr/>
                    <a:lstStyle/>
                    <a:p>
                      <a:r>
                        <a:rPr lang="en-US" sz="2400"/>
                        <a:t>Large Stars</a:t>
                      </a:r>
                    </a:p>
                  </a:txBody>
                  <a:tcPr marL="86749" marR="86749" marT="43374" marB="43374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1.4  to 3 x Sun</a:t>
                      </a:r>
                    </a:p>
                  </a:txBody>
                  <a:tcPr marL="86749" marR="86749" marT="43374" marB="4337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Supernova -&gt; Neutron Star</a:t>
                      </a:r>
                    </a:p>
                  </a:txBody>
                  <a:tcPr marL="86749" marR="86749" marT="43374" marB="43374"/>
                </a:tc>
                <a:extLst>
                  <a:ext uri="{0D108BD9-81ED-4DB2-BD59-A6C34878D82A}">
                    <a16:rowId xmlns:a16="http://schemas.microsoft.com/office/drawing/2014/main" val="1070688631"/>
                  </a:ext>
                </a:extLst>
              </a:tr>
              <a:tr h="2110403">
                <a:tc>
                  <a:txBody>
                    <a:bodyPr/>
                    <a:lstStyle/>
                    <a:p>
                      <a:r>
                        <a:rPr lang="en-US" sz="2400"/>
                        <a:t>Massive Stars</a:t>
                      </a:r>
                    </a:p>
                  </a:txBody>
                  <a:tcPr marL="86749" marR="86749" marT="43374" marB="43374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Several to Billions x Sun</a:t>
                      </a:r>
                    </a:p>
                  </a:txBody>
                  <a:tcPr marL="86749" marR="86749" marT="43374" marB="4337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Black Hole</a:t>
                      </a:r>
                    </a:p>
                  </a:txBody>
                  <a:tcPr marL="86749" marR="86749" marT="43374" marB="43374"/>
                </a:tc>
                <a:extLst>
                  <a:ext uri="{0D108BD9-81ED-4DB2-BD59-A6C34878D82A}">
                    <a16:rowId xmlns:a16="http://schemas.microsoft.com/office/drawing/2014/main" val="2782070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2914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Eine Illusion aus wirbelnden Linien in Schwarz und Weiß">
            <a:extLst>
              <a:ext uri="{FF2B5EF4-FFF2-40B4-BE49-F238E27FC236}">
                <a16:creationId xmlns:a16="http://schemas.microsoft.com/office/drawing/2014/main" id="{B6C7B68E-96A4-17FC-F7B3-8DC7C69141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617" b="-1"/>
          <a:stretch/>
        </p:blipFill>
        <p:spPr>
          <a:xfrm>
            <a:off x="3522466" y="10"/>
            <a:ext cx="8669532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881EDC-2080-865D-1BAA-DA07671CB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0" i="0" dirty="0">
                <a:solidFill>
                  <a:schemeClr val="bg1"/>
                </a:solidFill>
                <a:effectLst/>
              </a:rPr>
              <a:t>Schwarzschild </a:t>
            </a:r>
            <a:br>
              <a:rPr lang="en-US" sz="3600" b="0" i="0" dirty="0">
                <a:solidFill>
                  <a:schemeClr val="bg1"/>
                </a:solidFill>
                <a:effectLst/>
              </a:rPr>
            </a:br>
            <a:r>
              <a:rPr lang="en-US" sz="3600" b="0" i="0" dirty="0">
                <a:solidFill>
                  <a:schemeClr val="bg1"/>
                </a:solidFill>
                <a:effectLst/>
              </a:rPr>
              <a:t>Radius</a:t>
            </a:r>
            <a:endParaRPr lang="en-US" sz="3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1C87DF-CC0D-1621-F482-A0452414F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 star with size less than the Schwarzschild Radius is a Black Hole</a:t>
            </a:r>
          </a:p>
          <a:p>
            <a:r>
              <a:rPr lang="en-US" sz="2400" dirty="0">
                <a:solidFill>
                  <a:schemeClr val="bg1"/>
                </a:solidFill>
              </a:rPr>
              <a:t>The radius defines the size of the Event Horizon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3DA92DF-E5CA-AF0C-329E-0E7803987731}"/>
                  </a:ext>
                </a:extLst>
              </p:cNvPr>
              <p:cNvSpPr txBox="1"/>
              <p:nvPr/>
            </p:nvSpPr>
            <p:spPr>
              <a:xfrm>
                <a:off x="232802" y="5170668"/>
                <a:ext cx="3691868" cy="1480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0" i="1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800" b="0" i="1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𝐺𝑀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b="0" i="1" smtClean="0">
                                  <a:solidFill>
                                    <a:schemeClr val="accent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solidFill>
                                    <a:schemeClr val="accent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4800" b="0" i="1" smtClean="0">
                                  <a:solidFill>
                                    <a:schemeClr val="accent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br>
                  <a:rPr lang="en-US" sz="4800" dirty="0">
                    <a:solidFill>
                      <a:schemeClr val="accent2"/>
                    </a:solidFill>
                    <a:effectLst/>
                  </a:rPr>
                </a:br>
                <a:endParaRPr lang="en-US" sz="4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3DA92DF-E5CA-AF0C-329E-0E7803987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02" y="5170668"/>
                <a:ext cx="3691868" cy="1480405"/>
              </a:xfrm>
              <a:prstGeom prst="rect">
                <a:avLst/>
              </a:prstGeom>
              <a:blipFill>
                <a:blip r:embed="rId3"/>
                <a:stretch>
                  <a:fillRect b="-5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80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Massive planets orbiting a bright space">
            <a:extLst>
              <a:ext uri="{FF2B5EF4-FFF2-40B4-BE49-F238E27FC236}">
                <a16:creationId xmlns:a16="http://schemas.microsoft.com/office/drawing/2014/main" id="{51CA2A98-E377-D5AE-0DB6-481DB45901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00"/>
          <a:stretch/>
        </p:blipFill>
        <p:spPr>
          <a:xfrm>
            <a:off x="0" y="9154"/>
            <a:ext cx="866849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tx1"/>
              </a:gs>
              <a:gs pos="35000">
                <a:schemeClr val="tx1">
                  <a:alpha val="76000"/>
                </a:schemeClr>
              </a:gs>
              <a:gs pos="19000">
                <a:schemeClr val="tx1">
                  <a:alpha val="4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D9C127-D8BC-42B2-E28D-555D0756B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868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 Event Horizon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187634-AE46-E0EC-2182-8F44C7EA4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5868" y="2718054"/>
            <a:ext cx="3438906" cy="3738030"/>
          </a:xfrm>
        </p:spPr>
        <p:txBody>
          <a:bodyPr anchor="t"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Space-time is not flat, it bends due to gravity</a:t>
            </a:r>
          </a:p>
          <a:p>
            <a:r>
              <a:rPr lang="en-US" sz="2400" dirty="0">
                <a:solidFill>
                  <a:schemeClr val="bg1"/>
                </a:solidFill>
              </a:rPr>
              <a:t>Near a black hole, the gravitational force rules</a:t>
            </a:r>
          </a:p>
          <a:p>
            <a:r>
              <a:rPr lang="en-US" sz="2400" dirty="0">
                <a:solidFill>
                  <a:schemeClr val="bg1"/>
                </a:solidFill>
              </a:rPr>
              <a:t>So intense that even light can not escape gravity</a:t>
            </a:r>
          </a:p>
          <a:p>
            <a:r>
              <a:rPr lang="en-US" sz="2400" dirty="0">
                <a:solidFill>
                  <a:schemeClr val="bg1"/>
                </a:solidFill>
              </a:rPr>
              <a:t>This is known as the Event Horizon</a:t>
            </a:r>
          </a:p>
        </p:txBody>
      </p:sp>
    </p:spTree>
    <p:extLst>
      <p:ext uri="{BB962C8B-B14F-4D97-AF65-F5344CB8AC3E}">
        <p14:creationId xmlns:p14="http://schemas.microsoft.com/office/powerpoint/2010/main" val="428075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nimation.mp4">
            <a:hlinkClick r:id="" action="ppaction://media"/>
            <a:extLst>
              <a:ext uri="{FF2B5EF4-FFF2-40B4-BE49-F238E27FC236}">
                <a16:creationId xmlns:a16="http://schemas.microsoft.com/office/drawing/2014/main" id="{F5B5F5CF-9973-4879-B4CB-7538E14FD8B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5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157</Words>
  <Application>Microsoft Macintosh PowerPoint</Application>
  <PresentationFormat>Widescreen</PresentationFormat>
  <Paragraphs>28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Office Theme</vt:lpstr>
      <vt:lpstr>Exploring the Event Horizon</vt:lpstr>
      <vt:lpstr>Simulation Methods</vt:lpstr>
      <vt:lpstr>When Stars Run Out of Fuel</vt:lpstr>
      <vt:lpstr>Schwarzschild  Radius</vt:lpstr>
      <vt:lpstr>The Event Horizon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Aditya Rao</dc:creator>
  <cp:keywords/>
  <dc:description/>
  <cp:lastModifiedBy>Arun Rao</cp:lastModifiedBy>
  <cp:revision>41</cp:revision>
  <dcterms:created xsi:type="dcterms:W3CDTF">2023-11-26T19:02:19Z</dcterms:created>
  <dcterms:modified xsi:type="dcterms:W3CDTF">2023-11-29T09:00:45Z</dcterms:modified>
  <cp:category/>
</cp:coreProperties>
</file>