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1" r:id="rId1"/>
  </p:sldMasterIdLst>
  <p:notesMasterIdLst>
    <p:notesMasterId r:id="rId5"/>
  </p:notesMasterIdLst>
  <p:sldIdLst>
    <p:sldId id="256" r:id="rId2"/>
    <p:sldId id="257" r:id="rId3"/>
    <p:sldId id="258" r:id="rId4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BDC59B8-03CA-45EE-A0B8-508361894A6D}" v="58" dt="2023-11-29T17:55:18.49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1620"/>
        <p:guide pos="288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10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262854d9ed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262854d9ed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262854d9edc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262854d9edc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AUTOLAYOUT">
    <p:bg>
      <p:bgPr>
        <a:solidFill>
          <a:srgbClr val="FFFFFF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title"/>
          </p:nvPr>
        </p:nvSpPr>
        <p:spPr>
          <a:xfrm>
            <a:off x="311700" y="2540450"/>
            <a:ext cx="3119700" cy="2036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body" idx="1"/>
          </p:nvPr>
        </p:nvSpPr>
        <p:spPr>
          <a:xfrm>
            <a:off x="3529200" y="2540500"/>
            <a:ext cx="5295300" cy="2036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 sz="1200">
                <a:solidFill>
                  <a:schemeClr val="dk2"/>
                </a:solidFill>
              </a:defRPr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■"/>
              <a:defRPr sz="1200">
                <a:solidFill>
                  <a:schemeClr val="dk2"/>
                </a:solidFill>
              </a:defRPr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  <a:defRPr sz="1200">
                <a:solidFill>
                  <a:schemeClr val="dk2"/>
                </a:solidFill>
              </a:defRPr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 sz="1200">
                <a:solidFill>
                  <a:schemeClr val="dk2"/>
                </a:solidFill>
              </a:defRPr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■"/>
              <a:defRPr sz="1200">
                <a:solidFill>
                  <a:schemeClr val="dk2"/>
                </a:solidFill>
              </a:defRPr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  <a:defRPr sz="1200">
                <a:solidFill>
                  <a:schemeClr val="dk2"/>
                </a:solidFill>
              </a:defRPr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 sz="1200">
                <a:solidFill>
                  <a:schemeClr val="dk2"/>
                </a:solidFill>
              </a:defRPr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■"/>
              <a:defRPr sz="1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">
  <p:cSld name="AUTOLAYOUT_1">
    <p:bg>
      <p:bgPr>
        <a:solidFill>
          <a:srgbClr val="FFFFFF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ctrTitle"/>
          </p:nvPr>
        </p:nvSpPr>
        <p:spPr>
          <a:xfrm>
            <a:off x="826800" y="3243625"/>
            <a:ext cx="7490400" cy="869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subTitle" idx="1"/>
          </p:nvPr>
        </p:nvSpPr>
        <p:spPr>
          <a:xfrm>
            <a:off x="1458750" y="4225775"/>
            <a:ext cx="6340500" cy="362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15"/>
          <p:cNvPicPr preferRelativeResize="0"/>
          <p:nvPr/>
        </p:nvPicPr>
        <p:blipFill rotWithShape="1">
          <a:blip r:embed="rId3">
            <a:alphaModFix/>
          </a:blip>
          <a:srcRect l="15307" t="18239" r="24779" b="15962"/>
          <a:stretch/>
        </p:blipFill>
        <p:spPr>
          <a:xfrm>
            <a:off x="52025" y="0"/>
            <a:ext cx="4370650" cy="2700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5"/>
          <p:cNvPicPr preferRelativeResize="0"/>
          <p:nvPr/>
        </p:nvPicPr>
        <p:blipFill rotWithShape="1">
          <a:blip r:embed="rId4">
            <a:alphaModFix/>
          </a:blip>
          <a:srcRect t="12453" b="6311"/>
          <a:stretch/>
        </p:blipFill>
        <p:spPr>
          <a:xfrm>
            <a:off x="4571900" y="0"/>
            <a:ext cx="4571899" cy="2785452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5"/>
          <p:cNvSpPr txBox="1">
            <a:spLocks noGrp="1"/>
          </p:cNvSpPr>
          <p:nvPr>
            <p:ph type="ctrTitle"/>
          </p:nvPr>
        </p:nvSpPr>
        <p:spPr>
          <a:xfrm>
            <a:off x="826800" y="3243625"/>
            <a:ext cx="7490400" cy="869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Interactive Opioid Death Rate Visualizer</a:t>
            </a:r>
            <a:endParaRPr/>
          </a:p>
        </p:txBody>
      </p:sp>
      <p:sp>
        <p:nvSpPr>
          <p:cNvPr id="67" name="Google Shape;67;p15"/>
          <p:cNvSpPr txBox="1">
            <a:spLocks noGrp="1"/>
          </p:cNvSpPr>
          <p:nvPr>
            <p:ph type="subTitle" idx="1"/>
          </p:nvPr>
        </p:nvSpPr>
        <p:spPr>
          <a:xfrm>
            <a:off x="1458750" y="4225775"/>
            <a:ext cx="6340500" cy="36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77500" lnSpcReduction="2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Alejandro Sanchez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>
            <a:spLocks noGrp="1"/>
          </p:cNvSpPr>
          <p:nvPr>
            <p:ph type="body" idx="1"/>
          </p:nvPr>
        </p:nvSpPr>
        <p:spPr>
          <a:xfrm>
            <a:off x="3529200" y="2540500"/>
            <a:ext cx="5295300" cy="203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the US alone, 83,000 people died from opioid overdoses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Idea: understand where and how these deaths are happening</a:t>
            </a:r>
            <a:endParaRPr/>
          </a:p>
          <a:p>
            <a:pPr marL="457200" lvl="0" indent="-317500" algn="l" rtl="0">
              <a:spcBef>
                <a:spcPts val="160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use publicly available data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start with Alameda county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Methods used: image processing, data analysis</a:t>
            </a:r>
            <a:endParaRPr/>
          </a:p>
        </p:txBody>
      </p:sp>
      <p:pic>
        <p:nvPicPr>
          <p:cNvPr id="73" name="Google Shape;73;p16"/>
          <p:cNvPicPr preferRelativeResize="0"/>
          <p:nvPr/>
        </p:nvPicPr>
        <p:blipFill rotWithShape="1">
          <a:blip r:embed="rId3">
            <a:alphaModFix/>
          </a:blip>
          <a:srcRect l="4792" r="4783"/>
          <a:stretch/>
        </p:blipFill>
        <p:spPr>
          <a:xfrm>
            <a:off x="571500" y="4208317"/>
            <a:ext cx="2188705" cy="901928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6"/>
          <p:cNvPicPr preferRelativeResize="0"/>
          <p:nvPr/>
        </p:nvPicPr>
        <p:blipFill rotWithShape="1">
          <a:blip r:embed="rId4">
            <a:alphaModFix/>
          </a:blip>
          <a:srcRect t="7863" b="7855"/>
          <a:stretch/>
        </p:blipFill>
        <p:spPr>
          <a:xfrm>
            <a:off x="569452" y="3108611"/>
            <a:ext cx="2123528" cy="893268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6"/>
          <p:cNvSpPr txBox="1">
            <a:spLocks noGrp="1"/>
          </p:cNvSpPr>
          <p:nvPr>
            <p:ph type="title"/>
          </p:nvPr>
        </p:nvSpPr>
        <p:spPr>
          <a:xfrm>
            <a:off x="233768" y="2150791"/>
            <a:ext cx="3119700" cy="96267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Drug Crisis in Alameda</a:t>
            </a:r>
            <a:endParaRPr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6D83FF7F-13E7-B016-022C-69ACED6802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5468" y="58279"/>
            <a:ext cx="2743200" cy="2221396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E68882F6-A23B-646E-92C1-FBAE0BE7379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5720" t="20501" r="34280" b="8754"/>
          <a:stretch/>
        </p:blipFill>
        <p:spPr>
          <a:xfrm>
            <a:off x="3195205" y="63980"/>
            <a:ext cx="2805550" cy="2209031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6A84E9BE-4131-DEF4-CEA8-2B023539B2A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04605" y="76199"/>
            <a:ext cx="2875768" cy="221153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Sample animation!</a:t>
            </a:r>
            <a:endParaRPr/>
          </a:p>
        </p:txBody>
      </p:sp>
      <p:sp>
        <p:nvSpPr>
          <p:cNvPr id="81" name="Google Shape;81;p17"/>
          <p:cNvSpPr txBox="1">
            <a:spLocks noGrp="1"/>
          </p:cNvSpPr>
          <p:nvPr>
            <p:ph type="body" idx="1"/>
          </p:nvPr>
        </p:nvSpPr>
        <p:spPr>
          <a:xfrm>
            <a:off x="5533132" y="4035952"/>
            <a:ext cx="3195260" cy="53292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62500" lnSpcReduction="20000"/>
          </a:bodyPr>
          <a:lstStyle/>
          <a:p>
            <a:pPr marL="0" indent="0">
              <a:buNone/>
            </a:pPr>
            <a:r>
              <a:rPr lang="en" u="sng" dirty="0"/>
              <a:t>All code available on </a:t>
            </a:r>
            <a:endParaRPr lang="es-MX" u="sng" dirty="0"/>
          </a:p>
          <a:p>
            <a:pPr marL="0" lvl="0" indent="0" algn="l">
              <a:lnSpc>
                <a:spcPct val="114999"/>
              </a:lnSpc>
              <a:buNone/>
            </a:pPr>
            <a:r>
              <a:rPr lang="en" u="sng" dirty="0"/>
              <a:t>https://github.com/sanchezocegueda/drug-sna</a:t>
            </a:r>
            <a:endParaRPr lang="es-MX" u="sng"/>
          </a:p>
        </p:txBody>
      </p:sp>
      <p:pic>
        <p:nvPicPr>
          <p:cNvPr id="4" name="animation">
            <a:hlinkClick r:id="" action="ppaction://media"/>
            <a:extLst>
              <a:ext uri="{FF2B5EF4-FFF2-40B4-BE49-F238E27FC236}">
                <a16:creationId xmlns:a16="http://schemas.microsoft.com/office/drawing/2014/main" id="{78CFEEE0-638B-17E5-A215-E9A10291592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13459" y="1025236"/>
            <a:ext cx="5217969" cy="39156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Presentación en pantalla (16:9)</PresentationFormat>
  <Slides>3</Slides>
  <Notes>3</Notes>
  <HiddenSlides>0</HiddenSlide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4" baseType="lpstr">
      <vt:lpstr>Simple Light</vt:lpstr>
      <vt:lpstr>Interactive Opioid Death Rate Visualizer</vt:lpstr>
      <vt:lpstr>Drug Crisis in Alameda</vt:lpstr>
      <vt:lpstr>Sample animation!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Interactive Opioid Death Rate Visualizer</dc:title>
  <cp:revision>27</cp:revision>
  <dcterms:modified xsi:type="dcterms:W3CDTF">2023-11-29T17:55:38Z</dcterms:modified>
</cp:coreProperties>
</file>