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Inter Light"/>
      <p:regular r:id="rId10"/>
      <p:bold r:id="rId11"/>
    </p:embeddedFont>
    <p:embeddedFont>
      <p:font typeface="Inter SemiBold"/>
      <p:regular r:id="rId12"/>
      <p:bold r:id="rId13"/>
    </p:embeddedFont>
    <p:embeddedFont>
      <p:font typeface="Inter"/>
      <p:regular r:id="rId14"/>
      <p:bold r:id="rId15"/>
    </p:embeddedFont>
    <p:embeddedFont>
      <p:font typeface="Inter Medium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Light-bold.fntdata"/><Relationship Id="rId10" Type="http://schemas.openxmlformats.org/officeDocument/2006/relationships/font" Target="fonts/InterLight-regular.fntdata"/><Relationship Id="rId13" Type="http://schemas.openxmlformats.org/officeDocument/2006/relationships/font" Target="fonts/InterSemiBold-bold.fntdata"/><Relationship Id="rId12" Type="http://schemas.openxmlformats.org/officeDocument/2006/relationships/font" Target="fonts/Inter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bold.fntdata"/><Relationship Id="rId14" Type="http://schemas.openxmlformats.org/officeDocument/2006/relationships/font" Target="fonts/Inter-regular.fntdata"/><Relationship Id="rId17" Type="http://schemas.openxmlformats.org/officeDocument/2006/relationships/font" Target="fonts/InterMedium-bold.fntdata"/><Relationship Id="rId16" Type="http://schemas.openxmlformats.org/officeDocument/2006/relationships/font" Target="fonts/Inter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e47abfc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e47abfc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fec160c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fec160c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Darker colors represent less covered, new thought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e47abfc7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e47abfc7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2000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w5YdCX3vQt7wItaCKObwjeCgzHiyixCs/view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366375" y="1645200"/>
            <a:ext cx="4523400" cy="12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Sim</a:t>
            </a:r>
            <a:r>
              <a:rPr lang="en" sz="4500">
                <a:solidFill>
                  <a:srgbClr val="FFD966"/>
                </a:solidFill>
                <a:latin typeface="Inter Light"/>
                <a:ea typeface="Inter Light"/>
                <a:cs typeface="Inter Light"/>
                <a:sym typeface="Inter Light"/>
              </a:rPr>
              <a:t>u</a:t>
            </a:r>
            <a:r>
              <a:rPr lang="en" sz="45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lating Ne</a:t>
            </a:r>
            <a:r>
              <a:rPr lang="en" sz="4500">
                <a:solidFill>
                  <a:srgbClr val="3D85C6"/>
                </a:solidFill>
                <a:latin typeface="Inter Light"/>
                <a:ea typeface="Inter Light"/>
                <a:cs typeface="Inter Light"/>
                <a:sym typeface="Inter Light"/>
              </a:rPr>
              <a:t>u</a:t>
            </a:r>
            <a:r>
              <a:rPr lang="en" sz="45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ral C</a:t>
            </a:r>
            <a:r>
              <a:rPr lang="en" sz="4500">
                <a:solidFill>
                  <a:srgbClr val="3D85C6"/>
                </a:solidFill>
                <a:latin typeface="Inter Light"/>
                <a:ea typeface="Inter Light"/>
                <a:cs typeface="Inter Light"/>
                <a:sym typeface="Inter Light"/>
              </a:rPr>
              <a:t>o</a:t>
            </a:r>
            <a:r>
              <a:rPr lang="en" sz="45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nne</a:t>
            </a:r>
            <a:r>
              <a:rPr lang="en" sz="4500">
                <a:solidFill>
                  <a:srgbClr val="FFD966"/>
                </a:solidFill>
                <a:latin typeface="Inter Light"/>
                <a:ea typeface="Inter Light"/>
                <a:cs typeface="Inter Light"/>
                <a:sym typeface="Inter Light"/>
              </a:rPr>
              <a:t>c</a:t>
            </a:r>
            <a:r>
              <a:rPr lang="en" sz="45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tivi</a:t>
            </a:r>
            <a:r>
              <a:rPr lang="en" sz="4500">
                <a:solidFill>
                  <a:srgbClr val="E06666"/>
                </a:solidFill>
                <a:latin typeface="Inter Light"/>
                <a:ea typeface="Inter Light"/>
                <a:cs typeface="Inter Light"/>
                <a:sym typeface="Inter Light"/>
              </a:rPr>
              <a:t>t</a:t>
            </a:r>
            <a:r>
              <a:rPr lang="en" sz="45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y</a:t>
            </a:r>
            <a:endParaRPr sz="450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366413" y="2917494"/>
            <a:ext cx="45234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779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Sadhika Akula</a:t>
            </a:r>
            <a:endParaRPr sz="1779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38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EPS 109, Fall 2023</a:t>
            </a:r>
            <a:endParaRPr sz="138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27499" r="-7345" t="0"/>
          <a:stretch/>
        </p:blipFill>
        <p:spPr>
          <a:xfrm>
            <a:off x="-2937050" y="0"/>
            <a:ext cx="82139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title"/>
          </p:nvPr>
        </p:nvSpPr>
        <p:spPr>
          <a:xfrm>
            <a:off x="625601" y="473513"/>
            <a:ext cx="689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Parts of a Neuron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>
            <a:off x="694085" y="1085388"/>
            <a:ext cx="7824300" cy="3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8212" l="0" r="0" t="11819"/>
          <a:stretch/>
        </p:blipFill>
        <p:spPr>
          <a:xfrm>
            <a:off x="1779813" y="1234613"/>
            <a:ext cx="5492270" cy="34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4019988" y="1659363"/>
            <a:ext cx="728700" cy="333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Cell body (soma)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2399363" y="3444338"/>
            <a:ext cx="728700" cy="444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Dendrites (gathered signals)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3423138" y="2999738"/>
            <a:ext cx="849300" cy="444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Axon (</a:t>
            </a: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transmitted</a:t>
            </a: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signals)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3765463" y="2317663"/>
            <a:ext cx="895200" cy="16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Myelin Sheath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853488" y="2031188"/>
            <a:ext cx="640500" cy="16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Nucleus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493988" y="4351588"/>
            <a:ext cx="640500" cy="16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Synapse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625613" y="560825"/>
            <a:ext cx="689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Goal</a:t>
            </a:r>
            <a:r>
              <a:rPr b="1"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simulate neurons hard at work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694087" y="1231375"/>
            <a:ext cx="7758900" cy="3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Char char="●"/>
            </a:pP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initialize</a:t>
            </a:r>
            <a:r>
              <a:rPr lang="en">
                <a:solidFill>
                  <a:srgbClr val="3D85C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>
                <a:solidFill>
                  <a:srgbClr val="6FA8DC"/>
                </a:solidFill>
                <a:latin typeface="Inter Medium"/>
                <a:ea typeface="Inter Medium"/>
                <a:cs typeface="Inter Medium"/>
                <a:sym typeface="Inter Medium"/>
              </a:rPr>
              <a:t>nucleus</a:t>
            </a:r>
            <a:r>
              <a:rPr lang="en">
                <a:solidFill>
                  <a:srgbClr val="6FA8DC"/>
                </a:solidFill>
                <a:latin typeface="Inter Medium"/>
                <a:ea typeface="Inter Medium"/>
                <a:cs typeface="Inter Medium"/>
                <a:sym typeface="Inter Medium"/>
              </a:rPr>
              <a:t> locations</a:t>
            </a:r>
            <a:endParaRPr>
              <a:solidFill>
                <a:srgbClr val="6FA8DC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Char char="●"/>
            </a:pP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</a:t>
            </a: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row dendrites with</a:t>
            </a:r>
            <a:r>
              <a:rPr lang="en">
                <a:solidFill>
                  <a:srgbClr val="FFD9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>
                <a:solidFill>
                  <a:srgbClr val="FFD966"/>
                </a:solidFill>
                <a:latin typeface="Inter Medium"/>
                <a:ea typeface="Inter Medium"/>
                <a:cs typeface="Inter Medium"/>
                <a:sym typeface="Inter Medium"/>
              </a:rPr>
              <a:t>DLA + random walks</a:t>
            </a:r>
            <a:r>
              <a:rPr lang="en">
                <a:solidFill>
                  <a:srgbClr val="FFD9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rgbClr val="FFD96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Char char="●"/>
            </a:pP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</a:t>
            </a: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nclude a </a:t>
            </a:r>
            <a:r>
              <a:rPr lang="en">
                <a:solidFill>
                  <a:srgbClr val="E06666"/>
                </a:solidFill>
                <a:latin typeface="Inter Medium"/>
                <a:ea typeface="Inter Medium"/>
                <a:cs typeface="Inter Medium"/>
                <a:sym typeface="Inter Medium"/>
              </a:rPr>
              <a:t>decay factor</a:t>
            </a: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to represent weaker neuron strength at ends of dendrites during random walk 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Char char="●"/>
            </a:pP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</a:t>
            </a: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 order to create axons between neurons, use </a:t>
            </a:r>
            <a:r>
              <a:rPr lang="en">
                <a:solidFill>
                  <a:srgbClr val="8E7CC3"/>
                </a:solidFill>
                <a:latin typeface="Inter Medium"/>
                <a:ea typeface="Inter Medium"/>
                <a:cs typeface="Inter Medium"/>
                <a:sym typeface="Inter Medium"/>
              </a:rPr>
              <a:t>shortest path algos (Dijkstra)</a:t>
            </a: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to find path between both 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Char char="●"/>
            </a:pPr>
            <a:r>
              <a:rPr lang="en">
                <a:solidFill>
                  <a:srgbClr val="C27BA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  <a:r>
              <a:rPr lang="en">
                <a:solidFill>
                  <a:srgbClr val="C27BA0"/>
                </a:solidFill>
                <a:latin typeface="Inter Medium"/>
                <a:ea typeface="Inter Medium"/>
                <a:cs typeface="Inter Medium"/>
                <a:sym typeface="Inter Medium"/>
              </a:rPr>
              <a:t>nimate frames</a:t>
            </a: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to represent </a:t>
            </a: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movement of the action potential between both neurons </a:t>
            </a: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Font typeface="Inter"/>
              <a:buChar char="●"/>
            </a:pPr>
            <a:r>
              <a:rPr lang="en">
                <a:solidFill>
                  <a:srgbClr val="6AA84F"/>
                </a:solidFill>
                <a:latin typeface="Inter Medium"/>
                <a:ea typeface="Inter Medium"/>
                <a:cs typeface="Inter Medium"/>
                <a:sym typeface="Inter Medium"/>
              </a:rPr>
              <a:t>f</a:t>
            </a:r>
            <a:r>
              <a:rPr lang="en">
                <a:solidFill>
                  <a:srgbClr val="6AA84F"/>
                </a:solidFill>
                <a:latin typeface="Inter Medium"/>
                <a:ea typeface="Inter Medium"/>
                <a:cs typeface="Inter Medium"/>
                <a:sym typeface="Inter Medium"/>
              </a:rPr>
              <a:t>inetune</a:t>
            </a:r>
            <a:r>
              <a:rPr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iteration times, decay factor for best simulation </a:t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694097" y="1172700"/>
            <a:ext cx="7824300" cy="3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5188" y="526638"/>
            <a:ext cx="5453626" cy="40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