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E"/>
    <a:srgbClr val="FFFFFF"/>
    <a:srgbClr val="E0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A1C61-4338-40C2-B9B3-D4B0AB4CE206}" v="84" dt="2023-11-29T18:36:33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23F0-9DCC-A8BD-2F15-256712859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A4CFF-564E-883C-83CA-542D20A6B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7BAC5-4A08-E6FA-5D72-27FB0767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E95EA-A7D3-7ED8-DD5C-4AD73EAD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4FA2A-8E7C-D2DF-49C9-8A2A7E8A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C2D1-99D5-2213-1DDA-FAFF3861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21AC7-F38F-2D77-B34F-1A8622C72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D063-E703-D90D-34FD-DE796D52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AA05A-BDFB-7977-0399-3BF55B9E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35630-ACB6-A87B-33B1-72DD7DC5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BF6C54-949A-240D-7E46-A86D3BB36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7A4E1-7FBC-8760-C667-269E48CAF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C46E-6BC9-81B5-3603-4920697F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E8A1A-01F0-30F9-444E-1A3A5B7A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94598-8A51-D99C-E7C4-311EAC5C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8086-9817-F1BD-7457-BFFF0BDB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0689-27FD-B02A-AD70-4D19A246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3AB58-CEF1-EBEC-E54F-586F71E3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B675-472B-88B1-5EE8-8104180E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FCF70-5526-1300-57CB-BE696ACB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5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A075-0752-C6A7-45EC-3FEC9FD9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22A80-DA92-CF5A-BD0D-951E326C7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36271-EB5F-B3F3-66B2-E2DB26D9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21F55-043F-6482-49F4-F2732D29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7B91-FB49-D7D7-BBF7-9E68FBD2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4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3CCE-ED74-0528-44EE-7D0856FE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F1548-7001-916C-83D3-65C942622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3F71C-4037-8164-5442-CAEB6EDCE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F0E01-820E-0B61-F588-A5DE9AAD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33BF8-01C9-8F6C-915D-C9710D50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8847-FE7A-2C1B-7D09-6EEB7D45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2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E833-D22B-5807-68DA-6C2B03B9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BA3C3-DC8E-73B7-B80A-AF0980266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82FD-B41E-7D29-085F-EEB2ECFF8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95DA1-01A5-1B7E-3581-3FA6404EF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A3923-F4D0-D229-7EE3-763B24E00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45C75-A36B-0E60-5206-60F05DA9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7A61-F50C-4C35-4620-3FB4395F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0573F-4265-7692-8568-C4F80C7A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1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78A0-1D24-CEF7-65CA-EBB0F074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DF7B2-065D-00AA-340E-9A0BDA1A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857CF-D176-AD8E-DDD7-B26892C4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9C224-502C-3AE8-232A-779EEB43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A7769-835E-67FD-0833-A0FBF30C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18352-0ADB-777D-38C9-872CD198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3348A-9169-A2AB-35B5-76CCAB20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CE95-A360-C00F-938E-154E9A99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779A-FB66-0DEE-2B66-B7BC0233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644F0-C869-2507-1831-5CA29A32C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30E4F-BF60-865F-FE74-90386AE3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E8293-FBB3-9F59-0E09-1B752E1D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1A9FE-E00A-ED5C-CE66-76143B34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6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DC78-B97F-4D8E-3D87-78B23250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B9CD0-14CE-3FB4-DEAE-0BEEB91D6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9CE2-BCF9-1318-1923-E2C8F354F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E19EC-CB36-7F80-02B9-63836DE5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AC769-B2B5-F950-4C59-316E0C20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93EA6-3DEF-8884-5015-F01A33C0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8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FB7C5-D82B-28AD-0C2B-4CC3CD18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E4D8-5267-1343-62A3-536E6576A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3A55-E5C2-10BA-DE24-50CEE6203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9247-3408-4495-A9CA-844147EECC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2723B-F8C5-3F12-6D78-1A296F686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806EC-E1B9-5E73-D369-01E7C5FEA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2B01-16BD-4B4B-82BB-9B9F30F3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quotes.net/mquote/1174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1.jpeg"/><Relationship Id="rId17" Type="http://schemas.openxmlformats.org/officeDocument/2006/relationships/image" Target="../media/image7.png"/><Relationship Id="rId2" Type="http://schemas.openxmlformats.org/officeDocument/2006/relationships/video" Target="../media/media1.mp4"/><Relationship Id="rId16" Type="http://schemas.openxmlformats.org/officeDocument/2006/relationships/image" Target="../media/image6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slideLayout" Target="../slideLayouts/slideLayout1.xml"/><Relationship Id="rId5" Type="http://schemas.microsoft.com/office/2007/relationships/media" Target="../media/media3.mp4"/><Relationship Id="rId15" Type="http://schemas.openxmlformats.org/officeDocument/2006/relationships/image" Target="../media/image5.png"/><Relationship Id="rId10" Type="http://schemas.openxmlformats.org/officeDocument/2006/relationships/video" Target="../media/media5.mp4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15A9DB9D-BCD1-5431-01D1-142DF9FFAC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-5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6A747-6CE5-E880-53D5-D134A5549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405" y="248320"/>
            <a:ext cx="4234056" cy="2157761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en-US" b="1" dirty="0"/>
              <a:t>Modeling The Infection of an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033F4-A2D5-F95F-E678-A4D10EFAF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405" y="2960690"/>
            <a:ext cx="2692400" cy="4873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/>
              <a:t>By Haik Decie</a:t>
            </a:r>
          </a:p>
        </p:txBody>
      </p:sp>
      <p:pic>
        <p:nvPicPr>
          <p:cNvPr id="1026" name="Picture 2" descr="A diagram representing all social media networks">
            <a:extLst>
              <a:ext uri="{FF2B5EF4-FFF2-40B4-BE49-F238E27FC236}">
                <a16:creationId xmlns:a16="http://schemas.microsoft.com/office/drawing/2014/main" id="{5D607C22-D267-3269-E939-ACA6D55B5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4158" r="4158" b="4158"/>
          <a:stretch/>
        </p:blipFill>
        <p:spPr bwMode="auto">
          <a:xfrm>
            <a:off x="-12700" y="-12700"/>
            <a:ext cx="68961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BF66448-F665-ADED-F0E1-0DA56A5D32A5}"/>
              </a:ext>
            </a:extLst>
          </p:cNvPr>
          <p:cNvSpPr txBox="1">
            <a:spLocks/>
          </p:cNvSpPr>
          <p:nvPr/>
        </p:nvSpPr>
        <p:spPr>
          <a:xfrm>
            <a:off x="7343852" y="4405173"/>
            <a:ext cx="4387695" cy="14957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1" dirty="0">
                <a:solidFill>
                  <a:srgbClr val="111111"/>
                </a:solidFill>
                <a:effectLst/>
                <a:latin typeface="-apple-system"/>
              </a:rPr>
              <a:t>“An idea is like a virus. Resilient. Highly contagious. And even the smallest seed of an idea can grow. </a:t>
            </a:r>
            <a:r>
              <a:rPr lang="en-US" sz="2400" b="0" i="1" dirty="0">
                <a:effectLst/>
                <a:latin typeface="-apple-system"/>
                <a:hlinkClick r:id="rId4"/>
              </a:rPr>
              <a:t>It can grow to define or destroy you.” - </a:t>
            </a:r>
            <a:r>
              <a:rPr lang="en-US" sz="2400" b="1" i="1" dirty="0">
                <a:effectLst/>
                <a:latin typeface="-apple-system"/>
                <a:hlinkClick r:id="rId4"/>
              </a:rPr>
              <a:t>Cobb</a:t>
            </a:r>
            <a:r>
              <a:rPr lang="en-US" sz="2400" b="0" i="1" dirty="0">
                <a:effectLst/>
                <a:latin typeface="-apple-system"/>
                <a:hlinkClick r:id="rId4"/>
              </a:rPr>
              <a:t>, Inception </a:t>
            </a:r>
            <a:endParaRPr lang="en-US" sz="2400" dirty="0"/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620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eb of dots connected">
            <a:extLst>
              <a:ext uri="{FF2B5EF4-FFF2-40B4-BE49-F238E27FC236}">
                <a16:creationId xmlns:a16="http://schemas.microsoft.com/office/drawing/2014/main" id="{10A0363F-8329-9251-9181-B62056CF4B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-5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6A747-6CE5-E880-53D5-D134A5549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50" y="297261"/>
            <a:ext cx="10814050" cy="871139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en-US" b="1" dirty="0"/>
              <a:t>Step 1: Social Media Network Mapping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033F4-A2D5-F95F-E678-A4D10EFAF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350" y="1631158"/>
            <a:ext cx="2063750" cy="622299"/>
          </a:xfrm>
          <a:prstGeom prst="roundRect">
            <a:avLst>
              <a:gd name="adj" fmla="val 4582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en-US" sz="3200" b="1" dirty="0"/>
              <a:t>Twitter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E9B631-3F64-3F53-4ECB-A70557F8B348}"/>
              </a:ext>
            </a:extLst>
          </p:cNvPr>
          <p:cNvSpPr txBox="1">
            <a:spLocks/>
          </p:cNvSpPr>
          <p:nvPr/>
        </p:nvSpPr>
        <p:spPr>
          <a:xfrm>
            <a:off x="3321050" y="1506739"/>
            <a:ext cx="3409950" cy="871139"/>
          </a:xfrm>
          <a:prstGeom prst="roundRect">
            <a:avLst>
              <a:gd name="adj" fmla="val 4582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Many frequent connections between random people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B15370-1B97-BFB6-731E-9596B406DC89}"/>
              </a:ext>
            </a:extLst>
          </p:cNvPr>
          <p:cNvSpPr txBox="1">
            <a:spLocks/>
          </p:cNvSpPr>
          <p:nvPr/>
        </p:nvSpPr>
        <p:spPr>
          <a:xfrm>
            <a:off x="7219950" y="1631158"/>
            <a:ext cx="3867150" cy="622299"/>
          </a:xfrm>
          <a:prstGeom prst="roundRect">
            <a:avLst>
              <a:gd name="adj" fmla="val 4582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Scale Free Network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C5A3D1-55FD-6399-6FFB-9205CF3BCF99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2832100" y="1942308"/>
            <a:ext cx="488950" cy="1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61FD75-2697-F7FE-53E9-5177BB6AB39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731000" y="1942307"/>
            <a:ext cx="488950" cy="1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FD6F46B6-1E28-9A6D-AEC0-F4058704DD65}"/>
              </a:ext>
            </a:extLst>
          </p:cNvPr>
          <p:cNvSpPr txBox="1">
            <a:spLocks/>
          </p:cNvSpPr>
          <p:nvPr/>
        </p:nvSpPr>
        <p:spPr>
          <a:xfrm>
            <a:off x="768350" y="2691010"/>
            <a:ext cx="2063750" cy="622299"/>
          </a:xfrm>
          <a:prstGeom prst="roundRect">
            <a:avLst>
              <a:gd name="adj" fmla="val 4582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Facebook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4BE7054-D47A-9D9F-0D72-DAE02483502D}"/>
              </a:ext>
            </a:extLst>
          </p:cNvPr>
          <p:cNvSpPr txBox="1">
            <a:spLocks/>
          </p:cNvSpPr>
          <p:nvPr/>
        </p:nvSpPr>
        <p:spPr>
          <a:xfrm>
            <a:off x="3321050" y="2566591"/>
            <a:ext cx="3409950" cy="871139"/>
          </a:xfrm>
          <a:prstGeom prst="roundRect">
            <a:avLst>
              <a:gd name="adj" fmla="val 4582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Similar to Twitter, but on avg has more clustered communities (e.g. family)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59EDB84-0156-4505-29ED-A804BE84AB8B}"/>
              </a:ext>
            </a:extLst>
          </p:cNvPr>
          <p:cNvSpPr txBox="1">
            <a:spLocks/>
          </p:cNvSpPr>
          <p:nvPr/>
        </p:nvSpPr>
        <p:spPr>
          <a:xfrm>
            <a:off x="7219950" y="2691010"/>
            <a:ext cx="4203700" cy="622299"/>
          </a:xfrm>
          <a:prstGeom prst="roundRect">
            <a:avLst>
              <a:gd name="adj" fmla="val 4582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Small World Network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B2111B-A04E-BDCD-A60A-BD285A1C4340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2832100" y="3002160"/>
            <a:ext cx="488950" cy="1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FC8745-2775-1014-8E69-C37CF5ED498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731000" y="3002159"/>
            <a:ext cx="488950" cy="1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95C8B348-2824-7308-57C3-7C3345E9421E}"/>
              </a:ext>
            </a:extLst>
          </p:cNvPr>
          <p:cNvSpPr txBox="1">
            <a:spLocks/>
          </p:cNvSpPr>
          <p:nvPr/>
        </p:nvSpPr>
        <p:spPr>
          <a:xfrm>
            <a:off x="768350" y="3750863"/>
            <a:ext cx="2063750" cy="622299"/>
          </a:xfrm>
          <a:prstGeom prst="roundRect">
            <a:avLst>
              <a:gd name="adj" fmla="val 45824"/>
            </a:avLst>
          </a:prstGeom>
          <a:solidFill>
            <a:srgbClr val="D3B5E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LinkedIn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055DEFCD-1EED-2326-949F-3F281602D25F}"/>
              </a:ext>
            </a:extLst>
          </p:cNvPr>
          <p:cNvSpPr txBox="1">
            <a:spLocks/>
          </p:cNvSpPr>
          <p:nvPr/>
        </p:nvSpPr>
        <p:spPr>
          <a:xfrm>
            <a:off x="3321050" y="3626444"/>
            <a:ext cx="3409950" cy="871139"/>
          </a:xfrm>
          <a:prstGeom prst="roundRect">
            <a:avLst>
              <a:gd name="adj" fmla="val 45824"/>
            </a:avLst>
          </a:prstGeom>
          <a:solidFill>
            <a:srgbClr val="D3B5E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Assuming people on avg have roughly same amount of coworkers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6CD0DEC-D6BA-091E-BF7F-0B077E0AD88F}"/>
              </a:ext>
            </a:extLst>
          </p:cNvPr>
          <p:cNvSpPr txBox="1">
            <a:spLocks/>
          </p:cNvSpPr>
          <p:nvPr/>
        </p:nvSpPr>
        <p:spPr>
          <a:xfrm>
            <a:off x="7219950" y="3750863"/>
            <a:ext cx="4425950" cy="622299"/>
          </a:xfrm>
          <a:prstGeom prst="roundRect">
            <a:avLst>
              <a:gd name="adj" fmla="val 45824"/>
            </a:avLst>
          </a:prstGeom>
          <a:solidFill>
            <a:srgbClr val="D3B5E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Regular Lattice Network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0C2602-9112-2AE7-148C-02042525D8A6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2832100" y="4062013"/>
            <a:ext cx="488950" cy="1"/>
          </a:xfrm>
          <a:prstGeom prst="straightConnector1">
            <a:avLst/>
          </a:prstGeom>
          <a:ln w="730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022EAEB-97BC-7CFC-290C-1DA7B2103DC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731000" y="4062012"/>
            <a:ext cx="488950" cy="1"/>
          </a:xfrm>
          <a:prstGeom prst="straightConnector1">
            <a:avLst/>
          </a:prstGeom>
          <a:ln w="730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2">
            <a:extLst>
              <a:ext uri="{FF2B5EF4-FFF2-40B4-BE49-F238E27FC236}">
                <a16:creationId xmlns:a16="http://schemas.microsoft.com/office/drawing/2014/main" id="{B85B511A-B5CD-5EFC-E1B8-604D9D93CCEE}"/>
              </a:ext>
            </a:extLst>
          </p:cNvPr>
          <p:cNvSpPr txBox="1">
            <a:spLocks/>
          </p:cNvSpPr>
          <p:nvPr/>
        </p:nvSpPr>
        <p:spPr>
          <a:xfrm>
            <a:off x="768350" y="4810715"/>
            <a:ext cx="2063750" cy="622299"/>
          </a:xfrm>
          <a:prstGeom prst="roundRect">
            <a:avLst>
              <a:gd name="adj" fmla="val 4582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Omegle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2BDD12B-C500-DCB0-721D-30D8FD3127AF}"/>
              </a:ext>
            </a:extLst>
          </p:cNvPr>
          <p:cNvSpPr txBox="1">
            <a:spLocks/>
          </p:cNvSpPr>
          <p:nvPr/>
        </p:nvSpPr>
        <p:spPr>
          <a:xfrm>
            <a:off x="3321050" y="4686296"/>
            <a:ext cx="3409950" cy="871139"/>
          </a:xfrm>
          <a:prstGeom prst="roundRect">
            <a:avLst>
              <a:gd name="adj" fmla="val 4582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Mass, Randomized, connections between all users of platform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B5F106B6-3654-81B2-DB55-BC310CA99419}"/>
              </a:ext>
            </a:extLst>
          </p:cNvPr>
          <p:cNvSpPr txBox="1">
            <a:spLocks/>
          </p:cNvSpPr>
          <p:nvPr/>
        </p:nvSpPr>
        <p:spPr>
          <a:xfrm>
            <a:off x="7219950" y="4633318"/>
            <a:ext cx="3867150" cy="977094"/>
          </a:xfrm>
          <a:prstGeom prst="roundRect">
            <a:avLst>
              <a:gd name="adj" fmla="val 4582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Random, Highly Connected Network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BB6F39-F90C-F21D-281C-746B2A61F288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2832100" y="5121865"/>
            <a:ext cx="488950" cy="1"/>
          </a:xfrm>
          <a:prstGeom prst="straightConnector1">
            <a:avLst/>
          </a:prstGeom>
          <a:ln w="730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5EA403-8FF2-1D2E-E048-EF9D3361AFFB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731000" y="5121864"/>
            <a:ext cx="488950" cy="1"/>
          </a:xfrm>
          <a:prstGeom prst="straightConnector1">
            <a:avLst/>
          </a:prstGeom>
          <a:ln w="730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6801BDB0-EE87-706F-EDC0-E9864EA1420E}"/>
              </a:ext>
            </a:extLst>
          </p:cNvPr>
          <p:cNvSpPr txBox="1">
            <a:spLocks/>
          </p:cNvSpPr>
          <p:nvPr/>
        </p:nvSpPr>
        <p:spPr>
          <a:xfrm>
            <a:off x="768350" y="5865512"/>
            <a:ext cx="2063750" cy="622299"/>
          </a:xfrm>
          <a:prstGeom prst="roundRect">
            <a:avLst>
              <a:gd name="adj" fmla="val 45824"/>
            </a:avLst>
          </a:prstGeom>
          <a:solidFill>
            <a:srgbClr val="FF9B9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Reddit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EF434764-A948-0183-8B02-5A34852CE73B}"/>
              </a:ext>
            </a:extLst>
          </p:cNvPr>
          <p:cNvSpPr txBox="1">
            <a:spLocks/>
          </p:cNvSpPr>
          <p:nvPr/>
        </p:nvSpPr>
        <p:spPr>
          <a:xfrm>
            <a:off x="3321050" y="5741093"/>
            <a:ext cx="3409950" cy="871139"/>
          </a:xfrm>
          <a:prstGeom prst="roundRect">
            <a:avLst>
              <a:gd name="adj" fmla="val 45824"/>
            </a:avLst>
          </a:prstGeom>
          <a:solidFill>
            <a:srgbClr val="FF9B9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Hierarchical tree-like connection structure (due to sub-</a:t>
            </a:r>
            <a:r>
              <a:rPr lang="en-US" sz="2000" b="1" dirty="0" err="1"/>
              <a:t>reddits</a:t>
            </a:r>
            <a:r>
              <a:rPr lang="en-US" sz="2000" b="1" dirty="0"/>
              <a:t>)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990F1C09-0782-08F8-6F52-7B199D543B6D}"/>
              </a:ext>
            </a:extLst>
          </p:cNvPr>
          <p:cNvSpPr txBox="1">
            <a:spLocks/>
          </p:cNvSpPr>
          <p:nvPr/>
        </p:nvSpPr>
        <p:spPr>
          <a:xfrm>
            <a:off x="7219950" y="5865512"/>
            <a:ext cx="4203700" cy="622299"/>
          </a:xfrm>
          <a:prstGeom prst="roundRect">
            <a:avLst>
              <a:gd name="adj" fmla="val 45824"/>
            </a:avLst>
          </a:prstGeom>
          <a:solidFill>
            <a:srgbClr val="FF9B9B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Random Tree Network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FBF0CA-E672-DBF9-CD4D-947384E89B83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2832100" y="6176662"/>
            <a:ext cx="488950" cy="1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FD68A4-39D7-65E2-D441-58F217C806DE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731000" y="6176661"/>
            <a:ext cx="488950" cy="1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eb of dots connected">
            <a:extLst>
              <a:ext uri="{FF2B5EF4-FFF2-40B4-BE49-F238E27FC236}">
                <a16:creationId xmlns:a16="http://schemas.microsoft.com/office/drawing/2014/main" id="{10A0363F-8329-9251-9181-B62056CF4B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-5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6A747-6CE5-E880-53D5-D134A5549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50" y="297261"/>
            <a:ext cx="10814050" cy="871139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en-US" b="1" dirty="0"/>
              <a:t>Step 2: </a:t>
            </a:r>
            <a:r>
              <a:rPr lang="en-US" b="1" dirty="0" err="1"/>
              <a:t>Sooo</a:t>
            </a:r>
            <a:r>
              <a:rPr lang="en-US" b="1" dirty="0"/>
              <a:t> much code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39A1ED-AA1D-DAD1-F57D-9DD11AFE8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1465660"/>
            <a:ext cx="2698750" cy="1214039"/>
          </a:xfrm>
          <a:prstGeom prst="roundRect">
            <a:avLst>
              <a:gd name="adj" fmla="val 4582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en-US" sz="3200" b="1" dirty="0"/>
              <a:t>Network Generation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5F1B61D-EC22-97AC-BE04-F18777D29A76}"/>
              </a:ext>
            </a:extLst>
          </p:cNvPr>
          <p:cNvSpPr txBox="1">
            <a:spLocks/>
          </p:cNvSpPr>
          <p:nvPr/>
        </p:nvSpPr>
        <p:spPr>
          <a:xfrm>
            <a:off x="438150" y="2821980"/>
            <a:ext cx="2698750" cy="1214039"/>
          </a:xfrm>
          <a:prstGeom prst="roundRect">
            <a:avLst>
              <a:gd name="adj" fmla="val 4582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Simulation Generation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88BDB4-8C3B-D307-FADF-A981D43460F7}"/>
              </a:ext>
            </a:extLst>
          </p:cNvPr>
          <p:cNvSpPr txBox="1">
            <a:spLocks/>
          </p:cNvSpPr>
          <p:nvPr/>
        </p:nvSpPr>
        <p:spPr>
          <a:xfrm>
            <a:off x="438150" y="4189165"/>
            <a:ext cx="2698750" cy="1214039"/>
          </a:xfrm>
          <a:prstGeom prst="roundRect">
            <a:avLst>
              <a:gd name="adj" fmla="val 4582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Animation Generation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C27F42-BA7D-4695-3D85-FE4BD9B0E603}"/>
              </a:ext>
            </a:extLst>
          </p:cNvPr>
          <p:cNvSpPr txBox="1">
            <a:spLocks/>
          </p:cNvSpPr>
          <p:nvPr/>
        </p:nvSpPr>
        <p:spPr>
          <a:xfrm>
            <a:off x="438150" y="5545485"/>
            <a:ext cx="2698750" cy="1214039"/>
          </a:xfrm>
          <a:prstGeom prst="roundRect">
            <a:avLst>
              <a:gd name="adj" fmla="val 45824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JSON Data Handling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6BAF5D-F527-62F7-A8C8-A93C951CC25F}"/>
              </a:ext>
            </a:extLst>
          </p:cNvPr>
          <p:cNvSpPr txBox="1">
            <a:spLocks/>
          </p:cNvSpPr>
          <p:nvPr/>
        </p:nvSpPr>
        <p:spPr>
          <a:xfrm>
            <a:off x="4316412" y="2898926"/>
            <a:ext cx="3819525" cy="2130274"/>
          </a:xfrm>
          <a:prstGeom prst="roundRect">
            <a:avLst>
              <a:gd name="adj" fmla="val 4582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Master Notebook (controls &amp; runs everything)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F7C60EB-5928-8803-4932-D2637C756CBD}"/>
              </a:ext>
            </a:extLst>
          </p:cNvPr>
          <p:cNvSpPr txBox="1">
            <a:spLocks/>
          </p:cNvSpPr>
          <p:nvPr/>
        </p:nvSpPr>
        <p:spPr>
          <a:xfrm>
            <a:off x="9055100" y="2256479"/>
            <a:ext cx="2698750" cy="682388"/>
          </a:xfrm>
          <a:prstGeom prst="roundRect">
            <a:avLst>
              <a:gd name="adj" fmla="val 45824"/>
            </a:avLst>
          </a:prstGeom>
          <a:solidFill>
            <a:srgbClr val="D3B5E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Animation1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95F46A5-7294-F7DE-E232-52CB2A9B0FD5}"/>
              </a:ext>
            </a:extLst>
          </p:cNvPr>
          <p:cNvSpPr txBox="1">
            <a:spLocks/>
          </p:cNvSpPr>
          <p:nvPr/>
        </p:nvSpPr>
        <p:spPr>
          <a:xfrm>
            <a:off x="9055100" y="3121784"/>
            <a:ext cx="2698750" cy="682388"/>
          </a:xfrm>
          <a:prstGeom prst="roundRect">
            <a:avLst>
              <a:gd name="adj" fmla="val 45824"/>
            </a:avLst>
          </a:prstGeom>
          <a:solidFill>
            <a:srgbClr val="D3B5E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Animation2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35BAAB-20A6-4A1C-7AFD-5FC1655CAECD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136900" y="2072680"/>
            <a:ext cx="1179512" cy="1891383"/>
          </a:xfrm>
          <a:prstGeom prst="bentConnector3">
            <a:avLst>
              <a:gd name="adj1" fmla="val 50000"/>
            </a:avLst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7">
            <a:extLst>
              <a:ext uri="{FF2B5EF4-FFF2-40B4-BE49-F238E27FC236}">
                <a16:creationId xmlns:a16="http://schemas.microsoft.com/office/drawing/2014/main" id="{AFD71CC1-E46A-4C6D-FF56-C28EB4E07F9B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136900" y="3429000"/>
            <a:ext cx="1179512" cy="535063"/>
          </a:xfrm>
          <a:prstGeom prst="bentConnector3">
            <a:avLst>
              <a:gd name="adj1" fmla="val 50000"/>
            </a:avLst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7">
            <a:extLst>
              <a:ext uri="{FF2B5EF4-FFF2-40B4-BE49-F238E27FC236}">
                <a16:creationId xmlns:a16="http://schemas.microsoft.com/office/drawing/2014/main" id="{9A67C925-2D75-62F3-6B98-FB1070DD9B8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3136900" y="3964063"/>
            <a:ext cx="1179512" cy="2188442"/>
          </a:xfrm>
          <a:prstGeom prst="bentConnector3">
            <a:avLst>
              <a:gd name="adj1" fmla="val 50000"/>
            </a:avLst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7">
            <a:extLst>
              <a:ext uri="{FF2B5EF4-FFF2-40B4-BE49-F238E27FC236}">
                <a16:creationId xmlns:a16="http://schemas.microsoft.com/office/drawing/2014/main" id="{E3C34C2D-F100-76E5-5D3B-AD62A0EC77B2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136898" y="3964063"/>
            <a:ext cx="1179514" cy="826246"/>
          </a:xfrm>
          <a:prstGeom prst="bentConnector3">
            <a:avLst>
              <a:gd name="adj1" fmla="val 50000"/>
            </a:avLst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EF8EC2-CAC1-457F-6B0B-E55EF4138BCA}"/>
              </a:ext>
            </a:extLst>
          </p:cNvPr>
          <p:cNvCxnSpPr>
            <a:cxnSpLocks/>
          </p:cNvCxnSpPr>
          <p:nvPr/>
        </p:nvCxnSpPr>
        <p:spPr>
          <a:xfrm>
            <a:off x="8135937" y="3964062"/>
            <a:ext cx="488950" cy="1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9060833-C417-1877-8688-1CB47F66A7D4}"/>
              </a:ext>
            </a:extLst>
          </p:cNvPr>
          <p:cNvSpPr/>
          <p:nvPr/>
        </p:nvSpPr>
        <p:spPr>
          <a:xfrm>
            <a:off x="10272869" y="4047999"/>
            <a:ext cx="263212" cy="263212"/>
          </a:xfrm>
          <a:prstGeom prst="ellipse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229393F-8F16-8763-C3AF-106794CAB8BA}"/>
              </a:ext>
            </a:extLst>
          </p:cNvPr>
          <p:cNvSpPr/>
          <p:nvPr/>
        </p:nvSpPr>
        <p:spPr>
          <a:xfrm>
            <a:off x="10274300" y="4382952"/>
            <a:ext cx="263212" cy="263212"/>
          </a:xfrm>
          <a:prstGeom prst="ellipse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3AF8281-D883-AA75-E241-A5D7497F0C51}"/>
              </a:ext>
            </a:extLst>
          </p:cNvPr>
          <p:cNvSpPr/>
          <p:nvPr/>
        </p:nvSpPr>
        <p:spPr>
          <a:xfrm>
            <a:off x="10274300" y="4739591"/>
            <a:ext cx="263212" cy="263212"/>
          </a:xfrm>
          <a:prstGeom prst="ellipse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89F84637-CF63-23DB-8D8C-F37008C99A1A}"/>
              </a:ext>
            </a:extLst>
          </p:cNvPr>
          <p:cNvSpPr txBox="1">
            <a:spLocks/>
          </p:cNvSpPr>
          <p:nvPr/>
        </p:nvSpPr>
        <p:spPr>
          <a:xfrm>
            <a:off x="9842500" y="5087533"/>
            <a:ext cx="1123950" cy="682388"/>
          </a:xfrm>
          <a:prstGeom prst="roundRect">
            <a:avLst>
              <a:gd name="adj" fmla="val 45824"/>
            </a:avLst>
          </a:prstGeom>
          <a:solidFill>
            <a:srgbClr val="D3B5E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202336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eb of dots connected">
            <a:extLst>
              <a:ext uri="{FF2B5EF4-FFF2-40B4-BE49-F238E27FC236}">
                <a16:creationId xmlns:a16="http://schemas.microsoft.com/office/drawing/2014/main" id="{10A0363F-8329-9251-9181-B62056CF4B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-5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6A747-6CE5-E880-53D5-D134A5549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50" y="297261"/>
            <a:ext cx="10814050" cy="871139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en-US" b="1" dirty="0"/>
              <a:t>General Process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9999DAF-007D-F913-8DAA-6D65BE859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605" y="1465660"/>
            <a:ext cx="2692400" cy="4873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/>
              <a:t>The SIR Model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0EA1AC-BB6A-EA4D-A328-D8F29F929F17}"/>
              </a:ext>
            </a:extLst>
          </p:cNvPr>
          <p:cNvSpPr txBox="1">
            <a:spLocks/>
          </p:cNvSpPr>
          <p:nvPr/>
        </p:nvSpPr>
        <p:spPr>
          <a:xfrm>
            <a:off x="298605" y="2170397"/>
            <a:ext cx="6313014" cy="42896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dirty="0">
                <a:solidFill>
                  <a:srgbClr val="111111"/>
                </a:solidFill>
                <a:effectLst/>
                <a:latin typeface="-apple-system"/>
              </a:rPr>
              <a:t>Purpose = Used to model the spread of a disease throughout a system</a:t>
            </a:r>
          </a:p>
          <a:p>
            <a:pPr algn="l"/>
            <a:endParaRPr lang="en-US" dirty="0">
              <a:solidFill>
                <a:srgbClr val="111111"/>
              </a:solidFill>
              <a:latin typeface="-apple-system"/>
            </a:endParaRPr>
          </a:p>
          <a:p>
            <a:pPr algn="l"/>
            <a:r>
              <a:rPr lang="en-US" sz="2400" b="0" dirty="0">
                <a:solidFill>
                  <a:srgbClr val="111111"/>
                </a:solidFill>
                <a:effectLst/>
                <a:latin typeface="-apple-system"/>
              </a:rPr>
              <a:t>Consists of some network of people, an infection rate, and a recovery rate</a:t>
            </a:r>
          </a:p>
          <a:p>
            <a:pPr algn="l"/>
            <a:endParaRPr lang="en-US" sz="2400" dirty="0">
              <a:solidFill>
                <a:srgbClr val="111111"/>
              </a:solidFill>
              <a:latin typeface="-apple-system"/>
            </a:endParaRPr>
          </a:p>
          <a:p>
            <a:pPr algn="l"/>
            <a:r>
              <a:rPr lang="en-US" dirty="0">
                <a:solidFill>
                  <a:srgbClr val="111111"/>
                </a:solidFill>
                <a:latin typeface="-apple-system"/>
              </a:rPr>
              <a:t>Each Person exists in 1 of 3 states:</a:t>
            </a:r>
          </a:p>
          <a:p>
            <a:pPr algn="l"/>
            <a:r>
              <a:rPr lang="en-US" sz="2400" dirty="0">
                <a:solidFill>
                  <a:srgbClr val="111111"/>
                </a:solidFill>
                <a:latin typeface="-apple-system"/>
              </a:rPr>
              <a:t>	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Susceptible</a:t>
            </a:r>
          </a:p>
          <a:p>
            <a:pPr algn="l"/>
            <a:r>
              <a:rPr lang="en-US" sz="2400" dirty="0">
                <a:solidFill>
                  <a:srgbClr val="111111"/>
                </a:solidFill>
                <a:latin typeface="-apple-system"/>
              </a:rPr>
              <a:t>	Infected</a:t>
            </a:r>
          </a:p>
          <a:p>
            <a:pPr algn="l"/>
            <a:r>
              <a:rPr lang="en-US" dirty="0">
                <a:solidFill>
                  <a:srgbClr val="111111"/>
                </a:solidFill>
                <a:latin typeface="-apple-system"/>
              </a:rPr>
              <a:t>	Recovered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A7A782-F507-DAEB-7DA7-8D004583115C}"/>
              </a:ext>
            </a:extLst>
          </p:cNvPr>
          <p:cNvSpPr/>
          <p:nvPr/>
        </p:nvSpPr>
        <p:spPr>
          <a:xfrm>
            <a:off x="6819900" y="-240791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21D069-5556-4C11-4FD8-91CFC0F69BF4}"/>
              </a:ext>
            </a:extLst>
          </p:cNvPr>
          <p:cNvSpPr txBox="1">
            <a:spLocks/>
          </p:cNvSpPr>
          <p:nvPr/>
        </p:nvSpPr>
        <p:spPr>
          <a:xfrm>
            <a:off x="7194705" y="1460300"/>
            <a:ext cx="4698690" cy="7100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SIR model Random Walks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E9A7AED-971F-9570-62F2-2EA114BBD3EE}"/>
              </a:ext>
            </a:extLst>
          </p:cNvPr>
          <p:cNvSpPr txBox="1">
            <a:spLocks/>
          </p:cNvSpPr>
          <p:nvPr/>
        </p:nvSpPr>
        <p:spPr>
          <a:xfrm>
            <a:off x="7194705" y="2170397"/>
            <a:ext cx="4698690" cy="27826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Using the infection rate and recovery rate to serve as boundary conditions for random numbers.</a:t>
            </a:r>
          </a:p>
          <a:p>
            <a:pPr algn="l"/>
            <a:endParaRPr lang="en-US" dirty="0"/>
          </a:p>
          <a:p>
            <a:pPr algn="l"/>
            <a:r>
              <a:rPr lang="en-US" sz="2400" dirty="0"/>
              <a:t>At each timestep, randomly determine whether neighboring nodes get infected / recovered.</a:t>
            </a:r>
          </a:p>
        </p:txBody>
      </p:sp>
    </p:spTree>
    <p:extLst>
      <p:ext uri="{BB962C8B-B14F-4D97-AF65-F5344CB8AC3E}">
        <p14:creationId xmlns:p14="http://schemas.microsoft.com/office/powerpoint/2010/main" val="243451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15A9DB9D-BCD1-5431-01D1-142DF9FFAC7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40000"/>
          </a:blip>
          <a:srcRect t="-5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6A747-6CE5-E880-53D5-D134A5549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50" y="157765"/>
            <a:ext cx="4564062" cy="244355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en-US" sz="4000" b="1" dirty="0"/>
              <a:t>Media </a:t>
            </a:r>
            <a:br>
              <a:rPr lang="en-US" sz="4000" b="1" dirty="0"/>
            </a:br>
            <a:r>
              <a:rPr lang="en-US" sz="4000" b="1" dirty="0"/>
              <a:t>Infection </a:t>
            </a:r>
            <a:br>
              <a:rPr lang="en-US" sz="4000" b="1" dirty="0"/>
            </a:br>
            <a:r>
              <a:rPr lang="en-US" sz="4000" b="1" dirty="0"/>
              <a:t>Visualizations</a:t>
            </a:r>
          </a:p>
        </p:txBody>
      </p:sp>
      <p:pic>
        <p:nvPicPr>
          <p:cNvPr id="6" name="Facebook_v2">
            <a:hlinkClick r:id="" action="ppaction://media"/>
            <a:extLst>
              <a:ext uri="{FF2B5EF4-FFF2-40B4-BE49-F238E27FC236}">
                <a16:creationId xmlns:a16="http://schemas.microsoft.com/office/drawing/2014/main" id="{127A08E9-CCD6-DFC2-B0F8-9E72E13A1B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3"/>
          <a:srcRect l="12978" t="14036" r="13468" b="13222"/>
          <a:stretch/>
        </p:blipFill>
        <p:spPr>
          <a:xfrm>
            <a:off x="8667455" y="402623"/>
            <a:ext cx="2814637" cy="278348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E05004A-CDDB-2815-4622-1ABBB0BCC97A}"/>
              </a:ext>
            </a:extLst>
          </p:cNvPr>
          <p:cNvSpPr txBox="1">
            <a:spLocks/>
          </p:cNvSpPr>
          <p:nvPr/>
        </p:nvSpPr>
        <p:spPr>
          <a:xfrm>
            <a:off x="9246099" y="0"/>
            <a:ext cx="1657350" cy="4508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Facebook</a:t>
            </a:r>
          </a:p>
        </p:txBody>
      </p:sp>
      <p:pic>
        <p:nvPicPr>
          <p:cNvPr id="8" name="LinkedIn_v2">
            <a:hlinkClick r:id="" action="ppaction://media"/>
            <a:extLst>
              <a:ext uri="{FF2B5EF4-FFF2-40B4-BE49-F238E27FC236}">
                <a16:creationId xmlns:a16="http://schemas.microsoft.com/office/drawing/2014/main" id="{B1A1F424-7F2D-3BB6-1EDE-69E3E1B6CD5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14778" t="13906" r="13034" b="13906"/>
          <a:stretch/>
        </p:blipFill>
        <p:spPr>
          <a:xfrm>
            <a:off x="273050" y="3853437"/>
            <a:ext cx="2752339" cy="275233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6C00A4E-ABE1-CE0B-938D-7CFD9A45AEE9}"/>
              </a:ext>
            </a:extLst>
          </p:cNvPr>
          <p:cNvSpPr txBox="1">
            <a:spLocks/>
          </p:cNvSpPr>
          <p:nvPr/>
        </p:nvSpPr>
        <p:spPr>
          <a:xfrm>
            <a:off x="820545" y="3402585"/>
            <a:ext cx="1657350" cy="4508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LinkedIn</a:t>
            </a:r>
          </a:p>
        </p:txBody>
      </p:sp>
      <p:pic>
        <p:nvPicPr>
          <p:cNvPr id="10" name="Omegle_v2">
            <a:hlinkClick r:id="" action="ppaction://media"/>
            <a:extLst>
              <a:ext uri="{FF2B5EF4-FFF2-40B4-BE49-F238E27FC236}">
                <a16:creationId xmlns:a16="http://schemas.microsoft.com/office/drawing/2014/main" id="{2C5AF1D2-F31F-7FC5-91FD-632715F7CE7D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5"/>
          <a:srcRect l="11681" t="12620" r="11681" b="10741"/>
          <a:stretch/>
        </p:blipFill>
        <p:spPr>
          <a:xfrm>
            <a:off x="4688681" y="3885598"/>
            <a:ext cx="2814637" cy="281463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DBC1A85-A43A-F57E-D800-4E794E24579B}"/>
              </a:ext>
            </a:extLst>
          </p:cNvPr>
          <p:cNvSpPr txBox="1">
            <a:spLocks/>
          </p:cNvSpPr>
          <p:nvPr/>
        </p:nvSpPr>
        <p:spPr>
          <a:xfrm>
            <a:off x="5267325" y="3402585"/>
            <a:ext cx="1657350" cy="4508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Omegle</a:t>
            </a:r>
          </a:p>
        </p:txBody>
      </p:sp>
      <p:pic>
        <p:nvPicPr>
          <p:cNvPr id="5" name="Twitter_v2">
            <a:hlinkClick r:id="" action="ppaction://media"/>
            <a:extLst>
              <a:ext uri="{FF2B5EF4-FFF2-40B4-BE49-F238E27FC236}">
                <a16:creationId xmlns:a16="http://schemas.microsoft.com/office/drawing/2014/main" id="{31087D06-D009-8677-87BB-D6E2F1C2037E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16"/>
          <a:srcRect l="17230" t="14279" r="11693" b="14645"/>
          <a:stretch/>
        </p:blipFill>
        <p:spPr>
          <a:xfrm>
            <a:off x="4688681" y="435650"/>
            <a:ext cx="2814637" cy="281463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792A757F-E00E-2045-9F5D-BB4EEF01319E}"/>
              </a:ext>
            </a:extLst>
          </p:cNvPr>
          <p:cNvSpPr txBox="1">
            <a:spLocks/>
          </p:cNvSpPr>
          <p:nvPr/>
        </p:nvSpPr>
        <p:spPr>
          <a:xfrm>
            <a:off x="5267325" y="0"/>
            <a:ext cx="1657350" cy="4508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Twitter</a:t>
            </a:r>
          </a:p>
        </p:txBody>
      </p:sp>
      <p:pic>
        <p:nvPicPr>
          <p:cNvPr id="11" name="Reddit_v2">
            <a:hlinkClick r:id="" action="ppaction://media"/>
            <a:extLst>
              <a:ext uri="{FF2B5EF4-FFF2-40B4-BE49-F238E27FC236}">
                <a16:creationId xmlns:a16="http://schemas.microsoft.com/office/drawing/2014/main" id="{D66B9352-F9F5-F4B1-101D-EC2B94824876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 rotWithShape="1">
          <a:blip r:embed="rId17"/>
          <a:srcRect l="12433" t="13506" r="12433" b="11361"/>
          <a:stretch/>
        </p:blipFill>
        <p:spPr>
          <a:xfrm>
            <a:off x="8667456" y="3879852"/>
            <a:ext cx="2814637" cy="2814637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E79D87DC-436E-7162-30BA-BBC1B61F907D}"/>
              </a:ext>
            </a:extLst>
          </p:cNvPr>
          <p:cNvSpPr txBox="1">
            <a:spLocks/>
          </p:cNvSpPr>
          <p:nvPr/>
        </p:nvSpPr>
        <p:spPr>
          <a:xfrm>
            <a:off x="9246100" y="3429000"/>
            <a:ext cx="1657350" cy="4508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Reddit</a:t>
            </a:r>
          </a:p>
        </p:txBody>
      </p:sp>
    </p:spTree>
    <p:extLst>
      <p:ext uri="{BB962C8B-B14F-4D97-AF65-F5344CB8AC3E}">
        <p14:creationId xmlns:p14="http://schemas.microsoft.com/office/powerpoint/2010/main" val="37377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3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9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246</Words>
  <Application>Microsoft Office PowerPoint</Application>
  <PresentationFormat>Widescreen</PresentationFormat>
  <Paragraphs>48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Office Theme</vt:lpstr>
      <vt:lpstr>Modeling The Infection of an Idea</vt:lpstr>
      <vt:lpstr>Step 1: Social Media Network Mapping</vt:lpstr>
      <vt:lpstr>Step 2: Sooo much code</vt:lpstr>
      <vt:lpstr>General Process</vt:lpstr>
      <vt:lpstr>Media  Infection  Visualizations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Infection of an Idea</dc:title>
  <dc:creator>haik decie</dc:creator>
  <cp:lastModifiedBy>haik decie</cp:lastModifiedBy>
  <cp:revision>3</cp:revision>
  <dcterms:created xsi:type="dcterms:W3CDTF">2023-11-29T00:40:19Z</dcterms:created>
  <dcterms:modified xsi:type="dcterms:W3CDTF">2023-11-30T01:26:24Z</dcterms:modified>
</cp:coreProperties>
</file>