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Lst>
  <p:sldSz cx="18288000" cy="10287000"/>
  <p:notesSz cx="6858000" cy="9144000"/>
  <p:embeddedFontLst>
    <p:embeddedFont>
      <p:font typeface="Calibri" panose="020F0502020204030204" pitchFamily="34" charset="0"/>
      <p:regular r:id="rId10"/>
      <p:bold r:id="rId11"/>
      <p:italic r:id="rId12"/>
      <p:boldItalic r:id="rId13"/>
    </p:embeddedFont>
    <p:embeddedFont>
      <p:font typeface="Garet" pitchFamily="2" charset="77"/>
      <p:regular r:id="rId14"/>
    </p:embeddedFont>
    <p:embeddedFont>
      <p:font typeface="Garet Bold" pitchFamily="2" charset="77"/>
      <p:regular r:id="rId15"/>
      <p:bold r:id="rId16"/>
    </p:embeddedFont>
    <p:embeddedFont>
      <p:font typeface="Garet Light" pitchFamily="2" charset="77"/>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648" autoAdjust="0"/>
  </p:normalViewPr>
  <p:slideViewPr>
    <p:cSldViewPr>
      <p:cViewPr varScale="1">
        <p:scale>
          <a:sx n="78" d="100"/>
          <a:sy n="78" d="100"/>
        </p:scale>
        <p:origin x="360"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10" Type="http://schemas.openxmlformats.org/officeDocument/2006/relationships/font" Target="fonts/font1.fntdata"/><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11/29/23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11/29/23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11/29/23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8.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9.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11506200" y="-266700"/>
            <a:ext cx="7941564" cy="8229600"/>
          </a:xfrm>
          <a:custGeom>
            <a:avLst/>
            <a:gdLst/>
            <a:ahLst/>
            <a:cxnLst/>
            <a:rect l="l" t="t" r="r" b="b"/>
            <a:pathLst>
              <a:path w="7941564" h="8229600">
                <a:moveTo>
                  <a:pt x="0" y="0"/>
                </a:moveTo>
                <a:lnTo>
                  <a:pt x="7941564" y="0"/>
                </a:lnTo>
                <a:lnTo>
                  <a:pt x="7941564" y="8229600"/>
                </a:lnTo>
                <a:lnTo>
                  <a:pt x="0" y="8229600"/>
                </a:lnTo>
                <a:lnTo>
                  <a:pt x="0" y="0"/>
                </a:lnTo>
                <a:close/>
              </a:path>
            </a:pathLst>
          </a:custGeom>
          <a:blipFill>
            <a:blip r:embed="rId2"/>
            <a:stretch>
              <a:fillRect/>
            </a:stretch>
          </a:blipFill>
        </p:spPr>
      </p:sp>
      <p:sp>
        <p:nvSpPr>
          <p:cNvPr id="3" name="Freeform 3"/>
          <p:cNvSpPr/>
          <p:nvPr/>
        </p:nvSpPr>
        <p:spPr>
          <a:xfrm>
            <a:off x="-2665110" y="4987482"/>
            <a:ext cx="8646824" cy="8229600"/>
          </a:xfrm>
          <a:custGeom>
            <a:avLst/>
            <a:gdLst/>
            <a:ahLst/>
            <a:cxnLst/>
            <a:rect l="l" t="t" r="r" b="b"/>
            <a:pathLst>
              <a:path w="8646824" h="8229600">
                <a:moveTo>
                  <a:pt x="0" y="0"/>
                </a:moveTo>
                <a:lnTo>
                  <a:pt x="8646825" y="0"/>
                </a:lnTo>
                <a:lnTo>
                  <a:pt x="8646825" y="8229600"/>
                </a:lnTo>
                <a:lnTo>
                  <a:pt x="0" y="8229600"/>
                </a:lnTo>
                <a:lnTo>
                  <a:pt x="0" y="0"/>
                </a:lnTo>
                <a:close/>
              </a:path>
            </a:pathLst>
          </a:custGeom>
          <a:blipFill>
            <a:blip r:embed="rId3"/>
            <a:stretch>
              <a:fillRect/>
            </a:stretch>
          </a:blipFill>
        </p:spPr>
      </p:sp>
      <p:grpSp>
        <p:nvGrpSpPr>
          <p:cNvPr id="4" name="Group 4"/>
          <p:cNvGrpSpPr/>
          <p:nvPr/>
        </p:nvGrpSpPr>
        <p:grpSpPr>
          <a:xfrm>
            <a:off x="13895630" y="8536744"/>
            <a:ext cx="3363670" cy="721556"/>
            <a:chOff x="0" y="0"/>
            <a:chExt cx="1894510" cy="406400"/>
          </a:xfrm>
        </p:grpSpPr>
        <p:sp>
          <p:nvSpPr>
            <p:cNvPr id="5" name="Freeform 5"/>
            <p:cNvSpPr/>
            <p:nvPr/>
          </p:nvSpPr>
          <p:spPr>
            <a:xfrm>
              <a:off x="0" y="0"/>
              <a:ext cx="1894510" cy="406400"/>
            </a:xfrm>
            <a:custGeom>
              <a:avLst/>
              <a:gdLst/>
              <a:ahLst/>
              <a:cxnLst/>
              <a:rect l="l" t="t" r="r" b="b"/>
              <a:pathLst>
                <a:path w="1894510" h="406400">
                  <a:moveTo>
                    <a:pt x="1691310" y="0"/>
                  </a:moveTo>
                  <a:cubicBezTo>
                    <a:pt x="1803534" y="0"/>
                    <a:pt x="1894510" y="90976"/>
                    <a:pt x="1894510" y="203200"/>
                  </a:cubicBezTo>
                  <a:cubicBezTo>
                    <a:pt x="1894510" y="315424"/>
                    <a:pt x="1803534" y="406400"/>
                    <a:pt x="1691310"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w="19050" cap="sq">
              <a:solidFill>
                <a:srgbClr val="FFFFFF"/>
              </a:solidFill>
              <a:prstDash val="solid"/>
              <a:miter/>
            </a:ln>
          </p:spPr>
        </p:sp>
        <p:sp>
          <p:nvSpPr>
            <p:cNvPr id="6" name="TextBox 6"/>
            <p:cNvSpPr txBox="1"/>
            <p:nvPr/>
          </p:nvSpPr>
          <p:spPr>
            <a:xfrm>
              <a:off x="0" y="-28575"/>
              <a:ext cx="1894510" cy="434975"/>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1028700" y="1285875"/>
            <a:ext cx="12002100" cy="4499618"/>
          </a:xfrm>
          <a:prstGeom prst="rect">
            <a:avLst/>
          </a:prstGeom>
        </p:spPr>
        <p:txBody>
          <a:bodyPr lIns="0" tIns="0" rIns="0" bIns="0" rtlCol="0" anchor="t">
            <a:spAutoFit/>
          </a:bodyPr>
          <a:lstStyle/>
          <a:p>
            <a:pPr>
              <a:lnSpc>
                <a:spcPts val="11638"/>
              </a:lnSpc>
            </a:pPr>
            <a:r>
              <a:rPr lang="en-US" sz="11876">
                <a:solidFill>
                  <a:srgbClr val="FFFFFF"/>
                </a:solidFill>
                <a:latin typeface="Garet Light"/>
              </a:rPr>
              <a:t>Visualy Pleasant Random Walks</a:t>
            </a:r>
          </a:p>
        </p:txBody>
      </p:sp>
      <p:sp>
        <p:nvSpPr>
          <p:cNvPr id="8" name="TextBox 8"/>
          <p:cNvSpPr txBox="1"/>
          <p:nvPr/>
        </p:nvSpPr>
        <p:spPr>
          <a:xfrm>
            <a:off x="14301757" y="8629552"/>
            <a:ext cx="2551417" cy="488315"/>
          </a:xfrm>
          <a:prstGeom prst="rect">
            <a:avLst/>
          </a:prstGeom>
        </p:spPr>
        <p:txBody>
          <a:bodyPr lIns="0" tIns="0" rIns="0" bIns="0" rtlCol="0" anchor="t">
            <a:spAutoFit/>
          </a:bodyPr>
          <a:lstStyle/>
          <a:p>
            <a:pPr algn="ctr">
              <a:lnSpc>
                <a:spcPts val="4060"/>
              </a:lnSpc>
              <a:spcBef>
                <a:spcPct val="0"/>
              </a:spcBef>
            </a:pPr>
            <a:r>
              <a:rPr lang="en-US" sz="2900">
                <a:solidFill>
                  <a:srgbClr val="FFFFFF"/>
                </a:solidFill>
                <a:latin typeface="Garet Light"/>
              </a:rPr>
              <a:t>EPS 109</a:t>
            </a:r>
          </a:p>
        </p:txBody>
      </p:sp>
      <p:sp>
        <p:nvSpPr>
          <p:cNvPr id="9" name="TextBox 9"/>
          <p:cNvSpPr txBox="1"/>
          <p:nvPr/>
        </p:nvSpPr>
        <p:spPr>
          <a:xfrm>
            <a:off x="6821948" y="8629552"/>
            <a:ext cx="6208852" cy="488315"/>
          </a:xfrm>
          <a:prstGeom prst="rect">
            <a:avLst/>
          </a:prstGeom>
        </p:spPr>
        <p:txBody>
          <a:bodyPr lIns="0" tIns="0" rIns="0" bIns="0" rtlCol="0" anchor="t">
            <a:spAutoFit/>
          </a:bodyPr>
          <a:lstStyle/>
          <a:p>
            <a:pPr algn="r">
              <a:lnSpc>
                <a:spcPts val="4060"/>
              </a:lnSpc>
              <a:spcBef>
                <a:spcPct val="0"/>
              </a:spcBef>
            </a:pPr>
            <a:r>
              <a:rPr lang="en-US" sz="2900">
                <a:solidFill>
                  <a:srgbClr val="DE6FE2"/>
                </a:solidFill>
                <a:latin typeface="Garet"/>
              </a:rPr>
              <a:t>Fernanda Mejia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8297629" y="-2632201"/>
            <a:ext cx="13060555" cy="13534254"/>
          </a:xfrm>
          <a:custGeom>
            <a:avLst/>
            <a:gdLst/>
            <a:ahLst/>
            <a:cxnLst/>
            <a:rect l="l" t="t" r="r" b="b"/>
            <a:pathLst>
              <a:path w="13060555" h="13534254">
                <a:moveTo>
                  <a:pt x="0" y="0"/>
                </a:moveTo>
                <a:lnTo>
                  <a:pt x="13060555" y="0"/>
                </a:lnTo>
                <a:lnTo>
                  <a:pt x="13060555" y="13534254"/>
                </a:lnTo>
                <a:lnTo>
                  <a:pt x="0" y="13534254"/>
                </a:lnTo>
                <a:lnTo>
                  <a:pt x="0" y="0"/>
                </a:lnTo>
                <a:close/>
              </a:path>
            </a:pathLst>
          </a:custGeom>
          <a:blipFill>
            <a:blip r:embed="rId2"/>
            <a:stretch>
              <a:fillRect/>
            </a:stretch>
          </a:blipFill>
        </p:spPr>
      </p:sp>
      <p:sp>
        <p:nvSpPr>
          <p:cNvPr id="3" name="TextBox 3"/>
          <p:cNvSpPr txBox="1"/>
          <p:nvPr/>
        </p:nvSpPr>
        <p:spPr>
          <a:xfrm>
            <a:off x="1888374" y="6207453"/>
            <a:ext cx="11483277" cy="2590801"/>
          </a:xfrm>
          <a:prstGeom prst="rect">
            <a:avLst/>
          </a:prstGeom>
        </p:spPr>
        <p:txBody>
          <a:bodyPr lIns="0" tIns="0" rIns="0" bIns="0" rtlCol="0" anchor="t">
            <a:spAutoFit/>
          </a:bodyPr>
          <a:lstStyle/>
          <a:p>
            <a:pPr algn="just">
              <a:lnSpc>
                <a:spcPts val="4199"/>
              </a:lnSpc>
              <a:spcBef>
                <a:spcPct val="0"/>
              </a:spcBef>
            </a:pPr>
            <a:r>
              <a:rPr lang="en-US" sz="2999">
                <a:solidFill>
                  <a:srgbClr val="FFFFFF"/>
                </a:solidFill>
                <a:latin typeface="Garet Light"/>
              </a:rPr>
              <a:t>Serie of animations based on figures moving by the random walks method and interacting with the environment, itself or similar others depending on the simulation. They also include sound and color processing as we seen on lectures / labs.</a:t>
            </a:r>
          </a:p>
        </p:txBody>
      </p:sp>
      <p:sp>
        <p:nvSpPr>
          <p:cNvPr id="4" name="TextBox 4"/>
          <p:cNvSpPr txBox="1"/>
          <p:nvPr/>
        </p:nvSpPr>
        <p:spPr>
          <a:xfrm>
            <a:off x="1888374" y="4456556"/>
            <a:ext cx="9395900" cy="1482338"/>
          </a:xfrm>
          <a:prstGeom prst="rect">
            <a:avLst/>
          </a:prstGeom>
        </p:spPr>
        <p:txBody>
          <a:bodyPr lIns="0" tIns="0" rIns="0" bIns="0" rtlCol="0" anchor="t">
            <a:spAutoFit/>
          </a:bodyPr>
          <a:lstStyle/>
          <a:p>
            <a:pPr>
              <a:lnSpc>
                <a:spcPts val="12108"/>
              </a:lnSpc>
              <a:spcBef>
                <a:spcPct val="0"/>
              </a:spcBef>
            </a:pPr>
            <a:r>
              <a:rPr lang="en-US" sz="8648">
                <a:solidFill>
                  <a:srgbClr val="FFFFFF"/>
                </a:solidFill>
                <a:latin typeface="Garet Light"/>
              </a:rPr>
              <a:t>Overview</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2850228">
            <a:off x="-6330815" y="-1108565"/>
            <a:ext cx="12661631" cy="13112462"/>
          </a:xfrm>
          <a:custGeom>
            <a:avLst/>
            <a:gdLst/>
            <a:ahLst/>
            <a:cxnLst/>
            <a:rect l="l" t="t" r="r" b="b"/>
            <a:pathLst>
              <a:path w="12661631" h="13112462">
                <a:moveTo>
                  <a:pt x="0" y="0"/>
                </a:moveTo>
                <a:lnTo>
                  <a:pt x="12661630" y="0"/>
                </a:lnTo>
                <a:lnTo>
                  <a:pt x="12661630" y="13112461"/>
                </a:lnTo>
                <a:lnTo>
                  <a:pt x="0" y="13112461"/>
                </a:lnTo>
                <a:lnTo>
                  <a:pt x="0" y="0"/>
                </a:lnTo>
                <a:close/>
              </a:path>
            </a:pathLst>
          </a:custGeom>
          <a:blipFill>
            <a:blip r:embed="rId4"/>
            <a:stretch>
              <a:fillRect/>
            </a:stretch>
          </a:blipFill>
        </p:spPr>
      </p:sp>
      <p:grpSp>
        <p:nvGrpSpPr>
          <p:cNvPr id="3" name="Group 3"/>
          <p:cNvGrpSpPr/>
          <p:nvPr/>
        </p:nvGrpSpPr>
        <p:grpSpPr>
          <a:xfrm>
            <a:off x="2794147" y="667922"/>
            <a:ext cx="3841115" cy="1339849"/>
            <a:chOff x="0" y="0"/>
            <a:chExt cx="2163420" cy="754639"/>
          </a:xfrm>
        </p:grpSpPr>
        <p:sp>
          <p:nvSpPr>
            <p:cNvPr id="4" name="Freeform 4"/>
            <p:cNvSpPr/>
            <p:nvPr/>
          </p:nvSpPr>
          <p:spPr>
            <a:xfrm>
              <a:off x="0" y="0"/>
              <a:ext cx="2163420" cy="754639"/>
            </a:xfrm>
            <a:custGeom>
              <a:avLst/>
              <a:gdLst/>
              <a:ahLst/>
              <a:cxnLst/>
              <a:rect l="l" t="t" r="r" b="b"/>
              <a:pathLst>
                <a:path w="2163420" h="754639">
                  <a:moveTo>
                    <a:pt x="1960220" y="0"/>
                  </a:moveTo>
                  <a:cubicBezTo>
                    <a:pt x="2072444" y="0"/>
                    <a:pt x="2163420" y="168932"/>
                    <a:pt x="2163420" y="377320"/>
                  </a:cubicBezTo>
                  <a:cubicBezTo>
                    <a:pt x="2163420" y="585707"/>
                    <a:pt x="2072444" y="754639"/>
                    <a:pt x="1960220" y="754639"/>
                  </a:cubicBezTo>
                  <a:lnTo>
                    <a:pt x="203200" y="754639"/>
                  </a:lnTo>
                  <a:cubicBezTo>
                    <a:pt x="90976" y="754639"/>
                    <a:pt x="0" y="585707"/>
                    <a:pt x="0" y="377320"/>
                  </a:cubicBezTo>
                  <a:cubicBezTo>
                    <a:pt x="0" y="168932"/>
                    <a:pt x="90976" y="0"/>
                    <a:pt x="203200" y="0"/>
                  </a:cubicBezTo>
                  <a:close/>
                </a:path>
              </a:pathLst>
            </a:custGeom>
            <a:solidFill>
              <a:srgbClr val="000000">
                <a:alpha val="0"/>
              </a:srgbClr>
            </a:solidFill>
            <a:ln w="19050" cap="sq">
              <a:solidFill>
                <a:srgbClr val="FFFFFF"/>
              </a:solidFill>
              <a:prstDash val="solid"/>
              <a:miter/>
            </a:ln>
          </p:spPr>
        </p:sp>
        <p:sp>
          <p:nvSpPr>
            <p:cNvPr id="5" name="TextBox 5"/>
            <p:cNvSpPr txBox="1"/>
            <p:nvPr/>
          </p:nvSpPr>
          <p:spPr>
            <a:xfrm>
              <a:off x="0" y="-47625"/>
              <a:ext cx="2163420" cy="802264"/>
            </a:xfrm>
            <a:prstGeom prst="rect">
              <a:avLst/>
            </a:prstGeom>
          </p:spPr>
          <p:txBody>
            <a:bodyPr lIns="50800" tIns="50800" rIns="50800" bIns="50800" rtlCol="0" anchor="ctr"/>
            <a:lstStyle/>
            <a:p>
              <a:pPr algn="ctr">
                <a:lnSpc>
                  <a:spcPts val="4479"/>
                </a:lnSpc>
              </a:pPr>
              <a:r>
                <a:rPr lang="en-US" sz="3199">
                  <a:solidFill>
                    <a:srgbClr val="FFFFFF"/>
                  </a:solidFill>
                  <a:latin typeface="Garet Bold"/>
                </a:rPr>
                <a:t>Christmas tree Star</a:t>
              </a:r>
            </a:p>
          </p:txBody>
        </p:sp>
      </p:grpSp>
      <p:pic>
        <p:nvPicPr>
          <p:cNvPr id="6" name="Picture 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l="18339" t="11896" r="12981" b="7977"/>
          <a:stretch>
            <a:fillRect/>
          </a:stretch>
        </p:blipFill>
        <p:spPr>
          <a:xfrm rot="-10800000">
            <a:off x="7250519" y="667922"/>
            <a:ext cx="10436335" cy="8806394"/>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12959482" y="2231749"/>
            <a:ext cx="10657036" cy="9258300"/>
          </a:xfrm>
          <a:custGeom>
            <a:avLst/>
            <a:gdLst/>
            <a:ahLst/>
            <a:cxnLst/>
            <a:rect l="l" t="t" r="r" b="b"/>
            <a:pathLst>
              <a:path w="10657036" h="9258300">
                <a:moveTo>
                  <a:pt x="0" y="0"/>
                </a:moveTo>
                <a:lnTo>
                  <a:pt x="10657036" y="0"/>
                </a:lnTo>
                <a:lnTo>
                  <a:pt x="10657036" y="9258300"/>
                </a:lnTo>
                <a:lnTo>
                  <a:pt x="0" y="9258300"/>
                </a:lnTo>
                <a:lnTo>
                  <a:pt x="0" y="0"/>
                </a:lnTo>
                <a:close/>
              </a:path>
            </a:pathLst>
          </a:custGeom>
          <a:blipFill>
            <a:blip r:embed="rId4"/>
            <a:stretch>
              <a:fillRect/>
            </a:stretch>
          </a:blipFill>
        </p:spPr>
      </p:sp>
      <p:grpSp>
        <p:nvGrpSpPr>
          <p:cNvPr id="3" name="Group 3"/>
          <p:cNvGrpSpPr/>
          <p:nvPr/>
        </p:nvGrpSpPr>
        <p:grpSpPr>
          <a:xfrm>
            <a:off x="12488908" y="1028700"/>
            <a:ext cx="3841115" cy="777874"/>
            <a:chOff x="0" y="0"/>
            <a:chExt cx="2163420" cy="438120"/>
          </a:xfrm>
        </p:grpSpPr>
        <p:sp>
          <p:nvSpPr>
            <p:cNvPr id="4" name="Freeform 4"/>
            <p:cNvSpPr/>
            <p:nvPr/>
          </p:nvSpPr>
          <p:spPr>
            <a:xfrm>
              <a:off x="0" y="0"/>
              <a:ext cx="2163420" cy="438120"/>
            </a:xfrm>
            <a:custGeom>
              <a:avLst/>
              <a:gdLst/>
              <a:ahLst/>
              <a:cxnLst/>
              <a:rect l="l" t="t" r="r" b="b"/>
              <a:pathLst>
                <a:path w="2163420" h="438120">
                  <a:moveTo>
                    <a:pt x="1960220" y="0"/>
                  </a:moveTo>
                  <a:cubicBezTo>
                    <a:pt x="2072444" y="0"/>
                    <a:pt x="2163420" y="98076"/>
                    <a:pt x="2163420" y="219060"/>
                  </a:cubicBezTo>
                  <a:cubicBezTo>
                    <a:pt x="2163420" y="340043"/>
                    <a:pt x="2072444" y="438120"/>
                    <a:pt x="1960220" y="438120"/>
                  </a:cubicBezTo>
                  <a:lnTo>
                    <a:pt x="203200" y="438120"/>
                  </a:lnTo>
                  <a:cubicBezTo>
                    <a:pt x="90976" y="438120"/>
                    <a:pt x="0" y="340043"/>
                    <a:pt x="0" y="219060"/>
                  </a:cubicBezTo>
                  <a:cubicBezTo>
                    <a:pt x="0" y="98076"/>
                    <a:pt x="90976" y="0"/>
                    <a:pt x="203200" y="0"/>
                  </a:cubicBezTo>
                  <a:close/>
                </a:path>
              </a:pathLst>
            </a:custGeom>
            <a:solidFill>
              <a:srgbClr val="000000">
                <a:alpha val="0"/>
              </a:srgbClr>
            </a:solidFill>
            <a:ln w="19050" cap="sq">
              <a:solidFill>
                <a:srgbClr val="FFFFFF"/>
              </a:solidFill>
              <a:prstDash val="solid"/>
              <a:miter/>
            </a:ln>
          </p:spPr>
        </p:sp>
        <p:sp>
          <p:nvSpPr>
            <p:cNvPr id="5" name="TextBox 5"/>
            <p:cNvSpPr txBox="1"/>
            <p:nvPr/>
          </p:nvSpPr>
          <p:spPr>
            <a:xfrm>
              <a:off x="0" y="-47625"/>
              <a:ext cx="2163420" cy="485745"/>
            </a:xfrm>
            <a:prstGeom prst="rect">
              <a:avLst/>
            </a:prstGeom>
          </p:spPr>
          <p:txBody>
            <a:bodyPr lIns="50800" tIns="50800" rIns="50800" bIns="50800" rtlCol="0" anchor="ctr"/>
            <a:lstStyle/>
            <a:p>
              <a:pPr algn="ctr">
                <a:lnSpc>
                  <a:spcPts val="4479"/>
                </a:lnSpc>
              </a:pPr>
              <a:r>
                <a:rPr lang="en-US" sz="3199">
                  <a:solidFill>
                    <a:srgbClr val="FFFFFF"/>
                  </a:solidFill>
                  <a:latin typeface="Garet Bold"/>
                </a:rPr>
                <a:t>Relaxing Rings</a:t>
              </a:r>
            </a:p>
          </p:txBody>
        </p:sp>
      </p:grpSp>
      <p:pic>
        <p:nvPicPr>
          <p:cNvPr id="6" name="Picture 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l="17102" t="3756" r="14424" b="6552"/>
          <a:stretch>
            <a:fillRect/>
          </a:stretch>
        </p:blipFill>
        <p:spPr>
          <a:xfrm>
            <a:off x="0" y="0"/>
            <a:ext cx="10003342" cy="9477098"/>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7177812" y="4577497"/>
            <a:ext cx="13927733" cy="8474705"/>
          </a:xfrm>
          <a:custGeom>
            <a:avLst/>
            <a:gdLst/>
            <a:ahLst/>
            <a:cxnLst/>
            <a:rect l="l" t="t" r="r" b="b"/>
            <a:pathLst>
              <a:path w="13927733" h="8474705">
                <a:moveTo>
                  <a:pt x="0" y="0"/>
                </a:moveTo>
                <a:lnTo>
                  <a:pt x="13927732" y="0"/>
                </a:lnTo>
                <a:lnTo>
                  <a:pt x="13927732" y="8474705"/>
                </a:lnTo>
                <a:lnTo>
                  <a:pt x="0" y="8474705"/>
                </a:lnTo>
                <a:lnTo>
                  <a:pt x="0" y="0"/>
                </a:lnTo>
                <a:close/>
              </a:path>
            </a:pathLst>
          </a:custGeom>
          <a:blipFill>
            <a:blip r:embed="rId4"/>
            <a:stretch>
              <a:fillRect/>
            </a:stretch>
          </a:blipFill>
        </p:spPr>
      </p:sp>
      <p:grpSp>
        <p:nvGrpSpPr>
          <p:cNvPr id="3" name="Group 3"/>
          <p:cNvGrpSpPr/>
          <p:nvPr/>
        </p:nvGrpSpPr>
        <p:grpSpPr>
          <a:xfrm>
            <a:off x="1028700" y="1053587"/>
            <a:ext cx="3841115" cy="721556"/>
            <a:chOff x="0" y="0"/>
            <a:chExt cx="2163420" cy="406400"/>
          </a:xfrm>
        </p:grpSpPr>
        <p:sp>
          <p:nvSpPr>
            <p:cNvPr id="4" name="Freeform 4"/>
            <p:cNvSpPr/>
            <p:nvPr/>
          </p:nvSpPr>
          <p:spPr>
            <a:xfrm>
              <a:off x="0" y="0"/>
              <a:ext cx="2163420" cy="406400"/>
            </a:xfrm>
            <a:custGeom>
              <a:avLst/>
              <a:gdLst/>
              <a:ahLst/>
              <a:cxnLst/>
              <a:rect l="l" t="t" r="r" b="b"/>
              <a:pathLst>
                <a:path w="2163420" h="406400">
                  <a:moveTo>
                    <a:pt x="1960220" y="0"/>
                  </a:moveTo>
                  <a:cubicBezTo>
                    <a:pt x="2072444" y="0"/>
                    <a:pt x="2163420" y="90976"/>
                    <a:pt x="2163420" y="203200"/>
                  </a:cubicBezTo>
                  <a:cubicBezTo>
                    <a:pt x="2163420" y="315424"/>
                    <a:pt x="2072444" y="406400"/>
                    <a:pt x="1960220"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w="19050" cap="sq">
              <a:solidFill>
                <a:srgbClr val="FFFFFF"/>
              </a:solidFill>
              <a:prstDash val="solid"/>
              <a:miter/>
            </a:ln>
          </p:spPr>
        </p:sp>
        <p:sp>
          <p:nvSpPr>
            <p:cNvPr id="5" name="TextBox 5"/>
            <p:cNvSpPr txBox="1"/>
            <p:nvPr/>
          </p:nvSpPr>
          <p:spPr>
            <a:xfrm>
              <a:off x="0" y="-28575"/>
              <a:ext cx="2163420" cy="434975"/>
            </a:xfrm>
            <a:prstGeom prst="rect">
              <a:avLst/>
            </a:prstGeom>
          </p:spPr>
          <p:txBody>
            <a:bodyPr lIns="50800" tIns="50800" rIns="50800" bIns="50800" rtlCol="0" anchor="ctr"/>
            <a:lstStyle/>
            <a:p>
              <a:pPr algn="ctr">
                <a:lnSpc>
                  <a:spcPts val="2659"/>
                </a:lnSpc>
              </a:pPr>
              <a:endParaRPr/>
            </a:p>
          </p:txBody>
        </p:sp>
      </p:grpSp>
      <p:pic>
        <p:nvPicPr>
          <p:cNvPr id="6" name="Picture 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l="1291"/>
          <a:stretch>
            <a:fillRect/>
          </a:stretch>
        </p:blipFill>
        <p:spPr>
          <a:xfrm>
            <a:off x="7111700" y="1129250"/>
            <a:ext cx="10754269" cy="8229600"/>
          </a:xfrm>
          <a:prstGeom prst="rect">
            <a:avLst/>
          </a:prstGeom>
        </p:spPr>
      </p:pic>
      <p:sp>
        <p:nvSpPr>
          <p:cNvPr id="7" name="TextBox 7"/>
          <p:cNvSpPr txBox="1"/>
          <p:nvPr/>
        </p:nvSpPr>
        <p:spPr>
          <a:xfrm>
            <a:off x="1301038" y="1053050"/>
            <a:ext cx="3296439" cy="646431"/>
          </a:xfrm>
          <a:prstGeom prst="rect">
            <a:avLst/>
          </a:prstGeom>
        </p:spPr>
        <p:txBody>
          <a:bodyPr lIns="0" tIns="0" rIns="0" bIns="0" rtlCol="0" anchor="t">
            <a:spAutoFit/>
          </a:bodyPr>
          <a:lstStyle/>
          <a:p>
            <a:pPr algn="ctr">
              <a:lnSpc>
                <a:spcPts val="5319"/>
              </a:lnSpc>
              <a:spcBef>
                <a:spcPct val="0"/>
              </a:spcBef>
            </a:pPr>
            <a:r>
              <a:rPr lang="en-US" sz="3799">
                <a:solidFill>
                  <a:srgbClr val="FFFFFF"/>
                </a:solidFill>
                <a:latin typeface="Garet Bold"/>
              </a:rPr>
              <a:t>Anxiety</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5742897" y="-684369"/>
            <a:ext cx="12661631" cy="13112462"/>
          </a:xfrm>
          <a:custGeom>
            <a:avLst/>
            <a:gdLst/>
            <a:ahLst/>
            <a:cxnLst/>
            <a:rect l="l" t="t" r="r" b="b"/>
            <a:pathLst>
              <a:path w="12661631" h="13112462">
                <a:moveTo>
                  <a:pt x="0" y="0"/>
                </a:moveTo>
                <a:lnTo>
                  <a:pt x="12661631" y="0"/>
                </a:lnTo>
                <a:lnTo>
                  <a:pt x="12661631" y="13112462"/>
                </a:lnTo>
                <a:lnTo>
                  <a:pt x="0" y="13112462"/>
                </a:lnTo>
                <a:lnTo>
                  <a:pt x="0" y="0"/>
                </a:lnTo>
                <a:close/>
              </a:path>
            </a:pathLst>
          </a:custGeom>
          <a:blipFill>
            <a:blip r:embed="rId4"/>
            <a:stretch>
              <a:fillRect/>
            </a:stretch>
          </a:blipFill>
        </p:spPr>
      </p:sp>
      <p:grpSp>
        <p:nvGrpSpPr>
          <p:cNvPr id="3" name="Group 3"/>
          <p:cNvGrpSpPr/>
          <p:nvPr/>
        </p:nvGrpSpPr>
        <p:grpSpPr>
          <a:xfrm>
            <a:off x="2508030" y="6855084"/>
            <a:ext cx="6120155" cy="2305049"/>
            <a:chOff x="0" y="0"/>
            <a:chExt cx="2154729" cy="811541"/>
          </a:xfrm>
        </p:grpSpPr>
        <p:sp>
          <p:nvSpPr>
            <p:cNvPr id="4" name="Freeform 4"/>
            <p:cNvSpPr/>
            <p:nvPr/>
          </p:nvSpPr>
          <p:spPr>
            <a:xfrm>
              <a:off x="0" y="0"/>
              <a:ext cx="2154730" cy="811541"/>
            </a:xfrm>
            <a:custGeom>
              <a:avLst/>
              <a:gdLst/>
              <a:ahLst/>
              <a:cxnLst/>
              <a:rect l="l" t="t" r="r" b="b"/>
              <a:pathLst>
                <a:path w="2154730" h="811541">
                  <a:moveTo>
                    <a:pt x="1951530" y="0"/>
                  </a:moveTo>
                  <a:cubicBezTo>
                    <a:pt x="2063754" y="0"/>
                    <a:pt x="2154730" y="181670"/>
                    <a:pt x="2154730" y="405771"/>
                  </a:cubicBezTo>
                  <a:cubicBezTo>
                    <a:pt x="2154730" y="629871"/>
                    <a:pt x="2063754" y="811541"/>
                    <a:pt x="1951530" y="811541"/>
                  </a:cubicBezTo>
                  <a:lnTo>
                    <a:pt x="203200" y="811541"/>
                  </a:lnTo>
                  <a:cubicBezTo>
                    <a:pt x="90976" y="811541"/>
                    <a:pt x="0" y="629871"/>
                    <a:pt x="0" y="405771"/>
                  </a:cubicBezTo>
                  <a:cubicBezTo>
                    <a:pt x="0" y="181670"/>
                    <a:pt x="90976" y="0"/>
                    <a:pt x="203200" y="0"/>
                  </a:cubicBezTo>
                  <a:close/>
                </a:path>
              </a:pathLst>
            </a:custGeom>
            <a:solidFill>
              <a:srgbClr val="000000">
                <a:alpha val="0"/>
              </a:srgbClr>
            </a:solidFill>
            <a:ln w="19050" cap="sq">
              <a:solidFill>
                <a:srgbClr val="FFFFFF"/>
              </a:solidFill>
              <a:prstDash val="solid"/>
              <a:miter/>
            </a:ln>
          </p:spPr>
        </p:sp>
        <p:sp>
          <p:nvSpPr>
            <p:cNvPr id="5" name="TextBox 5"/>
            <p:cNvSpPr txBox="1"/>
            <p:nvPr/>
          </p:nvSpPr>
          <p:spPr>
            <a:xfrm>
              <a:off x="0" y="-47625"/>
              <a:ext cx="2154729" cy="859166"/>
            </a:xfrm>
            <a:prstGeom prst="rect">
              <a:avLst/>
            </a:prstGeom>
          </p:spPr>
          <p:txBody>
            <a:bodyPr lIns="50800" tIns="50800" rIns="50800" bIns="50800" rtlCol="0" anchor="ctr"/>
            <a:lstStyle/>
            <a:p>
              <a:pPr algn="ctr">
                <a:lnSpc>
                  <a:spcPts val="4199"/>
                </a:lnSpc>
              </a:pPr>
              <a:r>
                <a:rPr lang="en-US" sz="2999">
                  <a:solidFill>
                    <a:srgbClr val="FFFFFF"/>
                  </a:solidFill>
                  <a:latin typeface="Garet Light"/>
                </a:rPr>
                <a:t> </a:t>
              </a:r>
              <a:r>
                <a:rPr lang="en-US" sz="2999">
                  <a:solidFill>
                    <a:srgbClr val="FFFFFF"/>
                  </a:solidFill>
                  <a:latin typeface="Garet Bold"/>
                </a:rPr>
                <a:t>“I ask my boyfriend and he told me it is Minecraft animals, a small fence and a lot of wheat”</a:t>
              </a:r>
            </a:p>
          </p:txBody>
        </p:sp>
      </p:grpSp>
      <p:pic>
        <p:nvPicPr>
          <p:cNvPr id="6" name="Picture 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l="17521" t="8547" r="17307" b="6774"/>
          <a:stretch>
            <a:fillRect/>
          </a:stretch>
        </p:blipFill>
        <p:spPr>
          <a:xfrm>
            <a:off x="8628185" y="1028700"/>
            <a:ext cx="8444954" cy="82296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2362210" y="1379508"/>
            <a:ext cx="13563579" cy="7527985"/>
          </a:xfrm>
          <a:custGeom>
            <a:avLst/>
            <a:gdLst/>
            <a:ahLst/>
            <a:cxnLst/>
            <a:rect l="l" t="t" r="r" b="b"/>
            <a:pathLst>
              <a:path w="13563579" h="7527985">
                <a:moveTo>
                  <a:pt x="0" y="0"/>
                </a:moveTo>
                <a:lnTo>
                  <a:pt x="13563580" y="0"/>
                </a:lnTo>
                <a:lnTo>
                  <a:pt x="13563580" y="7527984"/>
                </a:lnTo>
                <a:lnTo>
                  <a:pt x="0" y="7527984"/>
                </a:lnTo>
                <a:lnTo>
                  <a:pt x="0" y="0"/>
                </a:lnTo>
                <a:close/>
              </a:path>
            </a:pathLst>
          </a:custGeom>
          <a:blipFill>
            <a:blip r:embed="rId2"/>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1275887" y="1399269"/>
            <a:ext cx="7868113" cy="7488463"/>
          </a:xfrm>
          <a:custGeom>
            <a:avLst/>
            <a:gdLst/>
            <a:ahLst/>
            <a:cxnLst/>
            <a:rect l="l" t="t" r="r" b="b"/>
            <a:pathLst>
              <a:path w="7868113" h="7488463">
                <a:moveTo>
                  <a:pt x="0" y="0"/>
                </a:moveTo>
                <a:lnTo>
                  <a:pt x="7868113" y="0"/>
                </a:lnTo>
                <a:lnTo>
                  <a:pt x="7868113" y="7488462"/>
                </a:lnTo>
                <a:lnTo>
                  <a:pt x="0" y="7488462"/>
                </a:lnTo>
                <a:lnTo>
                  <a:pt x="0" y="0"/>
                </a:lnTo>
                <a:close/>
              </a:path>
            </a:pathLst>
          </a:custGeom>
          <a:blipFill>
            <a:blip r:embed="rId2"/>
            <a:stretch>
              <a:fillRect/>
            </a:stretch>
          </a:blipFill>
        </p:spPr>
      </p:sp>
      <p:sp>
        <p:nvSpPr>
          <p:cNvPr id="3" name="TextBox 3"/>
          <p:cNvSpPr txBox="1"/>
          <p:nvPr/>
        </p:nvSpPr>
        <p:spPr>
          <a:xfrm>
            <a:off x="9897112" y="4586748"/>
            <a:ext cx="7362188" cy="1332579"/>
          </a:xfrm>
          <a:prstGeom prst="rect">
            <a:avLst/>
          </a:prstGeom>
        </p:spPr>
        <p:txBody>
          <a:bodyPr lIns="0" tIns="0" rIns="0" bIns="0" rtlCol="0" anchor="t">
            <a:spAutoFit/>
          </a:bodyPr>
          <a:lstStyle/>
          <a:p>
            <a:pPr algn="ctr">
              <a:lnSpc>
                <a:spcPts val="9990"/>
              </a:lnSpc>
            </a:pPr>
            <a:r>
              <a:rPr lang="en-US" sz="10194">
                <a:solidFill>
                  <a:srgbClr val="FFFFFF"/>
                </a:solidFill>
                <a:latin typeface="Garet Light"/>
              </a:rPr>
              <a:t>¡Gracias!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TotalTime>
  <Words>84</Words>
  <Application>Microsoft Macintosh PowerPoint</Application>
  <PresentationFormat>Personalizado</PresentationFormat>
  <Paragraphs>10</Paragraphs>
  <Slides>8</Slides>
  <Notes>0</Notes>
  <HiddenSlides>0</HiddenSlides>
  <MMClips>4</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8</vt:i4>
      </vt:variant>
    </vt:vector>
  </HeadingPairs>
  <TitlesOfParts>
    <vt:vector size="14" baseType="lpstr">
      <vt:lpstr>Calibri</vt:lpstr>
      <vt:lpstr>Garet</vt:lpstr>
      <vt:lpstr>Garet Light</vt:lpstr>
      <vt:lpstr>Garet Bold</vt:lpstr>
      <vt:lpstr>Arial</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Propuesta Corporativa Profesional Metagradiente Negro</dc:title>
  <cp:lastModifiedBy>Luisa Fernanda Mejía Buenfil</cp:lastModifiedBy>
  <cp:revision>2</cp:revision>
  <dcterms:created xsi:type="dcterms:W3CDTF">2006-08-16T00:00:00Z</dcterms:created>
  <dcterms:modified xsi:type="dcterms:W3CDTF">2023-11-29T11:53:36Z</dcterms:modified>
  <dc:identifier>DAF1hy7eJ_k</dc:identifier>
</cp:coreProperties>
</file>