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7"/>
    <p:restoredTop sz="94673"/>
  </p:normalViewPr>
  <p:slideViewPr>
    <p:cSldViewPr snapToGrid="0" showGuides="1">
      <p:cViewPr>
        <p:scale>
          <a:sx n="10" d="100"/>
          <a:sy n="10" d="100"/>
        </p:scale>
        <p:origin x="3512" y="245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75F9-EA53-D9AF-268E-32D696D86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CD2FA-EEFC-8056-A8E1-9CC954097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836E-F1A6-BEC6-2603-54AC2D66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CD48-C468-8EEF-DECA-D37E1542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B5A9-F65C-3A57-8748-835AA1BD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3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2290-471E-3CFD-3C77-85141C7A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0F885-4C23-7A4C-71EF-0417C31B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0E17F-3A8C-6658-867E-38B9F2C2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81F2D-CF3C-D39F-19AE-D3ADD53B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5DE6-4394-8E56-6FBD-84B59EDC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43B4F-B9CC-3206-A5F7-FD707FED1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5E1BA-1E64-B952-3559-8DDE8B668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961DA-452C-9084-D716-22A53823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B29B-A4D5-5486-338F-C526F220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F9AF6-ABF1-9798-15FE-472CF2BE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2F62-94CB-CC5A-2DB4-FC7FA13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561F-BA4E-67AE-6765-1A0269064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1CEE-79FB-BA1B-29EE-F950C7AC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DA53B-6427-47DF-9203-E56876A6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71672-8E30-16C5-CEE9-082A1F20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6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D9F2-FF56-A32B-B8B2-5B78292E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57CD1-F042-B016-8EEC-36CC003D2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3F93B-F4AB-BC12-E85A-FAD824CE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F1D13-2AF8-171F-8EDE-4CD323A0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73A3-7D07-4F6B-1B23-C5A7BA05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1838-2494-9566-F113-4C841751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67E9-C1A7-621D-0332-E566E6286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DA78-9E37-15C7-A6A7-FFFFB81F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A835F-2844-3A3B-D3A4-FF75C548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82416-CB74-328B-EAFD-81DF8EF8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25CE0-D5C2-7AD5-92C4-621211FB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70F9-4E03-72BF-2AC8-D41B164A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58FD5-42F9-D5B8-4942-15EB90117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A2709-9079-22A0-C3D5-C5C874BBE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BF82B-B967-ADE8-A8A9-047BB92C5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337EC-307A-A549-DB4C-648A304E4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6E882-1695-A7F9-ECF7-0AD3CB2F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C7B6E-AA34-689C-3CB2-13409842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59689-3A73-4777-109A-70A8950E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0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AD4C-D074-6715-2703-39EE5D5D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158DC-E526-FB06-435C-E2C1FE26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121EB-737E-CCF9-862D-744EC11E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1DDDD-E133-E90C-CF49-001C41E1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9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1177B-895B-4EF1-7D16-D69BDEEA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D36F0-1806-18DE-7523-F7078F99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5DEBB-F532-11AD-DCC5-769C2B2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ABD0-BDF0-1F58-51E5-2884DFA2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5BD6-14AD-F019-6E14-F0A1B746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FB4EC-EB95-8175-3A26-5534A3C12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DBBE7-6E15-B41E-9ACB-F7AB8941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9EDB9-3EE4-7465-1579-1303FAFC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81149-3512-9D20-3762-42465775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2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96B8-4A6C-4C3C-2487-D5B6D2CE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9D625-7F0F-2417-71DC-F4CAC2A48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78536-BF5B-42F8-4226-2500FBF1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0002D-228E-7B86-742E-9406733D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6C494-884E-13A6-9367-8CED52E8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A7C7-737F-57A1-98BA-CB7F08D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8A1D56-0199-DF2D-8FD0-598D2A2A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4D541-6679-381F-B291-B424DDBF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2595B-F354-259F-3239-6B552A237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CEB5-B6DD-4147-B949-0AE5518ED096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C93B-64DA-DA8F-263B-109FA3B1C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45F1-5246-3FE5-28EB-4D22510BF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EF62-C451-BF47-AB76-2E9FA47A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5C48-BA90-D7E6-EEA1-C3BE31A4C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639" y="332153"/>
            <a:ext cx="10106722" cy="867125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Avenir Medium" panose="02000503020000020003" pitchFamily="2" charset="0"/>
              </a:rPr>
              <a:t>Evaluating Quarter Car Suspension Comfort</a:t>
            </a:r>
            <a:endParaRPr lang="en-US" sz="3600" dirty="0">
              <a:latin typeface="Avenir Medium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1509C-2595-CC14-2960-045853A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670228"/>
            <a:ext cx="9144000" cy="429322"/>
          </a:xfrm>
        </p:spPr>
        <p:txBody>
          <a:bodyPr/>
          <a:lstStyle/>
          <a:p>
            <a:r>
              <a:rPr lang="en-US" dirty="0"/>
              <a:t>By Aditya Goel</a:t>
            </a:r>
          </a:p>
        </p:txBody>
      </p:sp>
      <p:pic>
        <p:nvPicPr>
          <p:cNvPr id="5" name="Picture 4" descr="A diagram of a car&#10;&#10;Description automatically generated">
            <a:extLst>
              <a:ext uri="{FF2B5EF4-FFF2-40B4-BE49-F238E27FC236}">
                <a16:creationId xmlns:a16="http://schemas.microsoft.com/office/drawing/2014/main" id="{EA3D4340-D0A9-310B-F7CF-81D57FBF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39" y="1396358"/>
            <a:ext cx="3739862" cy="4180740"/>
          </a:xfrm>
          <a:prstGeom prst="rect">
            <a:avLst/>
          </a:prstGeom>
        </p:spPr>
      </p:pic>
      <p:pic>
        <p:nvPicPr>
          <p:cNvPr id="1030" name="Picture 6" descr="62,981 Car Suspension Images, Stock Photos, 3D objects ...">
            <a:extLst>
              <a:ext uri="{FF2B5EF4-FFF2-40B4-BE49-F238E27FC236}">
                <a16:creationId xmlns:a16="http://schemas.microsoft.com/office/drawing/2014/main" id="{FCDC72FC-F70B-B3B1-BDC4-15D44C83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7" y="1421273"/>
            <a:ext cx="6023179" cy="40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5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5C48-BA90-D7E6-EEA1-C3BE31A4C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639" y="332153"/>
            <a:ext cx="10106722" cy="867125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Avenir Medium" panose="02000503020000020003" pitchFamily="2" charset="0"/>
              </a:rPr>
              <a:t>Project Details </a:t>
            </a:r>
            <a:endParaRPr lang="en-US" sz="3600" dirty="0">
              <a:latin typeface="Avenir Medium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209FB-6245-FB1B-E2DF-1CDE3D4FBAA0}"/>
              </a:ext>
            </a:extLst>
          </p:cNvPr>
          <p:cNvSpPr txBox="1"/>
          <p:nvPr/>
        </p:nvSpPr>
        <p:spPr>
          <a:xfrm>
            <a:off x="530089" y="1490825"/>
            <a:ext cx="6175512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Objective: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Analyzing the suspension response and comfort level in a quarter car model with a passive suspension system</a:t>
            </a:r>
          </a:p>
          <a:p>
            <a:pPr lvl="1"/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Components of the Simulation: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Quarter Car Model</a:t>
            </a:r>
            <a:r>
              <a:rPr lang="en-US" dirty="0"/>
              <a:t>: Consists of a wheel (</a:t>
            </a:r>
            <a:r>
              <a:rPr lang="en-US" dirty="0" err="1"/>
              <a:t>unsprung</a:t>
            </a:r>
            <a:r>
              <a:rPr lang="en-US" dirty="0"/>
              <a:t> mass, </a:t>
            </a:r>
            <a:r>
              <a:rPr lang="en-US" i="1" dirty="0"/>
              <a:t>m</a:t>
            </a:r>
            <a:r>
              <a:rPr lang="en-US" i="1" baseline="-25000" dirty="0"/>
              <a:t>u</a:t>
            </a:r>
            <a:r>
              <a:rPr lang="en-US" dirty="0"/>
              <a:t>) and a quarter of the car body (sprung mass, </a:t>
            </a:r>
            <a:r>
              <a:rPr lang="en-US" i="1" dirty="0" err="1"/>
              <a:t>m</a:t>
            </a:r>
            <a:r>
              <a:rPr lang="en-US" i="1" baseline="-25000" dirty="0" err="1"/>
              <a:t>s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Passive Suspension System</a:t>
            </a:r>
            <a:r>
              <a:rPr lang="en-US" dirty="0"/>
              <a:t>: Composed of a spring (</a:t>
            </a:r>
            <a:r>
              <a:rPr lang="en-US" i="1" dirty="0"/>
              <a:t>k</a:t>
            </a:r>
            <a:r>
              <a:rPr lang="en-US" dirty="0"/>
              <a:t>), a damper (</a:t>
            </a:r>
            <a:r>
              <a:rPr lang="en-US" i="1" dirty="0"/>
              <a:t>c</a:t>
            </a:r>
            <a:r>
              <a:rPr lang="en-US" dirty="0"/>
              <a:t>), and an </a:t>
            </a:r>
            <a:r>
              <a:rPr lang="en-US" dirty="0" err="1"/>
              <a:t>inerter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Road Profiles</a:t>
            </a:r>
            <a:r>
              <a:rPr lang="en-US" dirty="0"/>
              <a:t>: Various road conditions such good &amp; bad roads, potholes, speed bumps, uneven surfaces</a:t>
            </a:r>
          </a:p>
          <a:p>
            <a:pPr lvl="1"/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ordinary differential equations that describe the motion of the car's suspension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equations account for the forces acting on the sprung mass (car body) and the </a:t>
            </a:r>
            <a:r>
              <a:rPr lang="en-US" dirty="0" err="1"/>
              <a:t>unsprung</a:t>
            </a:r>
            <a:r>
              <a:rPr lang="en-US" dirty="0"/>
              <a:t> mass (wheel).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25FDDEF-859E-778D-F0E8-A02540A11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/>
          <a:stretch/>
        </p:blipFill>
        <p:spPr bwMode="auto">
          <a:xfrm>
            <a:off x="7012476" y="3674160"/>
            <a:ext cx="4639201" cy="21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AD64AF-D04B-BB26-ABAA-E9DCFBC6D2C3}"/>
              </a:ext>
            </a:extLst>
          </p:cNvPr>
          <p:cNvSpPr/>
          <p:nvPr/>
        </p:nvSpPr>
        <p:spPr>
          <a:xfrm>
            <a:off x="6705601" y="1490825"/>
            <a:ext cx="5095969" cy="1720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D594B-45DB-5778-7696-32D1E806DD24}"/>
              </a:ext>
            </a:extLst>
          </p:cNvPr>
          <p:cNvSpPr txBox="1"/>
          <p:nvPr/>
        </p:nvSpPr>
        <p:spPr>
          <a:xfrm>
            <a:off x="6873926" y="1490826"/>
            <a:ext cx="4787985" cy="194095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</a:rPr>
              <a:t>Spring</a:t>
            </a:r>
            <a:r>
              <a:rPr lang="en-US" i="0" dirty="0">
                <a:effectLst/>
              </a:rPr>
              <a:t>: Absorbs and releases energy from road impacts, supporting the vehicle's weight.</a:t>
            </a:r>
          </a:p>
          <a:p>
            <a:pPr algn="l"/>
            <a:r>
              <a:rPr lang="en-US" b="1" i="0" dirty="0">
                <a:effectLst/>
              </a:rPr>
              <a:t>Damper</a:t>
            </a:r>
            <a:r>
              <a:rPr lang="en-US" i="0" dirty="0">
                <a:effectLst/>
              </a:rPr>
              <a:t>: Stabilizes oscillations and controls energy dissipation from the spring.</a:t>
            </a:r>
          </a:p>
          <a:p>
            <a:pPr algn="l"/>
            <a:r>
              <a:rPr lang="en-US" b="1" i="0" dirty="0" err="1">
                <a:effectLst/>
              </a:rPr>
              <a:t>Inerter</a:t>
            </a:r>
            <a:r>
              <a:rPr lang="en-US" i="0" dirty="0">
                <a:effectLst/>
              </a:rPr>
              <a:t>: Manages kinetic energy to improve handling of high-frequency vibrations.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7349FE-A195-B320-BCAC-57F4A49BA1A3}"/>
              </a:ext>
            </a:extLst>
          </p:cNvPr>
          <p:cNvCxnSpPr>
            <a:cxnSpLocks/>
          </p:cNvCxnSpPr>
          <p:nvPr/>
        </p:nvCxnSpPr>
        <p:spPr>
          <a:xfrm flipH="1">
            <a:off x="4014439" y="2461304"/>
            <a:ext cx="2691162" cy="114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0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78EF0D-EB52-C7C1-11DA-6E72D765518C}"/>
              </a:ext>
            </a:extLst>
          </p:cNvPr>
          <p:cNvSpPr txBox="1"/>
          <p:nvPr/>
        </p:nvSpPr>
        <p:spPr>
          <a:xfrm>
            <a:off x="8797637" y="363915"/>
            <a:ext cx="356061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Good Road</a:t>
            </a:r>
            <a:r>
              <a:rPr lang="en-US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Comfort - </a:t>
            </a:r>
            <a:r>
              <a:rPr lang="en-US" sz="1600" dirty="0" err="1"/>
              <a:t>Inerter</a:t>
            </a:r>
            <a:r>
              <a:rPr lang="en-US" sz="1600" dirty="0"/>
              <a:t>: 100.0, Damping Coefficient: 4842.11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Worst Comfort - </a:t>
            </a:r>
            <a:r>
              <a:rPr lang="en-US" sz="1600" dirty="0" err="1"/>
              <a:t>Inerter</a:t>
            </a:r>
            <a:r>
              <a:rPr lang="en-US" sz="1600" dirty="0"/>
              <a:t>: 311.11, Damping Coefficient: 894.74 </a:t>
            </a:r>
          </a:p>
          <a:p>
            <a:r>
              <a:rPr lang="en-US" sz="1600" b="1" dirty="0"/>
              <a:t>Bad Road</a:t>
            </a:r>
            <a:r>
              <a:rPr lang="en-US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Comfort - </a:t>
            </a:r>
            <a:r>
              <a:rPr lang="en-US" sz="1600" dirty="0" err="1"/>
              <a:t>Inerter</a:t>
            </a:r>
            <a:r>
              <a:rPr lang="en-US" sz="1600" dirty="0"/>
              <a:t>: 100.0, Damping Coefficient: 1289.47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Worst Comfort - </a:t>
            </a:r>
            <a:r>
              <a:rPr lang="en-US" sz="1600" dirty="0" err="1"/>
              <a:t>Inerter</a:t>
            </a:r>
            <a:r>
              <a:rPr lang="en-US" sz="1600" dirty="0"/>
              <a:t>: 100.0, Damping Coefficient: 500.0 </a:t>
            </a:r>
          </a:p>
          <a:p>
            <a:r>
              <a:rPr lang="en-US" sz="1600" b="1" dirty="0"/>
              <a:t>Pothole Road</a:t>
            </a:r>
            <a:r>
              <a:rPr lang="en-US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Comfort - </a:t>
            </a:r>
            <a:r>
              <a:rPr lang="en-US" sz="1600" dirty="0" err="1"/>
              <a:t>Inerter</a:t>
            </a:r>
            <a:r>
              <a:rPr lang="en-US" sz="1600" dirty="0"/>
              <a:t>: 100.0, Damping Coefficient: 5236.84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Worst Comfort - </a:t>
            </a:r>
            <a:r>
              <a:rPr lang="en-US" sz="1600" dirty="0" err="1"/>
              <a:t>Inerter</a:t>
            </a:r>
            <a:r>
              <a:rPr lang="en-US" sz="1600" dirty="0"/>
              <a:t>: 100.0, Damping Coefficient: 500.0 </a:t>
            </a:r>
          </a:p>
          <a:p>
            <a:r>
              <a:rPr lang="en-US" sz="1600" b="1" dirty="0"/>
              <a:t>Speed Bump Road</a:t>
            </a:r>
            <a:r>
              <a:rPr lang="en-US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Comfort - </a:t>
            </a:r>
            <a:r>
              <a:rPr lang="en-US" sz="1600" dirty="0" err="1"/>
              <a:t>Inerter</a:t>
            </a:r>
            <a:r>
              <a:rPr lang="en-US" sz="1600" dirty="0"/>
              <a:t>: 100.0, Damping Coefficient: 1684.21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Worst Comfort - </a:t>
            </a:r>
            <a:r>
              <a:rPr lang="en-US" sz="1600" dirty="0" err="1"/>
              <a:t>Inerter</a:t>
            </a:r>
            <a:r>
              <a:rPr lang="en-US" sz="1600" dirty="0"/>
              <a:t>: 100.0, Damping Coefficient: 500.0 </a:t>
            </a:r>
          </a:p>
          <a:p>
            <a:r>
              <a:rPr lang="en-US" sz="1600" b="1" dirty="0"/>
              <a:t>Uneven Road</a:t>
            </a:r>
            <a:r>
              <a:rPr lang="en-US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Comfort - </a:t>
            </a:r>
            <a:r>
              <a:rPr lang="en-US" sz="1600" dirty="0" err="1"/>
              <a:t>Inerter</a:t>
            </a:r>
            <a:r>
              <a:rPr lang="en-US" sz="1600" dirty="0"/>
              <a:t>: 100.0, Damping Coefficient: 2473.68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Worst Comfort - </a:t>
            </a:r>
            <a:r>
              <a:rPr lang="en-US" sz="1600" dirty="0" err="1"/>
              <a:t>Inerter</a:t>
            </a:r>
            <a:r>
              <a:rPr lang="en-US" sz="1600" dirty="0"/>
              <a:t>: 2000.0, Damping Coefficient: 500.0 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11" name="animation.mp4">
            <a:hlinkClick r:id="" action="ppaction://media"/>
            <a:extLst>
              <a:ext uri="{FF2B5EF4-FFF2-40B4-BE49-F238E27FC236}">
                <a16:creationId xmlns:a16="http://schemas.microsoft.com/office/drawing/2014/main" id="{BFF25A8A-4C6A-EEF6-7769-E84EA97CAD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63915"/>
            <a:ext cx="8868292" cy="59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306</Words>
  <Application>Microsoft Macintosh PowerPoint</Application>
  <PresentationFormat>Widescreen</PresentationFormat>
  <Paragraphs>36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Medium</vt:lpstr>
      <vt:lpstr>Calibri</vt:lpstr>
      <vt:lpstr>Calibri Light</vt:lpstr>
      <vt:lpstr>Office Theme</vt:lpstr>
      <vt:lpstr>Evaluating Quarter Car Suspension Comfort</vt:lpstr>
      <vt:lpstr>Project Details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Car Suspension Dynamics Simulation</dc:title>
  <dc:creator>Aditya Goel</dc:creator>
  <cp:lastModifiedBy>Aditya Goel</cp:lastModifiedBy>
  <cp:revision>3</cp:revision>
  <dcterms:created xsi:type="dcterms:W3CDTF">2023-11-28T07:03:33Z</dcterms:created>
  <dcterms:modified xsi:type="dcterms:W3CDTF">2023-11-30T05:04:08Z</dcterms:modified>
</cp:coreProperties>
</file>