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3884F0-6422-4B5F-BFF5-122D08F09236}" v="44" dt="2023-11-28T18:55:37.7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3" d="100"/>
          <a:sy n="63" d="100"/>
        </p:scale>
        <p:origin x="80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vita Korrapati" userId="0530a3f4d8e1f0f3" providerId="LiveId" clId="{4B3884F0-6422-4B5F-BFF5-122D08F09236}"/>
    <pc:docChg chg="custSel addSld modSld sldOrd">
      <pc:chgData name="Anvita Korrapati" userId="0530a3f4d8e1f0f3" providerId="LiveId" clId="{4B3884F0-6422-4B5F-BFF5-122D08F09236}" dt="2023-11-28T18:55:56.148" v="222" actId="1076"/>
      <pc:docMkLst>
        <pc:docMk/>
      </pc:docMkLst>
      <pc:sldChg chg="addSp modSp">
        <pc:chgData name="Anvita Korrapati" userId="0530a3f4d8e1f0f3" providerId="LiveId" clId="{4B3884F0-6422-4B5F-BFF5-122D08F09236}" dt="2023-11-28T18:41:35.057" v="9" actId="14100"/>
        <pc:sldMkLst>
          <pc:docMk/>
          <pc:sldMk cId="3655053699" sldId="258"/>
        </pc:sldMkLst>
        <pc:picChg chg="add mod">
          <ac:chgData name="Anvita Korrapati" userId="0530a3f4d8e1f0f3" providerId="LiveId" clId="{4B3884F0-6422-4B5F-BFF5-122D08F09236}" dt="2023-11-28T18:41:28.662" v="7" actId="14100"/>
          <ac:picMkLst>
            <pc:docMk/>
            <pc:sldMk cId="3655053699" sldId="258"/>
            <ac:picMk id="1026" creationId="{3B17AB6B-039C-EFE6-8AC1-DF940D2FDDAA}"/>
          </ac:picMkLst>
        </pc:picChg>
        <pc:picChg chg="add mod">
          <ac:chgData name="Anvita Korrapati" userId="0530a3f4d8e1f0f3" providerId="LiveId" clId="{4B3884F0-6422-4B5F-BFF5-122D08F09236}" dt="2023-11-28T18:41:35.057" v="9" actId="14100"/>
          <ac:picMkLst>
            <pc:docMk/>
            <pc:sldMk cId="3655053699" sldId="258"/>
            <ac:picMk id="1028" creationId="{DD3D0798-9C41-BA06-78D4-2C6314A7A4B0}"/>
          </ac:picMkLst>
        </pc:picChg>
      </pc:sldChg>
      <pc:sldChg chg="addSp modSp new ord">
        <pc:chgData name="Anvita Korrapati" userId="0530a3f4d8e1f0f3" providerId="LiveId" clId="{4B3884F0-6422-4B5F-BFF5-122D08F09236}" dt="2023-11-28T18:43:08.900" v="22"/>
        <pc:sldMkLst>
          <pc:docMk/>
          <pc:sldMk cId="2635796568" sldId="259"/>
        </pc:sldMkLst>
        <pc:picChg chg="add mod">
          <ac:chgData name="Anvita Korrapati" userId="0530a3f4d8e1f0f3" providerId="LiveId" clId="{4B3884F0-6422-4B5F-BFF5-122D08F09236}" dt="2023-11-28T18:42:13.106" v="13" actId="1076"/>
          <ac:picMkLst>
            <pc:docMk/>
            <pc:sldMk cId="2635796568" sldId="259"/>
            <ac:picMk id="2050" creationId="{5C79A4E3-B6D4-0E16-E2DD-A656EDB0512E}"/>
          </ac:picMkLst>
        </pc:picChg>
      </pc:sldChg>
      <pc:sldChg chg="addSp modSp new">
        <pc:chgData name="Anvita Korrapati" userId="0530a3f4d8e1f0f3" providerId="LiveId" clId="{4B3884F0-6422-4B5F-BFF5-122D08F09236}" dt="2023-11-28T18:42:53.584" v="20" actId="14100"/>
        <pc:sldMkLst>
          <pc:docMk/>
          <pc:sldMk cId="2231507896" sldId="260"/>
        </pc:sldMkLst>
        <pc:picChg chg="add mod">
          <ac:chgData name="Anvita Korrapati" userId="0530a3f4d8e1f0f3" providerId="LiveId" clId="{4B3884F0-6422-4B5F-BFF5-122D08F09236}" dt="2023-11-28T18:42:33.388" v="16" actId="1076"/>
          <ac:picMkLst>
            <pc:docMk/>
            <pc:sldMk cId="2231507896" sldId="260"/>
            <ac:picMk id="3074" creationId="{8D28F6DA-5C5D-415A-AC8D-D94B8D8D6595}"/>
          </ac:picMkLst>
        </pc:picChg>
        <pc:picChg chg="add">
          <ac:chgData name="Anvita Korrapati" userId="0530a3f4d8e1f0f3" providerId="LiveId" clId="{4B3884F0-6422-4B5F-BFF5-122D08F09236}" dt="2023-11-28T18:42:39.895" v="17"/>
          <ac:picMkLst>
            <pc:docMk/>
            <pc:sldMk cId="2231507896" sldId="260"/>
            <ac:picMk id="3076" creationId="{5FCBB04F-5908-A566-02FB-2FE414E52604}"/>
          </ac:picMkLst>
        </pc:picChg>
        <pc:picChg chg="add mod">
          <ac:chgData name="Anvita Korrapati" userId="0530a3f4d8e1f0f3" providerId="LiveId" clId="{4B3884F0-6422-4B5F-BFF5-122D08F09236}" dt="2023-11-28T18:42:53.584" v="20" actId="14100"/>
          <ac:picMkLst>
            <pc:docMk/>
            <pc:sldMk cId="2231507896" sldId="260"/>
            <ac:picMk id="3078" creationId="{481C7ABD-F56D-0F34-5278-9F4A3BAB9953}"/>
          </ac:picMkLst>
        </pc:picChg>
      </pc:sldChg>
      <pc:sldChg chg="addSp modSp new mod modAnim">
        <pc:chgData name="Anvita Korrapati" userId="0530a3f4d8e1f0f3" providerId="LiveId" clId="{4B3884F0-6422-4B5F-BFF5-122D08F09236}" dt="2023-11-28T18:55:56.148" v="222" actId="1076"/>
        <pc:sldMkLst>
          <pc:docMk/>
          <pc:sldMk cId="3589804254" sldId="261"/>
        </pc:sldMkLst>
        <pc:picChg chg="add mod">
          <ac:chgData name="Anvita Korrapati" userId="0530a3f4d8e1f0f3" providerId="LiveId" clId="{4B3884F0-6422-4B5F-BFF5-122D08F09236}" dt="2023-11-28T18:55:56.148" v="222" actId="1076"/>
          <ac:picMkLst>
            <pc:docMk/>
            <pc:sldMk cId="3589804254" sldId="261"/>
            <ac:picMk id="2" creationId="{B2F47847-D0AF-8CB8-A712-8310B45D46EC}"/>
          </ac:picMkLst>
        </pc:picChg>
      </pc:sldChg>
      <pc:sldChg chg="addSp modSp add mod">
        <pc:chgData name="Anvita Korrapati" userId="0530a3f4d8e1f0f3" providerId="LiveId" clId="{4B3884F0-6422-4B5F-BFF5-122D08F09236}" dt="2023-11-28T18:55:16.892" v="217" actId="1076"/>
        <pc:sldMkLst>
          <pc:docMk/>
          <pc:sldMk cId="156662302" sldId="262"/>
        </pc:sldMkLst>
        <pc:spChg chg="mod">
          <ac:chgData name="Anvita Korrapati" userId="0530a3f4d8e1f0f3" providerId="LiveId" clId="{4B3884F0-6422-4B5F-BFF5-122D08F09236}" dt="2023-11-28T18:49:49.272" v="33" actId="20577"/>
          <ac:spMkLst>
            <pc:docMk/>
            <pc:sldMk cId="156662302" sldId="262"/>
            <ac:spMk id="2" creationId="{35A946A7-FF8B-75D7-6FDA-6872599645F5}"/>
          </ac:spMkLst>
        </pc:spChg>
        <pc:spChg chg="mod">
          <ac:chgData name="Anvita Korrapati" userId="0530a3f4d8e1f0f3" providerId="LiveId" clId="{4B3884F0-6422-4B5F-BFF5-122D08F09236}" dt="2023-11-28T18:53:35.781" v="194" actId="20577"/>
          <ac:spMkLst>
            <pc:docMk/>
            <pc:sldMk cId="156662302" sldId="262"/>
            <ac:spMk id="3" creationId="{E7E671B8-F9B9-6AA8-EBBC-F8E4432F437E}"/>
          </ac:spMkLst>
        </pc:spChg>
        <pc:picChg chg="add mod">
          <ac:chgData name="Anvita Korrapati" userId="0530a3f4d8e1f0f3" providerId="LiveId" clId="{4B3884F0-6422-4B5F-BFF5-122D08F09236}" dt="2023-11-28T18:55:12.937" v="215" actId="1076"/>
          <ac:picMkLst>
            <pc:docMk/>
            <pc:sldMk cId="156662302" sldId="262"/>
            <ac:picMk id="4098" creationId="{1B8142AF-1739-7EAE-63F3-9AA89A5E2FDB}"/>
          </ac:picMkLst>
        </pc:picChg>
        <pc:picChg chg="add mod">
          <ac:chgData name="Anvita Korrapati" userId="0530a3f4d8e1f0f3" providerId="LiveId" clId="{4B3884F0-6422-4B5F-BFF5-122D08F09236}" dt="2023-11-28T18:55:16.892" v="217" actId="1076"/>
          <ac:picMkLst>
            <pc:docMk/>
            <pc:sldMk cId="156662302" sldId="262"/>
            <ac:picMk id="4100" creationId="{2E35685B-6D6A-0129-A7F6-3D788B2AD666}"/>
          </ac:picMkLst>
        </pc:picChg>
        <pc:picChg chg="add mod">
          <ac:chgData name="Anvita Korrapati" userId="0530a3f4d8e1f0f3" providerId="LiveId" clId="{4B3884F0-6422-4B5F-BFF5-122D08F09236}" dt="2023-11-28T18:55:15.031" v="216" actId="1076"/>
          <ac:picMkLst>
            <pc:docMk/>
            <pc:sldMk cId="156662302" sldId="262"/>
            <ac:picMk id="4102" creationId="{9F6D54C5-70C3-367B-1C9F-117518677A5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31684-223C-8B67-2424-C2B8083C2F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458F56-7BA8-E419-5AF9-B3FDC965BD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B3EC5A-3095-4389-248F-B3DF52AFD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6466-2C2B-4DA4-86D6-261CCF77E66A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1050C-B672-3105-F57D-CA9360A60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6D85B-8F90-F83E-5CF4-AC0798B93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E156-705A-420A-8A82-7EA67A77C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730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981C9-F9D9-EDF9-C1EC-DE6944F63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3F177E-98BF-2AFC-A7B1-846E1894A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79589-98C3-B251-932D-DEED1ABD9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6466-2C2B-4DA4-86D6-261CCF77E66A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2BF05C-0E65-D021-9376-F68E270AA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CC740-3C90-B151-8393-177D1DB11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E156-705A-420A-8A82-7EA67A77C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831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362005-9604-B40A-FD6B-34A0AC763B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20712B-9652-51E9-0A51-2CAF633450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F20FA-F1B3-E163-0B70-2EB184692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6466-2C2B-4DA4-86D6-261CCF77E66A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CE8E5-FF18-3875-765F-4261BF121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6F6F3-DE60-857B-6455-C67AB91B9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E156-705A-420A-8A82-7EA67A77C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223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41DDA-D011-7462-DA71-2F970AC38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77EFF-B4E9-98EC-0F9A-CC43399812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2984EF-900F-130C-0D8F-099629D7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6466-2C2B-4DA4-86D6-261CCF77E66A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1C754B-8FC0-6CAC-CCE5-2597521D1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372B1-608F-C47B-2A58-24D325187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E156-705A-420A-8A82-7EA67A77C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86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69F40-AD55-AE56-55C0-0BEB5F5FF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5209C2-6582-2387-A119-4740795F0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61BA1-B2AE-5A80-DC43-ECE5AB0E0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6466-2C2B-4DA4-86D6-261CCF77E66A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F8E2E7-2919-4408-108D-CE6C4525B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B391F-45EA-3093-07A5-4722CDF12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E156-705A-420A-8A82-7EA67A77C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182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9EA98-B470-F844-124A-B301EB908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61823-9E74-16E6-D2B4-4D65377831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88C2D-1D54-BBEB-8EF3-CAEF7FA8EC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6EDA06-4C94-2F57-D445-B78E34394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6466-2C2B-4DA4-86D6-261CCF77E66A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D569A4-C9ED-22C7-899B-92CFBFF27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F62041-BE63-AF40-1919-87D8FF3CE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E156-705A-420A-8A82-7EA67A77C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955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D60E2-3D26-9877-21C2-4CE7473D9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5B0377-DF74-576C-818F-F952EA9B4C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18AA13-FEE3-52CC-94FE-428EBD083A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6D3783-422F-4417-F832-B1E5E21D0E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A273CA-E66D-3767-CF7A-1106BBAB75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8A447E-AE4B-0B72-9942-7FB3C710E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6466-2C2B-4DA4-86D6-261CCF77E66A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8BFF53-62C9-0ECC-5FBA-10E4349BE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4F5798-45F0-28C6-6A78-D5BD8A360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E156-705A-420A-8A82-7EA67A77C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826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E9C92-1654-EAD6-E85A-750DB1C45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974C7B-6FD2-27E6-2D62-28E8CFAD9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6466-2C2B-4DA4-86D6-261CCF77E66A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A9DD76-6862-B9DE-2353-D6445DD42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EB3F61-9025-879C-4C6E-B85370317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E156-705A-420A-8A82-7EA67A77C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617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CCC2F8-7F2E-25E2-4FB9-C36FBB598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6466-2C2B-4DA4-86D6-261CCF77E66A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F99AAD-D733-3E41-36F2-AC4D3BF23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7B4BA-33C8-DC4F-6DDB-3102FA422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E156-705A-420A-8A82-7EA67A77C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78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F736E-A8D2-55E3-328B-669C44E1F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77B9E-28F5-2787-B6A3-4C6DD1C4B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6D88EE-A756-D745-A93D-9C5C58271F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0DB00-ABA1-F1CC-7D19-AD25CD067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6466-2C2B-4DA4-86D6-261CCF77E66A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DE12D0-86A8-E240-5BFE-77D2D84CC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98814-A2FE-5CC8-B8FA-E9776BAE1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E156-705A-420A-8A82-7EA67A77C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4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73893-486D-2EEE-40B8-4D16DCF59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EB05A4-824B-9713-B4A1-50D2508610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9371CF-8719-86DB-2364-51426BEA4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B4D70A-26FD-F3F7-7725-1F1D36436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6466-2C2B-4DA4-86D6-261CCF77E66A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9C182-A0B6-390D-9C77-E38BB4C38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DF91B-616E-5EA1-E917-4ACB891BB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E156-705A-420A-8A82-7EA67A77C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021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37E7B4-5FF7-9D5E-D8DE-3EA06FFB3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4853DC-2AC2-A896-A7A6-44393239F7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96BB4-E832-12D4-EC25-7D74DFDD9D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46466-2C2B-4DA4-86D6-261CCF77E66A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73C7AD-3CB7-DBB4-5B63-3E8A2BDEA3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836E8-EFDE-947B-D023-68E226AFFC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0E156-705A-420A-8A82-7EA67A77C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747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84B73-36C3-B3F2-5227-78D9297BF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480" y="1735640"/>
            <a:ext cx="4958080" cy="2331402"/>
          </a:xfrm>
        </p:spPr>
        <p:txBody>
          <a:bodyPr>
            <a:noAutofit/>
          </a:bodyPr>
          <a:lstStyle/>
          <a:p>
            <a:r>
              <a:rPr lang="en-US" sz="3200" b="0" i="0" u="none" strike="noStrike" dirty="0">
                <a:solidFill>
                  <a:srgbClr val="2D3B45"/>
                </a:solidFill>
                <a:effectLst/>
                <a:latin typeface="Arial" panose="020B0604020202020204" pitchFamily="34" charset="0"/>
              </a:rPr>
              <a:t>Understanding and Analyzing Heatwaves in Six Regions of California: A Comprehensive Data-Driven Approach</a:t>
            </a:r>
            <a:endParaRPr 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B64A8C-CB2A-FDFD-EE15-342F084D7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76120" y="4268920"/>
            <a:ext cx="2590800" cy="878522"/>
          </a:xfrm>
        </p:spPr>
        <p:txBody>
          <a:bodyPr/>
          <a:lstStyle/>
          <a:p>
            <a:r>
              <a:rPr lang="en-US" dirty="0"/>
              <a:t>Anvita Korrapati</a:t>
            </a:r>
          </a:p>
          <a:p>
            <a:r>
              <a:rPr lang="en-US" dirty="0"/>
              <a:t>EPS 109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457581-CA4A-6C49-732F-8B92C050F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543" y="857118"/>
            <a:ext cx="6305874" cy="514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39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946A7-FF8B-75D7-6FDA-687259964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Data +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671B8-F9B9-6AA8-EBBC-F8E4432F43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160" y="989170"/>
            <a:ext cx="10515600" cy="5868829"/>
          </a:xfrm>
        </p:spPr>
        <p:txBody>
          <a:bodyPr>
            <a:no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effectLst/>
              </a:rPr>
              <a:t>The </a:t>
            </a:r>
            <a:r>
              <a:rPr lang="en-US" sz="1600" b="1" i="0" u="none" strike="noStrike" dirty="0">
                <a:effectLst/>
              </a:rPr>
              <a:t>topic</a:t>
            </a:r>
            <a:r>
              <a:rPr lang="en-US" sz="1600" b="0" i="0" u="none" strike="noStrike" dirty="0">
                <a:effectLst/>
              </a:rPr>
              <a:t> includes using weather datasets to analyze heat waves that have occurred in six different fire zones in the state of California (</a:t>
            </a:r>
            <a:r>
              <a:rPr lang="en-US" sz="1600" b="0" i="0" u="none" strike="noStrike" dirty="0" err="1">
                <a:effectLst/>
              </a:rPr>
              <a:t>Sanel</a:t>
            </a:r>
            <a:r>
              <a:rPr lang="en-US" sz="1600" b="0" i="0" u="none" strike="noStrike" dirty="0">
                <a:effectLst/>
              </a:rPr>
              <a:t> Valley, West of Redding, Union City, Santa Barbara, Mariposa, and Ramona). The goals of this project are to first gather and clean the satellite data from NASA and NOAA, which I can then use to identify heatwaves and model that data on a map of California. </a:t>
            </a:r>
            <a:endParaRPr lang="en-US" sz="16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1000"/>
              </a:spcAft>
            </a:pPr>
            <a:r>
              <a:rPr lang="en-US" sz="1600" b="1" i="0" u="none" strike="noStrike" dirty="0">
                <a:effectLst/>
              </a:rPr>
              <a:t>Procedure: </a:t>
            </a:r>
            <a:r>
              <a:rPr lang="en-US" sz="1600" b="0" i="0" u="none" strike="noStrike" dirty="0">
                <a:effectLst/>
              </a:rPr>
              <a:t>After cleaning the data sets, the temperatures (which were either in Fahrenheit for the hourly data or Kelvin for 6-hourly) were converted to Celsius to create the final, cleaned datasets</a:t>
            </a:r>
            <a:endParaRPr lang="en-US" sz="16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600" b="1" i="0" u="none" strike="noStrike" dirty="0">
                <a:effectLst/>
              </a:rPr>
              <a:t>Finding Thresholds</a:t>
            </a:r>
            <a:endParaRPr lang="en-US" sz="1600" b="1" dirty="0"/>
          </a:p>
          <a:p>
            <a:pPr lvl="1">
              <a:spcBef>
                <a:spcPts val="0"/>
              </a:spcBef>
            </a:pPr>
            <a:r>
              <a:rPr lang="en-US" sz="1600" b="1" i="0" u="none" strike="noStrike" dirty="0">
                <a:effectLst/>
              </a:rPr>
              <a:t>1) </a:t>
            </a:r>
            <a:r>
              <a:rPr lang="en-US" sz="1600" b="0" i="0" u="none" strike="noStrike" dirty="0">
                <a:effectLst/>
              </a:rPr>
              <a:t>According to the California Department of Public Health, a heatwave is defined as </a:t>
            </a:r>
            <a:r>
              <a:rPr lang="en-US" sz="1600" b="1" i="0" u="none" strike="noStrike" dirty="0">
                <a:effectLst/>
              </a:rPr>
              <a:t>two or more consecutive heat events</a:t>
            </a:r>
            <a:r>
              <a:rPr lang="en-US" sz="1600" b="0" i="0" u="none" strike="noStrike" dirty="0">
                <a:effectLst/>
              </a:rPr>
              <a:t>. A </a:t>
            </a:r>
            <a:r>
              <a:rPr lang="en-US" sz="1600" b="1" i="0" u="none" strike="noStrike" dirty="0">
                <a:effectLst/>
              </a:rPr>
              <a:t>heat event</a:t>
            </a:r>
            <a:r>
              <a:rPr lang="en-US" sz="1600" b="0" i="0" u="none" strike="noStrike" dirty="0">
                <a:effectLst/>
              </a:rPr>
              <a:t> is defined as </a:t>
            </a:r>
            <a:r>
              <a:rPr lang="en-US" sz="1600" b="1" i="0" u="none" strike="noStrike" dirty="0">
                <a:effectLst/>
              </a:rPr>
              <a:t>when the temperature is at or above the 95th percentile of daily temperatures </a:t>
            </a:r>
            <a:r>
              <a:rPr lang="en-US" sz="1600" b="0" i="0" u="none" strike="noStrike" dirty="0">
                <a:effectLst/>
              </a:rPr>
              <a:t>for that region.</a:t>
            </a:r>
            <a:endParaRPr lang="en-US" sz="1600" dirty="0"/>
          </a:p>
          <a:p>
            <a:pPr lvl="1">
              <a:spcBef>
                <a:spcPts val="0"/>
              </a:spcBef>
            </a:pPr>
            <a:r>
              <a:rPr lang="en-US" sz="1600" b="1" i="0" u="none" strike="noStrike" dirty="0">
                <a:effectLst/>
              </a:rPr>
              <a:t>2)</a:t>
            </a:r>
            <a:r>
              <a:rPr lang="en-US" sz="1600" b="0" i="0" u="none" strike="noStrike" dirty="0">
                <a:effectLst/>
              </a:rPr>
              <a:t> Using this definition and the cleaned dataset, a temperature threshold was determined for each county. </a:t>
            </a:r>
            <a:endParaRPr lang="en-US" sz="1600" dirty="0"/>
          </a:p>
          <a:p>
            <a:pPr lvl="1">
              <a:spcBef>
                <a:spcPts val="0"/>
              </a:spcBef>
            </a:pPr>
            <a:r>
              <a:rPr lang="en-US" sz="1600" b="1" i="0" u="none" strike="noStrike" dirty="0">
                <a:effectLst/>
              </a:rPr>
              <a:t>3)</a:t>
            </a:r>
            <a:r>
              <a:rPr lang="en-US" sz="1600" b="0" i="0" u="none" strike="noStrike" dirty="0">
                <a:effectLst/>
              </a:rPr>
              <a:t> Heatwaves were then identified for each region by filtering out extreme heat events that have lasted 2 or more days</a:t>
            </a:r>
          </a:p>
          <a:p>
            <a:pPr>
              <a:spcBef>
                <a:spcPts val="0"/>
              </a:spcBef>
            </a:pPr>
            <a:r>
              <a:rPr lang="en-US" sz="1600" b="1" dirty="0"/>
              <a:t>Animation</a:t>
            </a:r>
            <a:endParaRPr lang="en-US" sz="1600" dirty="0"/>
          </a:p>
          <a:p>
            <a:pPr lvl="1">
              <a:spcBef>
                <a:spcPts val="0"/>
              </a:spcBef>
            </a:pPr>
            <a:r>
              <a:rPr lang="en-US" sz="1600" i="0" u="none" strike="noStrike" dirty="0">
                <a:effectLst/>
              </a:rPr>
              <a:t>A threshold temperature is set to determine when a heatwave occurs (e.g., temperatures exceeding 95%).</a:t>
            </a:r>
          </a:p>
          <a:p>
            <a:pPr lvl="1">
              <a:spcBef>
                <a:spcPts val="0"/>
              </a:spcBef>
            </a:pPr>
            <a:r>
              <a:rPr lang="en-US" sz="1600" i="0" u="none" strike="noStrike" dirty="0">
                <a:effectLst/>
              </a:rPr>
              <a:t>A matplotlib plot is initialized with two lines: one representing the temperature over time (in blue) and another as a threshold line (in green, dashed).</a:t>
            </a:r>
          </a:p>
          <a:p>
            <a:pPr lvl="1">
              <a:spcBef>
                <a:spcPts val="0"/>
              </a:spcBef>
            </a:pPr>
            <a:r>
              <a:rPr lang="en-US" sz="1600" i="0" u="none" strike="noStrike" dirty="0">
                <a:effectLst/>
              </a:rPr>
              <a:t>The animation is created using the </a:t>
            </a:r>
            <a:r>
              <a:rPr lang="en-US" sz="1600" b="1" i="0" u="none" strike="noStrike" dirty="0" err="1">
                <a:effectLst/>
              </a:rPr>
              <a:t>matplotlib.animation.FFMpegWriter</a:t>
            </a:r>
            <a:endParaRPr lang="en-US" sz="1600" b="1" i="0" u="none" strike="noStrike" dirty="0">
              <a:effectLst/>
            </a:endParaRPr>
          </a:p>
          <a:p>
            <a:pPr lvl="1">
              <a:spcBef>
                <a:spcPts val="0"/>
              </a:spcBef>
            </a:pPr>
            <a:r>
              <a:rPr lang="en-US" sz="1600" i="0" u="none" strike="noStrike" dirty="0">
                <a:effectLst/>
              </a:rPr>
              <a:t>The resulting animation visually represents temperature fluctuations over time in the month of July for the year 2023 in Mariposa county.</a:t>
            </a:r>
          </a:p>
          <a:p>
            <a:pPr lvl="2">
              <a:spcBef>
                <a:spcPts val="0"/>
              </a:spcBef>
            </a:pPr>
            <a:r>
              <a:rPr lang="en-US" sz="1600" dirty="0"/>
              <a:t>This specific time period and region was visualized only because data analysis showed that Mariposa county had a large number of heat events during the month of July, and these circumstances proved to be a great basis for visualization.</a:t>
            </a:r>
            <a:endParaRPr lang="en-US" sz="1600" i="0" u="none" strike="noStrike" dirty="0">
              <a:effectLst/>
            </a:endParaRPr>
          </a:p>
          <a:p>
            <a:pPr lvl="1">
              <a:spcBef>
                <a:spcPts val="0"/>
              </a:spcBef>
            </a:pPr>
            <a:r>
              <a:rPr lang="en-US" sz="1600" i="0" u="none" strike="noStrike" dirty="0">
                <a:effectLst/>
              </a:rPr>
              <a:t>Red dashed lines appear whenever the temperature surpasses the defined threshold, indicating periods of heatwaves.</a:t>
            </a:r>
          </a:p>
          <a:p>
            <a:pPr lvl="1">
              <a:spcBef>
                <a:spcPts val="0"/>
              </a:spcBef>
            </a:pPr>
            <a:endParaRPr lang="en-US" sz="1600" i="0" u="none" strike="noStrik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99233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946A7-FF8B-75D7-6FDA-687259964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Notebooks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671B8-F9B9-6AA8-EBBC-F8E4432F43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160" y="989170"/>
            <a:ext cx="10515600" cy="5868829"/>
          </a:xfrm>
        </p:spPr>
        <p:txBody>
          <a:bodyPr>
            <a:noAutofit/>
          </a:bodyPr>
          <a:lstStyle/>
          <a:p>
            <a:pPr lvl="1">
              <a:spcBef>
                <a:spcPts val="0"/>
              </a:spcBef>
            </a:pPr>
            <a:r>
              <a:rPr lang="en-US" sz="3200" i="0" u="none" strike="noStrike" dirty="0">
                <a:effectLst/>
              </a:rPr>
              <a:t>Start the “Clean Data Notebook” first</a:t>
            </a:r>
          </a:p>
          <a:p>
            <a:pPr lvl="1">
              <a:spcBef>
                <a:spcPts val="0"/>
              </a:spcBef>
            </a:pPr>
            <a:r>
              <a:rPr lang="en-US" sz="3200" dirty="0"/>
              <a:t>Then load the provided data sets</a:t>
            </a:r>
          </a:p>
          <a:p>
            <a:pPr lvl="1">
              <a:spcBef>
                <a:spcPts val="0"/>
              </a:spcBef>
            </a:pPr>
            <a:r>
              <a:rPr lang="en-US" sz="3200" dirty="0"/>
              <a:t>Use the “Heat Notebook” to view analysis and animation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B8142AF-1739-7EAE-63F3-9AA89A5E2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040" y="2378960"/>
            <a:ext cx="3683000" cy="432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2E35685B-6D6A-0129-A7F6-3D788B2AD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4541521"/>
            <a:ext cx="4084955" cy="209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9F6D54C5-70C3-367B-1C9F-117518677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47719"/>
            <a:ext cx="4084955" cy="216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62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B17AB6B-039C-EFE6-8AC1-DF940D2FD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12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D3D0798-9C41-BA06-78D4-2C6314A7A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112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053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C79A4E3-B6D4-0E16-E2DD-A656EDB05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73" y="1185862"/>
            <a:ext cx="11382375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796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D28F6DA-5C5D-415A-AC8D-D94B8D8D6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449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5FCBB04F-5908-A566-02FB-2FE414E52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038" y="0"/>
            <a:ext cx="39703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481C7ABD-F56D-0F34-5278-9F4A3BAB9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75" y="0"/>
            <a:ext cx="41100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507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iposa_heatevent_occurrence_animation_july_2023">
            <a:hlinkClick r:id="" action="ppaction://media"/>
            <a:extLst>
              <a:ext uri="{FF2B5EF4-FFF2-40B4-BE49-F238E27FC236}">
                <a16:creationId xmlns:a16="http://schemas.microsoft.com/office/drawing/2014/main" id="{B2F47847-D0AF-8CB8-A712-8310B45D46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560" y="457200"/>
            <a:ext cx="1156208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80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394</Words>
  <Application>Microsoft Office PowerPoint</Application>
  <PresentationFormat>Widescreen</PresentationFormat>
  <Paragraphs>21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Understanding and Analyzing Heatwaves in Six Regions of California: A Comprehensive Data-Driven Approach</vt:lpstr>
      <vt:lpstr>Data + Methods</vt:lpstr>
      <vt:lpstr>Notebooks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and Analyzing Heatwaves in Six Regions of California: A Comprehensive Data-Driven Approach</dc:title>
  <dc:creator>Anvita Korrapati</dc:creator>
  <cp:lastModifiedBy>Anvita Korrapati</cp:lastModifiedBy>
  <cp:revision>1</cp:revision>
  <dcterms:created xsi:type="dcterms:W3CDTF">2023-11-28T18:24:34Z</dcterms:created>
  <dcterms:modified xsi:type="dcterms:W3CDTF">2023-11-28T18:55:57Z</dcterms:modified>
</cp:coreProperties>
</file>