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atamaran"/>
      <p:regular r:id="rId12"/>
      <p:bold r:id="rId13"/>
    </p:embeddedFont>
    <p:embeddedFont>
      <p:font typeface="Catamaran Ligh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atamaran-bold.fntdata"/><Relationship Id="rId12" Type="http://schemas.openxmlformats.org/officeDocument/2006/relationships/font" Target="fonts/Catamara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tamaranLight-bold.fntdata"/><Relationship Id="rId14" Type="http://schemas.openxmlformats.org/officeDocument/2006/relationships/font" Target="fonts/Catamaran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62639fd572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62639fd57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62639fd57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262639fd5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62639fd572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62639fd57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62639fd572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62639fd57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62639fd572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62639fd5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62639fd57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62639fd57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rect b="b" l="l" r="r" t="t"/>
              <a:pathLst>
                <a:path extrusionOk="0" h="380509" w="51727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/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17A8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3000"/>
            </a:lvl1pPr>
            <a:lvl2pPr indent="-419100" lvl="1" marL="914400" rtl="0" algn="ctr">
              <a:spcBef>
                <a:spcPts val="800"/>
              </a:spcBef>
              <a:spcAft>
                <a:spcPts val="0"/>
              </a:spcAft>
              <a:buSzPts val="3000"/>
              <a:buChar char="▸"/>
              <a:defRPr sz="3000"/>
            </a:lvl2pPr>
            <a:lvl3pPr indent="-419100" lvl="2" marL="13716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20" name="Google Shape;120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18" y="260336"/>
            <a:ext cx="9143345" cy="1231682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7" name="Google Shape;197;p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9" name="Google Shape;319;p6"/>
          <p:cNvSpPr txBox="1"/>
          <p:nvPr>
            <p:ph idx="1" type="body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0" name="Google Shape;320;p6"/>
          <p:cNvSpPr txBox="1"/>
          <p:nvPr>
            <p:ph idx="2" type="body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1" name="Google Shape;321;p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7" name="Google Shape;397;p7"/>
          <p:cNvSpPr txBox="1"/>
          <p:nvPr>
            <p:ph idx="1" type="body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8" name="Google Shape;398;p7"/>
          <p:cNvSpPr txBox="1"/>
          <p:nvPr>
            <p:ph idx="2" type="body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9" name="Google Shape;399;p7"/>
          <p:cNvSpPr txBox="1"/>
          <p:nvPr>
            <p:ph idx="3" type="body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00" name="Google Shape;400;p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rect b="b" l="l" r="r" t="t"/>
            <a:pathLst>
              <a:path extrusionOk="0" h="436521" w="1562005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8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430" name="Google Shape;430;p8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76" name="Google Shape;476;p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78" name="Google Shape;478;p8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"/>
          <p:cNvSpPr txBox="1"/>
          <p:nvPr>
            <p:ph idx="1" type="body"/>
          </p:nvPr>
        </p:nvSpPr>
        <p:spPr>
          <a:xfrm>
            <a:off x="855300" y="4253900"/>
            <a:ext cx="74334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700"/>
              <a:buNone/>
              <a:defRPr sz="1700"/>
            </a:lvl1pPr>
          </a:lstStyle>
          <a:p/>
        </p:txBody>
      </p:sp>
      <p:sp>
        <p:nvSpPr>
          <p:cNvPr id="505" name="Google Shape;505;p9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218" y="264561"/>
            <a:ext cx="9143345" cy="1231682"/>
            <a:chOff x="218" y="898161"/>
            <a:chExt cx="9143345" cy="1231682"/>
          </a:xfrm>
        </p:grpSpPr>
        <p:sp>
          <p:nvSpPr>
            <p:cNvPr id="507" name="Google Shape;507;p9"/>
            <p:cNvSpPr/>
            <p:nvPr/>
          </p:nvSpPr>
          <p:spPr>
            <a:xfrm>
              <a:off x="4571575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9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553" name="Google Shape;553;p9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rect b="b" l="l" r="r" t="t"/>
              <a:pathLst>
                <a:path extrusionOk="0" h="620864" w="618934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rect b="b" l="l" r="r" t="t"/>
              <a:pathLst>
                <a:path extrusionOk="0" h="1395202" w="2009203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rect b="b" l="l" r="r" t="t"/>
              <a:pathLst>
                <a:path extrusionOk="0" h="647437" w="1136649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rect b="b" l="l" r="r" t="t"/>
              <a:pathLst>
                <a:path extrusionOk="0" h="951274" w="128524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rect b="b" l="l" r="r" t="t"/>
              <a:pathLst>
                <a:path extrusionOk="0" h="1508784" w="1829498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rect b="b" l="l" r="r" t="t"/>
              <a:pathLst>
                <a:path extrusionOk="0" h="457182" w="104775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rect b="b" l="l" r="r" t="t"/>
              <a:pathLst>
                <a:path extrusionOk="0" h="647373" w="1316418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rect b="b" l="l" r="r" t="t"/>
              <a:pathLst>
                <a:path extrusionOk="0" h="1218201" w="1812035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rect b="b" l="l" r="r" t="t"/>
              <a:pathLst>
                <a:path extrusionOk="0" h="1128274" w="1278128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rect b="b" l="l" r="r" t="t"/>
              <a:pathLst>
                <a:path extrusionOk="0" h="303837" w="706755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rect b="b" l="l" r="r" t="t"/>
              <a:pathLst>
                <a:path extrusionOk="0" h="647310" w="505079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rect b="b" l="l" r="r" t="t"/>
              <a:pathLst>
                <a:path extrusionOk="0" h="951274" w="1058671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rect b="b" l="l" r="r" t="t"/>
              <a:pathLst>
                <a:path extrusionOk="0" h="570764" w="1253934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rect b="b" l="l" r="r" t="t"/>
              <a:pathLst>
                <a:path extrusionOk="0" h="1078110" w="839343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rect b="b" l="l" r="r" t="t"/>
              <a:pathLst>
                <a:path extrusionOk="0" h="1585393" w="1864614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rect b="b" l="l" r="r" t="t"/>
              <a:pathLst>
                <a:path extrusionOk="0" h="1889294" w="1895284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rect b="b" l="l" r="r" t="t"/>
              <a:pathLst>
                <a:path extrusionOk="0" h="98361" w="124269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rect b="b" l="l" r="r" t="t"/>
              <a:pathLst>
                <a:path extrusionOk="0" h="632977" w="1349883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rect b="b" l="l" r="r" t="t"/>
              <a:pathLst>
                <a:path extrusionOk="0" h="1369644" w="1850262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flipH="1" rot="10800000">
              <a:off x="4377375" y="1454281"/>
              <a:ext cx="389112" cy="153155"/>
            </a:xfrm>
            <a:custGeom>
              <a:rect b="b" l="l" r="r" t="t"/>
              <a:pathLst>
                <a:path extrusionOk="0" h="380509" w="122555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rect b="b" l="l" r="r" t="t"/>
              <a:pathLst>
                <a:path extrusionOk="0" h="1268365" w="1821434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rect b="b" l="l" r="r" t="t"/>
              <a:pathLst>
                <a:path extrusionOk="0" h="2960175" w="1219200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fmla="val 1379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fmla="val 2206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b="1" sz="20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Light"/>
              <a:buChar char="▹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Light"/>
              <a:buChar char="▸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buNone/>
              <a:defRPr b="1" sz="13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gif"/><Relationship Id="rId4" Type="http://schemas.openxmlformats.org/officeDocument/2006/relationships/image" Target="../media/image8.gif"/><Relationship Id="rId5" Type="http://schemas.openxmlformats.org/officeDocument/2006/relationships/image" Target="../media/image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gif"/><Relationship Id="rId4" Type="http://schemas.openxmlformats.org/officeDocument/2006/relationships/hyperlink" Target="https://youtu.be/SLnjXfyOt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 txBox="1"/>
          <p:nvPr>
            <p:ph type="ctrTitle"/>
          </p:nvPr>
        </p:nvSpPr>
        <p:spPr>
          <a:xfrm>
            <a:off x="855300" y="127050"/>
            <a:ext cx="7433400" cy="135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Simulation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EPS 109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Sangeeta Kumar</a:t>
            </a:r>
            <a:endParaRPr sz="1200"/>
          </a:p>
        </p:txBody>
      </p:sp>
      <p:pic>
        <p:nvPicPr>
          <p:cNvPr id="659" name="Google Shape;65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900" y="1790700"/>
            <a:ext cx="597217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3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65" name="Google Shape;665;p13"/>
          <p:cNvSpPr txBox="1"/>
          <p:nvPr>
            <p:ph idx="1" type="body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Simple harmonic oscillators are systems that have a restoring force which brings back the system to an equilibrium point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However, these systems are not *that* realistic considering that you would be </a:t>
            </a:r>
            <a:r>
              <a:rPr lang="en" sz="1800"/>
              <a:t>continuously</a:t>
            </a:r>
            <a:r>
              <a:rPr lang="en" sz="1800"/>
              <a:t> putting in energy into that system to make it oscillate forever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This is where we introduce damped oscillation which includes a drag force (similar to friction)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Since we are including this force, different scenarios arise from the ratio between the damping coefficient and the spring constant </a:t>
            </a:r>
            <a:endParaRPr sz="1800"/>
          </a:p>
        </p:txBody>
      </p:sp>
      <p:sp>
        <p:nvSpPr>
          <p:cNvPr id="666" name="Google Shape;666;p13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4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672" name="Google Shape;672;p14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3" name="Google Shape;6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225" y="1156000"/>
            <a:ext cx="2785608" cy="39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5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679" name="Google Shape;679;p15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0" name="Google Shape;6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725" y="1120600"/>
            <a:ext cx="3928588" cy="39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6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- Position Graphs</a:t>
            </a:r>
            <a:endParaRPr/>
          </a:p>
        </p:txBody>
      </p:sp>
      <p:sp>
        <p:nvSpPr>
          <p:cNvPr id="686" name="Google Shape;686;p16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7" name="Google Shape;6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6100"/>
            <a:ext cx="4221346" cy="32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996" y="1156100"/>
            <a:ext cx="4048753" cy="32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7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 - Single Spring</a:t>
            </a:r>
            <a:endParaRPr/>
          </a:p>
        </p:txBody>
      </p:sp>
      <p:sp>
        <p:nvSpPr>
          <p:cNvPr id="694" name="Google Shape;694;p17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5" name="Google Shape;6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3700"/>
            <a:ext cx="3213300" cy="24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925" y="1003700"/>
            <a:ext cx="3569074" cy="26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1175" y="2823144"/>
            <a:ext cx="3007775" cy="225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8"/>
          <p:cNvSpPr txBox="1"/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 - Double Spring</a:t>
            </a:r>
            <a:endParaRPr/>
          </a:p>
        </p:txBody>
      </p:sp>
      <p:sp>
        <p:nvSpPr>
          <p:cNvPr id="703" name="Google Shape;703;p18"/>
          <p:cNvSpPr txBox="1"/>
          <p:nvPr>
            <p:ph idx="12" type="sldNum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4" name="Google Shape;7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25" y="1215325"/>
            <a:ext cx="4343599" cy="32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8"/>
          <p:cNvSpPr txBox="1"/>
          <p:nvPr/>
        </p:nvSpPr>
        <p:spPr>
          <a:xfrm>
            <a:off x="609525" y="1256725"/>
            <a:ext cx="132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 case gifs don’t work: </a:t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https://youtu.be/SLnjXfyOtCA</a:t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