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9" r:id="rId4"/>
    <p:sldId id="258" r:id="rId5"/>
    <p:sldId id="259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31"/>
    <p:restoredTop sz="95940"/>
  </p:normalViewPr>
  <p:slideViewPr>
    <p:cSldViewPr snapToGrid="0">
      <p:cViewPr varScale="1">
        <p:scale>
          <a:sx n="124" d="100"/>
          <a:sy n="124" d="100"/>
        </p:scale>
        <p:origin x="200" y="3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11/28/23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11/28/23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62A38061-5AB7-229D-61C3-AD084B26C1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59861" y="3629542"/>
            <a:ext cx="4798140" cy="1793053"/>
          </a:xfrm>
        </p:spPr>
        <p:txBody>
          <a:bodyPr>
            <a:noAutofit/>
          </a:bodyPr>
          <a:lstStyle/>
          <a:p>
            <a:r>
              <a:rPr lang="en-US" sz="3600" b="1" dirty="0"/>
              <a:t>Central Limit Theorem: An NBA Demonstration</a:t>
            </a:r>
          </a:p>
          <a:p>
            <a:r>
              <a:rPr lang="en-US" sz="2800" dirty="0"/>
              <a:t>Francisco Martinez Iniguez</a:t>
            </a:r>
          </a:p>
        </p:txBody>
      </p:sp>
      <p:pic>
        <p:nvPicPr>
          <p:cNvPr id="1028" name="Picture 4" descr="Klay Thompson | Golden State Warriors | NBA.com">
            <a:extLst>
              <a:ext uri="{FF2B5EF4-FFF2-40B4-BE49-F238E27FC236}">
                <a16:creationId xmlns:a16="http://schemas.microsoft.com/office/drawing/2014/main" id="{4B6292BA-11A8-96C9-6BF6-65CDF917C8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6" r="15595" b="-1"/>
          <a:stretch/>
        </p:blipFill>
        <p:spPr bwMode="auto">
          <a:xfrm>
            <a:off x="633999" y="636640"/>
            <a:ext cx="5462001" cy="5591541"/>
          </a:xfrm>
          <a:prstGeom prst="roundRect">
            <a:avLst>
              <a:gd name="adj" fmla="val 3517"/>
            </a:avLst>
          </a:prstGeom>
          <a:noFill/>
          <a:ln w="38100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53B11E3-D033-8623-C365-732FFD9CCC3C}"/>
              </a:ext>
            </a:extLst>
          </p:cNvPr>
          <p:cNvSpPr txBox="1"/>
          <p:nvPr/>
        </p:nvSpPr>
        <p:spPr>
          <a:xfrm>
            <a:off x="0" y="6488668"/>
            <a:ext cx="2897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Image Source: </a:t>
            </a:r>
            <a:r>
              <a:rPr lang="en-US" dirty="0" err="1"/>
              <a:t>nba.com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42301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3213C9F-F1B6-4980-95B6-4F07946C5E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7" y="643467"/>
            <a:ext cx="5291665" cy="5571066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165100" dist="38100" dir="5400000" sx="102000" sy="102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AA28026-5AE8-4702-8944-83B64C4869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56865" y="643467"/>
            <a:ext cx="5291665" cy="5571066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165100" dist="38100" dir="5400000" sx="102000" sy="102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blue and black graph&#10;&#10;Description automatically generated">
            <a:extLst>
              <a:ext uri="{FF2B5EF4-FFF2-40B4-BE49-F238E27FC236}">
                <a16:creationId xmlns:a16="http://schemas.microsoft.com/office/drawing/2014/main" id="{D96EE5C8-878A-EA49-59CF-A6B2E5A3F3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334" y="1158619"/>
            <a:ext cx="4948242" cy="402044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901C313-6D4A-FE13-FA4A-2DD8613FE7FA}"/>
              </a:ext>
            </a:extLst>
          </p:cNvPr>
          <p:cNvSpPr txBox="1"/>
          <p:nvPr/>
        </p:nvSpPr>
        <p:spPr>
          <a:xfrm>
            <a:off x="907858" y="5694218"/>
            <a:ext cx="47411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0.05% Chance of Being at this Level or Worse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36CEAC4-F6FA-E309-7D1B-7987ABA40994}"/>
              </a:ext>
            </a:extLst>
          </p:cNvPr>
          <p:cNvSpPr txBox="1"/>
          <p:nvPr/>
        </p:nvSpPr>
        <p:spPr>
          <a:xfrm>
            <a:off x="6532100" y="5694218"/>
            <a:ext cx="47411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57.3 % Chance of Being at this Level or Worse</a:t>
            </a:r>
          </a:p>
        </p:txBody>
      </p:sp>
      <p:pic>
        <p:nvPicPr>
          <p:cNvPr id="5" name="Picture 4" descr="A blue and black graph&#10;&#10;Description automatically generated">
            <a:extLst>
              <a:ext uri="{FF2B5EF4-FFF2-40B4-BE49-F238E27FC236}">
                <a16:creationId xmlns:a16="http://schemas.microsoft.com/office/drawing/2014/main" id="{BF5DAE3D-A044-6C80-3339-3F9224EAB5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8576" y="1133877"/>
            <a:ext cx="4948242" cy="4069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0469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3213C9F-F1B6-4980-95B6-4F07946C5E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7" y="643467"/>
            <a:ext cx="5291665" cy="5571066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165100" dist="38100" dir="5400000" sx="102000" sy="102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AA28026-5AE8-4702-8944-83B64C4869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56865" y="643467"/>
            <a:ext cx="5291665" cy="5571066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165100" dist="38100" dir="5400000" sx="102000" sy="102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blue and black graph&#10;&#10;Description automatically generated">
            <a:extLst>
              <a:ext uri="{FF2B5EF4-FFF2-40B4-BE49-F238E27FC236}">
                <a16:creationId xmlns:a16="http://schemas.microsoft.com/office/drawing/2014/main" id="{58C67FFB-D376-9A93-DBAE-4D2CE714DE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178" y="1133878"/>
            <a:ext cx="4948242" cy="4069929"/>
          </a:xfrm>
          <a:prstGeom prst="rect">
            <a:avLst/>
          </a:prstGeom>
        </p:spPr>
      </p:pic>
      <p:pic>
        <p:nvPicPr>
          <p:cNvPr id="5" name="Picture 4" descr="A blue and black graph&#10;&#10;Description automatically generated">
            <a:extLst>
              <a:ext uri="{FF2B5EF4-FFF2-40B4-BE49-F238E27FC236}">
                <a16:creationId xmlns:a16="http://schemas.microsoft.com/office/drawing/2014/main" id="{A59C7A2D-680D-3678-DC38-436D47AAC1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8580" y="1133877"/>
            <a:ext cx="4948242" cy="406992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6ACEE71-F283-A279-07DB-329E51A7C759}"/>
              </a:ext>
            </a:extLst>
          </p:cNvPr>
          <p:cNvSpPr txBox="1"/>
          <p:nvPr/>
        </p:nvSpPr>
        <p:spPr>
          <a:xfrm>
            <a:off x="907858" y="5694218"/>
            <a:ext cx="47411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41.1% Chance of Being at this Level or Worse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C643C18-D7B7-8299-EC19-7A928338FAFD}"/>
              </a:ext>
            </a:extLst>
          </p:cNvPr>
          <p:cNvSpPr txBox="1"/>
          <p:nvPr/>
        </p:nvSpPr>
        <p:spPr>
          <a:xfrm>
            <a:off x="6532100" y="5694216"/>
            <a:ext cx="47411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11.1% Chance of Being at this Level or Worse</a:t>
            </a:r>
          </a:p>
        </p:txBody>
      </p:sp>
    </p:spTree>
    <p:extLst>
      <p:ext uri="{BB962C8B-B14F-4D97-AF65-F5344CB8AC3E}">
        <p14:creationId xmlns:p14="http://schemas.microsoft.com/office/powerpoint/2010/main" val="14365772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3213C9F-F1B6-4980-95B6-4F07946C5E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7" y="643467"/>
            <a:ext cx="5291665" cy="5571066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165100" dist="38100" dir="5400000" sx="102000" sy="102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diagram of a normal distribution&#10;&#10;Description automatically generated">
            <a:extLst>
              <a:ext uri="{FF2B5EF4-FFF2-40B4-BE49-F238E27FC236}">
                <a16:creationId xmlns:a16="http://schemas.microsoft.com/office/drawing/2014/main" id="{BDB8E8D4-5EE6-608C-C67E-F0C8E69C50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178" y="1133878"/>
            <a:ext cx="4948242" cy="406992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2AA28026-5AE8-4702-8944-83B64C4869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56865" y="643467"/>
            <a:ext cx="5291665" cy="5571066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165100" dist="38100" dir="5400000" sx="102000" sy="102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blue graph with a red star&#10;&#10;Description automatically generated">
            <a:extLst>
              <a:ext uri="{FF2B5EF4-FFF2-40B4-BE49-F238E27FC236}">
                <a16:creationId xmlns:a16="http://schemas.microsoft.com/office/drawing/2014/main" id="{637BCF63-A8B0-5DA2-DBEB-F580F5B267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8580" y="1182465"/>
            <a:ext cx="4948242" cy="403281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2F5DD7B-6CF5-9D88-BEF1-8C018F839216}"/>
              </a:ext>
            </a:extLst>
          </p:cNvPr>
          <p:cNvSpPr txBox="1"/>
          <p:nvPr/>
        </p:nvSpPr>
        <p:spPr>
          <a:xfrm>
            <a:off x="907858" y="5694218"/>
            <a:ext cx="47411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8.0% Chance of Being at this Level or Worse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0392213-1F6B-7C55-865E-F013DB9871E7}"/>
              </a:ext>
            </a:extLst>
          </p:cNvPr>
          <p:cNvSpPr txBox="1"/>
          <p:nvPr/>
        </p:nvSpPr>
        <p:spPr>
          <a:xfrm>
            <a:off x="6532100" y="5654343"/>
            <a:ext cx="47411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56.4% Chance of Being at this Level or Worse</a:t>
            </a:r>
          </a:p>
        </p:txBody>
      </p:sp>
    </p:spTree>
    <p:extLst>
      <p:ext uri="{BB962C8B-B14F-4D97-AF65-F5344CB8AC3E}">
        <p14:creationId xmlns:p14="http://schemas.microsoft.com/office/powerpoint/2010/main" val="29597418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142ACE-1CF6-B9FA-CB65-913859AD76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0"/>
            <a:ext cx="9905998" cy="777411"/>
          </a:xfrm>
        </p:spPr>
        <p:txBody>
          <a:bodyPr/>
          <a:lstStyle/>
          <a:p>
            <a:pPr algn="ctr"/>
            <a:r>
              <a:rPr lang="en-US" b="1" dirty="0"/>
              <a:t>The Central Limit Theorem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999FDA-4C1C-ABBD-A417-12A4182EAE9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143001" y="955831"/>
                <a:ext cx="9905998" cy="5902169"/>
              </a:xfrm>
            </p:spPr>
            <p:txBody>
              <a:bodyPr>
                <a:normAutofit fontScale="92500"/>
              </a:bodyPr>
              <a:lstStyle/>
              <a:p>
                <a:r>
                  <a:rPr lang="en-US" sz="2400" dirty="0"/>
                  <a:t>The distribution of taking the sum of a large enough number of samples from a probability distribution will tend towards a normal distribution</a:t>
                </a:r>
              </a:p>
              <a:p>
                <a:r>
                  <a:rPr lang="en-US" sz="2400" dirty="0"/>
                  <a:t>Will be of the form: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Ρ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≤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p>
                        <m:e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  <m:sSup>
                                    <m:sSup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p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rad>
                            </m:den>
                          </m:f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𝜒</m:t>
                                      </m:r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𝜇</m:t>
                                      </m:r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)</m:t>
                                      </m:r>
                                    </m:e>
                                    <m:sup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  <m:sSup>
                                    <m:sSup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p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𝜒</m:t>
                          </m:r>
                        </m:e>
                      </m:nary>
                    </m:oMath>
                  </m:oMathPara>
                </a14:m>
                <a:endParaRPr lang="en-US" sz="2400" dirty="0"/>
              </a:p>
              <a:p>
                <a:pPr marL="0" indent="0" algn="ctr">
                  <a:buNone/>
                </a:pPr>
                <a:r>
                  <a:rPr lang="en-US" sz="2400" dirty="0"/>
                  <a:t>Where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/>
                  <a:t> is the number of samples,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sz="2400" dirty="0"/>
                  <a:t> are the variance and mean of the underlying distribution, respectively</a:t>
                </a:r>
              </a:p>
              <a:p>
                <a:r>
                  <a:rPr lang="en-US" sz="2400" dirty="0"/>
                  <a:t>Requirements:</a:t>
                </a:r>
              </a:p>
              <a:p>
                <a:pPr lvl="1"/>
                <a:r>
                  <a:rPr lang="en-US" sz="2000" dirty="0"/>
                  <a:t>Sampling needs to be random</a:t>
                </a:r>
              </a:p>
              <a:p>
                <a:pPr lvl="1"/>
                <a:r>
                  <a:rPr lang="en-US" sz="2000" dirty="0"/>
                  <a:t>Sampling needs to be done with replacement</a:t>
                </a:r>
              </a:p>
              <a:p>
                <a:pPr lvl="1"/>
                <a:r>
                  <a:rPr lang="en-US" sz="2000" dirty="0"/>
                  <a:t>Sampling needs to be done from identical distributions</a:t>
                </a:r>
              </a:p>
              <a:p>
                <a:pPr lvl="1"/>
                <a:r>
                  <a:rPr lang="en-US" sz="2000" dirty="0"/>
                  <a:t>Sample size needs to be sufficiently large</a:t>
                </a:r>
              </a:p>
              <a:p>
                <a:pPr lvl="1"/>
                <a:r>
                  <a:rPr lang="en-US" sz="2000" dirty="0"/>
                  <a:t>Variance and mean of the underlying distribution need to be finite</a:t>
                </a:r>
              </a:p>
              <a:p>
                <a:pPr lvl="1"/>
                <a:endParaRPr lang="en-US" sz="1400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999FDA-4C1C-ABBD-A417-12A4182EAE9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43001" y="955831"/>
                <a:ext cx="9905998" cy="5902169"/>
              </a:xfrm>
              <a:blipFill>
                <a:blip r:embed="rId2"/>
                <a:stretch>
                  <a:fillRect l="-1282" t="-53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799034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C82F23-4A99-591A-4AC6-A01067BE94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1" y="1866899"/>
            <a:ext cx="9905998" cy="3124201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4000" dirty="0"/>
              <a:t>Demonstration of the Central Limit Theorem working using a Monte Carlo approach to selecting values from 2 different probability distributions based on NBA players’ statistics</a:t>
            </a:r>
          </a:p>
        </p:txBody>
      </p:sp>
    </p:spTree>
    <p:extLst>
      <p:ext uri="{BB962C8B-B14F-4D97-AF65-F5344CB8AC3E}">
        <p14:creationId xmlns:p14="http://schemas.microsoft.com/office/powerpoint/2010/main" val="38225655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F45ECE5-A3F3-4055-A90B-041B81B573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16D23BC-2ACF-48DE-990E-0AEA1B3CCC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solidFill>
              <a:srgbClr val="1874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graph of a number of blue squares&#10;&#10;Description automatically generated with medium confidence">
            <a:extLst>
              <a:ext uri="{FF2B5EF4-FFF2-40B4-BE49-F238E27FC236}">
                <a16:creationId xmlns:a16="http://schemas.microsoft.com/office/drawing/2014/main" id="{167542F2-8CBF-8B63-27B9-A081325330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956" y="643467"/>
            <a:ext cx="7428088" cy="557106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1674628-5CF8-31EF-1BC3-88407D33BE13}"/>
              </a:ext>
            </a:extLst>
          </p:cNvPr>
          <p:cNvSpPr txBox="1"/>
          <p:nvPr/>
        </p:nvSpPr>
        <p:spPr>
          <a:xfrm>
            <a:off x="9047018" y="5985164"/>
            <a:ext cx="26679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</a:t>
            </a:r>
            <a:r>
              <a:rPr lang="en-US" dirty="0" err="1"/>
              <a:t>statmuse.com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04295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nimation1.mp4">
            <a:hlinkClick r:id="" action="ppaction://media"/>
            <a:extLst>
              <a:ext uri="{FF2B5EF4-FFF2-40B4-BE49-F238E27FC236}">
                <a16:creationId xmlns:a16="http://schemas.microsoft.com/office/drawing/2014/main" id="{BEBD9ABB-EBCD-24C9-81F4-8E268725DA9C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81000" y="0"/>
            <a:ext cx="11430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298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3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7F45ECE5-A3F3-4055-A90B-041B81B573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16D23BC-2ACF-48DE-990E-0AEA1B3CCC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solidFill>
              <a:srgbClr val="0A69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graph with blue bars&#10;&#10;Description automatically generated">
            <a:extLst>
              <a:ext uri="{FF2B5EF4-FFF2-40B4-BE49-F238E27FC236}">
                <a16:creationId xmlns:a16="http://schemas.microsoft.com/office/drawing/2014/main" id="{9737D5D0-D1E4-1D89-77BD-28A31ADD21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956" y="643467"/>
            <a:ext cx="7428088" cy="557106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0B67BB9-304E-35F4-34EA-8C3ACC882377}"/>
              </a:ext>
            </a:extLst>
          </p:cNvPr>
          <p:cNvSpPr txBox="1"/>
          <p:nvPr/>
        </p:nvSpPr>
        <p:spPr>
          <a:xfrm>
            <a:off x="9047018" y="5985164"/>
            <a:ext cx="26679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</a:t>
            </a:r>
            <a:r>
              <a:rPr lang="en-US" dirty="0" err="1"/>
              <a:t>statmuse.com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14099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nimation2.mp4">
            <a:hlinkClick r:id="" action="ppaction://media"/>
            <a:extLst>
              <a:ext uri="{FF2B5EF4-FFF2-40B4-BE49-F238E27FC236}">
                <a16:creationId xmlns:a16="http://schemas.microsoft.com/office/drawing/2014/main" id="{336EE6F6-2871-C930-B87D-A668FFF2A105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104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3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166120-12C3-340C-002F-99AFD5A4D3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7358" y="0"/>
            <a:ext cx="10174108" cy="1905000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Usefulness of Central Limit Theorem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467473-134B-E95A-1B01-03EEC10238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1905000"/>
            <a:ext cx="9905998" cy="3124201"/>
          </a:xfrm>
        </p:spPr>
        <p:txBody>
          <a:bodyPr>
            <a:normAutofit/>
          </a:bodyPr>
          <a:lstStyle/>
          <a:p>
            <a:r>
              <a:rPr lang="en-US" sz="2800" dirty="0"/>
              <a:t>Allows complex distributions to be more easily analyzed in a manner that people more easily understand</a:t>
            </a:r>
          </a:p>
          <a:p>
            <a:r>
              <a:rPr lang="en-US" sz="2800" dirty="0"/>
              <a:t>Makes calculations behind that analysis much easier</a:t>
            </a:r>
          </a:p>
          <a:p>
            <a:pPr lvl="1"/>
            <a:r>
              <a:rPr lang="en-US" sz="2400" dirty="0"/>
              <a:t>NumPy and SciPy have heavy support for normal distributions</a:t>
            </a:r>
          </a:p>
        </p:txBody>
      </p:sp>
    </p:spTree>
    <p:extLst>
      <p:ext uri="{BB962C8B-B14F-4D97-AF65-F5344CB8AC3E}">
        <p14:creationId xmlns:p14="http://schemas.microsoft.com/office/powerpoint/2010/main" val="4431970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F992B7B0-C771-81BA-1006-D7A9930243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02742"/>
            <a:ext cx="12192000" cy="1551873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Case Study: Klay Thompson’s 2023-2024 season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8AF9EC69-64CA-B0A1-E668-DED56C627B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8809956"/>
              </p:ext>
            </p:extLst>
          </p:nvPr>
        </p:nvGraphicFramePr>
        <p:xfrm>
          <a:off x="2519341" y="1243647"/>
          <a:ext cx="7079003" cy="56143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9311">
                  <a:extLst>
                    <a:ext uri="{9D8B030D-6E8A-4147-A177-3AD203B41FA5}">
                      <a16:colId xmlns:a16="http://schemas.microsoft.com/office/drawing/2014/main" val="148556710"/>
                    </a:ext>
                  </a:extLst>
                </a:gridCol>
                <a:gridCol w="2681186">
                  <a:extLst>
                    <a:ext uri="{9D8B030D-6E8A-4147-A177-3AD203B41FA5}">
                      <a16:colId xmlns:a16="http://schemas.microsoft.com/office/drawing/2014/main" val="2198517846"/>
                    </a:ext>
                  </a:extLst>
                </a:gridCol>
                <a:gridCol w="2678506">
                  <a:extLst>
                    <a:ext uri="{9D8B030D-6E8A-4147-A177-3AD203B41FA5}">
                      <a16:colId xmlns:a16="http://schemas.microsoft.com/office/drawing/2014/main" val="2557075837"/>
                    </a:ext>
                  </a:extLst>
                </a:gridCol>
              </a:tblGrid>
              <a:tr h="80205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Statistics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2011-2023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2023-2024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40746060"/>
                  </a:ext>
                </a:extLst>
              </a:tr>
              <a:tr h="80205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Points Per</a:t>
                      </a:r>
                    </a:p>
                    <a:p>
                      <a:pPr algn="ctr"/>
                      <a:r>
                        <a:rPr lang="en-US" sz="1600" dirty="0"/>
                        <a:t>40 Minutes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24.27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19.2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33354554"/>
                  </a:ext>
                </a:extLst>
              </a:tr>
              <a:tr h="80205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Rebounds Per 40 Minutes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4.38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4.5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28197763"/>
                  </a:ext>
                </a:extLst>
              </a:tr>
              <a:tr h="80205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Assists Per</a:t>
                      </a:r>
                    </a:p>
                    <a:p>
                      <a:pPr algn="ctr"/>
                      <a:r>
                        <a:rPr lang="en-US" sz="1600" dirty="0"/>
                        <a:t>40 Minutes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2.92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2.8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22549015"/>
                  </a:ext>
                </a:extLst>
              </a:tr>
              <a:tr h="80205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Turnovers Per 40 Minutes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2.08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2.63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99355747"/>
                  </a:ext>
                </a:extLst>
              </a:tr>
              <a:tr h="80205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Blocks Per</a:t>
                      </a:r>
                    </a:p>
                    <a:p>
                      <a:pPr algn="ctr"/>
                      <a:r>
                        <a:rPr lang="en-US" sz="1600" dirty="0"/>
                        <a:t>40 Minutes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0.64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0.68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07220058"/>
                  </a:ext>
                </a:extLst>
              </a:tr>
              <a:tr h="80205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Field Goal Percentage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45.5%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40.3%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81314181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A8C01986-62ED-4A70-FB70-CE56407C6181}"/>
              </a:ext>
            </a:extLst>
          </p:cNvPr>
          <p:cNvSpPr txBox="1"/>
          <p:nvPr/>
        </p:nvSpPr>
        <p:spPr>
          <a:xfrm>
            <a:off x="9598344" y="6488668"/>
            <a:ext cx="26679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</a:t>
            </a:r>
            <a:r>
              <a:rPr lang="en-US" dirty="0" err="1"/>
              <a:t>statmuse.com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573943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Mesh</Template>
  <TotalTime>160</TotalTime>
  <Words>300</Words>
  <Application>Microsoft Macintosh PowerPoint</Application>
  <PresentationFormat>Widescreen</PresentationFormat>
  <Paragraphs>53</Paragraphs>
  <Slides>12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Cambria Math</vt:lpstr>
      <vt:lpstr>Century Gothic</vt:lpstr>
      <vt:lpstr>Mesh</vt:lpstr>
      <vt:lpstr>PowerPoint Presentation</vt:lpstr>
      <vt:lpstr>The Central Limit Theorem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Usefulness of Central Limit Theorem</vt:lpstr>
      <vt:lpstr>Case Study: Klay Thompson’s 2023-2024 season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Francisco Martinez Iniguez</dc:creator>
  <cp:lastModifiedBy>Francisco Martinez Iniguez</cp:lastModifiedBy>
  <cp:revision>2</cp:revision>
  <dcterms:created xsi:type="dcterms:W3CDTF">2023-11-22T01:51:18Z</dcterms:created>
  <dcterms:modified xsi:type="dcterms:W3CDTF">2023-11-29T03:57:06Z</dcterms:modified>
</cp:coreProperties>
</file>