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25" r:id="rId5"/>
    <p:sldId id="326" r:id="rId6"/>
    <p:sldId id="329" r:id="rId7"/>
    <p:sldId id="331" r:id="rId8"/>
    <p:sldId id="328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2"/>
    <p:restoredTop sz="94170" autoAdjust="0"/>
  </p:normalViewPr>
  <p:slideViewPr>
    <p:cSldViewPr snapToGrid="0">
      <p:cViewPr varScale="1">
        <p:scale>
          <a:sx n="96" d="100"/>
          <a:sy n="96" d="100"/>
        </p:scale>
        <p:origin x="192" y="67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11/29/23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11/29/23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183646/files/p37.pdf" TargetMode="External"/><Relationship Id="rId2" Type="http://schemas.openxmlformats.org/officeDocument/2006/relationships/hyperlink" Target="https://gsalam.web.cern.ch/gsalam/repository/talks/2009-Bautzen-lecture2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ms.cern/physics/higgs-boson" TargetMode="External"/><Relationship Id="rId4" Type="http://schemas.openxmlformats.org/officeDocument/2006/relationships/hyperlink" Target="https://arxiv.org/pdf/hep-lat/9609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iggs Boson | CMS Experiment">
            <a:extLst>
              <a:ext uri="{FF2B5EF4-FFF2-40B4-BE49-F238E27FC236}">
                <a16:creationId xmlns:a16="http://schemas.microsoft.com/office/drawing/2014/main" id="{C8F05A63-0ACD-83A6-2831-977580BA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69" y="-171943"/>
            <a:ext cx="12788348" cy="72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617" y="-583094"/>
            <a:ext cx="5761383" cy="2994991"/>
          </a:xfrm>
        </p:spPr>
        <p:txBody>
          <a:bodyPr/>
          <a:lstStyle/>
          <a:p>
            <a:r>
              <a:rPr lang="en-US" sz="4500" dirty="0">
                <a:solidFill>
                  <a:schemeClr val="bg1"/>
                </a:solidFill>
              </a:rPr>
              <a:t>proton-proton collision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341" y="1644462"/>
            <a:ext cx="9144000" cy="3566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Ava Phillips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High-energy proton-proton collision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BFF6B-9FB3-6D4B-0D3A-8642C60D0683}"/>
              </a:ext>
            </a:extLst>
          </p:cNvPr>
          <p:cNvSpPr txBox="1"/>
          <p:nvPr/>
        </p:nvSpPr>
        <p:spPr>
          <a:xfrm>
            <a:off x="8579225" y="1628699"/>
            <a:ext cx="305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Methods from class:</a:t>
            </a:r>
          </a:p>
          <a:p>
            <a:endParaRPr lang="en-US" dirty="0"/>
          </a:p>
          <a:p>
            <a:r>
              <a:rPr lang="en-US" dirty="0"/>
              <a:t>Random walks generate new positions for the quarks. </a:t>
            </a:r>
          </a:p>
          <a:p>
            <a:endParaRPr lang="en-US" dirty="0"/>
          </a:p>
          <a:p>
            <a:r>
              <a:rPr lang="en-US" dirty="0"/>
              <a:t>Monte Carlo used to decide each quarks movement.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DE82F-8073-CEE1-D86B-007616E3F528}"/>
              </a:ext>
            </a:extLst>
          </p:cNvPr>
          <p:cNvSpPr txBox="1"/>
          <p:nvPr/>
        </p:nvSpPr>
        <p:spPr>
          <a:xfrm>
            <a:off x="1380565" y="654047"/>
            <a:ext cx="7189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Simulating the proton-proton collisions that occur within the Large Hadron Collider (LHC).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A626D-9A64-41A8-236C-ED88B1761F63}"/>
              </a:ext>
            </a:extLst>
          </p:cNvPr>
          <p:cNvSpPr txBox="1"/>
          <p:nvPr/>
        </p:nvSpPr>
        <p:spPr>
          <a:xfrm>
            <a:off x="1145631" y="2413337"/>
            <a:ext cx="70319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code simulates a particle collision, where the protons transform into </a:t>
            </a:r>
            <a:r>
              <a:rPr lang="en-US" dirty="0" err="1"/>
              <a:t>partons</a:t>
            </a:r>
            <a:r>
              <a:rPr lang="en-US" dirty="0"/>
              <a:t> and a Higgs boson can be randomly formed with a probability set to 10%. </a:t>
            </a:r>
          </a:p>
          <a:p>
            <a:endParaRPr lang="en-US" dirty="0"/>
          </a:p>
          <a:p>
            <a:r>
              <a:rPr lang="en-US" dirty="0"/>
              <a:t>The LHC generates around 1 billion proton collisions every second, so it is estimated that a Higgs boson is produced every 1-2 seconds. </a:t>
            </a:r>
          </a:p>
          <a:p>
            <a:endParaRPr lang="en-US" dirty="0"/>
          </a:p>
          <a:p>
            <a:r>
              <a:rPr lang="en-US" dirty="0"/>
              <a:t>Quarks oscillates back and forth really fast and in random directions!</a:t>
            </a:r>
          </a:p>
          <a:p>
            <a:endParaRPr lang="en-US" dirty="0"/>
          </a:p>
          <a:p>
            <a:r>
              <a:rPr lang="en-US" dirty="0"/>
              <a:t>My code is extremely simplified but shows the complex nature of particle physics!</a:t>
            </a:r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7A236-735A-65C4-9183-806812BFB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4A52-4841-45D3-1B82-4DE5450718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C5E584-11A2-3D80-41F8-4F9DDAA5C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higgs_creation.mp4">
            <a:hlinkClick r:id="" action="ppaction://media"/>
            <a:extLst>
              <a:ext uri="{FF2B5EF4-FFF2-40B4-BE49-F238E27FC236}">
                <a16:creationId xmlns:a16="http://schemas.microsoft.com/office/drawing/2014/main" id="{EBE08AC1-DF39-73DE-1794-F6C5FD949E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251898"/>
            <a:ext cx="5926420" cy="4444815"/>
          </a:xfrm>
          <a:prstGeom prst="rect">
            <a:avLst/>
          </a:prstGeom>
        </p:spPr>
      </p:pic>
      <p:pic>
        <p:nvPicPr>
          <p:cNvPr id="11" name="no_higgs.mp4">
            <a:hlinkClick r:id="" action="ppaction://media"/>
            <a:extLst>
              <a:ext uri="{FF2B5EF4-FFF2-40B4-BE49-F238E27FC236}">
                <a16:creationId xmlns:a16="http://schemas.microsoft.com/office/drawing/2014/main" id="{3B3687BE-3128-FA9C-8597-F7418A0B36A0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1251897"/>
            <a:ext cx="5926420" cy="4444816"/>
          </a:xfrm>
        </p:spPr>
      </p:pic>
    </p:spTree>
    <p:extLst>
      <p:ext uri="{BB962C8B-B14F-4D97-AF65-F5344CB8AC3E}">
        <p14:creationId xmlns:p14="http://schemas.microsoft.com/office/powerpoint/2010/main" val="23860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High-energy proton-proton collision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BFF6B-9FB3-6D4B-0D3A-8642C60D0683}"/>
              </a:ext>
            </a:extLst>
          </p:cNvPr>
          <p:cNvSpPr txBox="1"/>
          <p:nvPr/>
        </p:nvSpPr>
        <p:spPr>
          <a:xfrm>
            <a:off x="8555967" y="1473221"/>
            <a:ext cx="30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Methods from class:</a:t>
            </a:r>
          </a:p>
          <a:p>
            <a:endParaRPr lang="en-US" dirty="0"/>
          </a:p>
          <a:p>
            <a:r>
              <a:rPr lang="en-US" dirty="0"/>
              <a:t>Parton distribution functions are essential in Monte Carlo simulations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DE82F-8073-CEE1-D86B-007616E3F528}"/>
              </a:ext>
            </a:extLst>
          </p:cNvPr>
          <p:cNvSpPr txBox="1"/>
          <p:nvPr/>
        </p:nvSpPr>
        <p:spPr>
          <a:xfrm>
            <a:off x="1209144" y="125108"/>
            <a:ext cx="7189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Simulating the jets of proton proton collisions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A626D-9A64-41A8-236C-ED88B1761F63}"/>
              </a:ext>
            </a:extLst>
          </p:cNvPr>
          <p:cNvSpPr txBox="1"/>
          <p:nvPr/>
        </p:nvSpPr>
        <p:spPr>
          <a:xfrm>
            <a:off x="1209145" y="1068041"/>
            <a:ext cx="71896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production of the particles (jets) in proton-proton collision. Shows the evolution of particle positions in 3D space as a result of proton-proton collisions.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Involves </a:t>
            </a:r>
            <a:r>
              <a:rPr lang="en-US" dirty="0" err="1"/>
              <a:t>parton</a:t>
            </a:r>
            <a:r>
              <a:rPr lang="en-US" dirty="0"/>
              <a:t> distribution function, hard scattering, and jet fragmentation. </a:t>
            </a:r>
          </a:p>
          <a:p>
            <a:endParaRPr lang="en-US" dirty="0"/>
          </a:p>
          <a:p>
            <a:r>
              <a:rPr lang="en-US" dirty="0"/>
              <a:t>Parton distribution function: probability density of finding a </a:t>
            </a:r>
            <a:r>
              <a:rPr lang="en-US" dirty="0" err="1"/>
              <a:t>parton</a:t>
            </a:r>
            <a:r>
              <a:rPr lang="en-US" dirty="0"/>
              <a:t> with a given momentum fraction.</a:t>
            </a:r>
          </a:p>
          <a:p>
            <a:endParaRPr lang="en-US" dirty="0"/>
          </a:p>
          <a:p>
            <a:r>
              <a:rPr lang="en-US" dirty="0"/>
              <a:t>Hard scattering: where </a:t>
            </a:r>
            <a:r>
              <a:rPr lang="en-US" dirty="0" err="1"/>
              <a:t>partons</a:t>
            </a:r>
            <a:r>
              <a:rPr lang="en-US" dirty="0"/>
              <a:t> collide and produce quarks.</a:t>
            </a:r>
          </a:p>
          <a:p>
            <a:endParaRPr lang="en-US" dirty="0"/>
          </a:p>
          <a:p>
            <a:r>
              <a:rPr lang="en-US" dirty="0"/>
              <a:t>Jet fragmentation: where quarks form jets of particles.</a:t>
            </a:r>
          </a:p>
          <a:p>
            <a:endParaRPr lang="en-US" dirty="0"/>
          </a:p>
          <a:p>
            <a:r>
              <a:rPr lang="en-US" dirty="0"/>
              <a:t>The number of particles produced in a collision are unique for each event so I randomized the number of particles in each jet. </a:t>
            </a:r>
          </a:p>
        </p:txBody>
      </p:sp>
    </p:spTree>
    <p:extLst>
      <p:ext uri="{BB962C8B-B14F-4D97-AF65-F5344CB8AC3E}">
        <p14:creationId xmlns:p14="http://schemas.microsoft.com/office/powerpoint/2010/main" val="85207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401" y="105408"/>
            <a:ext cx="5760720" cy="548640"/>
          </a:xfrm>
        </p:spPr>
        <p:txBody>
          <a:bodyPr/>
          <a:lstStyle/>
          <a:p>
            <a:r>
              <a:rPr lang="en-US" dirty="0"/>
              <a:t>SIMULATION of the jets!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D8BC6-DD9D-7F06-3B9F-9F2B462E49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Jets!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81D36-0869-49D7-8041-8BA53DB46576}"/>
              </a:ext>
            </a:extLst>
          </p:cNvPr>
          <p:cNvSpPr txBox="1"/>
          <p:nvPr/>
        </p:nvSpPr>
        <p:spPr>
          <a:xfrm>
            <a:off x="8119872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simulation.mp4">
            <a:hlinkClick r:id="" action="ppaction://media"/>
            <a:extLst>
              <a:ext uri="{FF2B5EF4-FFF2-40B4-BE49-F238E27FC236}">
                <a16:creationId xmlns:a16="http://schemas.microsoft.com/office/drawing/2014/main" id="{A92F9EA6-5842-4E33-D1AC-28C4E6A9A4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3181" y="1416849"/>
            <a:ext cx="7114324" cy="53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30" y="1341121"/>
            <a:ext cx="5760720" cy="548640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D8BC6-DD9D-7F06-3B9F-9F2B462E49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81D36-0869-49D7-8041-8BA53DB46576}"/>
              </a:ext>
            </a:extLst>
          </p:cNvPr>
          <p:cNvSpPr txBox="1"/>
          <p:nvPr/>
        </p:nvSpPr>
        <p:spPr>
          <a:xfrm>
            <a:off x="8119872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3653F-4213-BF91-2747-C75AC54387FD}"/>
              </a:ext>
            </a:extLst>
          </p:cNvPr>
          <p:cNvSpPr txBox="1"/>
          <p:nvPr/>
        </p:nvSpPr>
        <p:spPr>
          <a:xfrm>
            <a:off x="3679830" y="2249905"/>
            <a:ext cx="8255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https://gsalam.web.cern.ch/gsalam/repository/talks/2009-Bautzen-lecture2.pdf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https://cds.cern.ch/record/1183646/files/p37.pdf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https://arxiv.org/pdf/hep-lat/9609018.pdf</a:t>
            </a:r>
            <a:endParaRPr lang="en-US" dirty="0"/>
          </a:p>
          <a:p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https://cms.cern/physics/higgs-boson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8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9D3EA290-8C8E-4DEC-A46D-F69BB3CF1506}" vid="{48419DDE-FF2A-4359-8A54-BA3E908EF1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739A3-185F-4C3F-BB6F-45700D135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</Words>
  <Application>Microsoft Macintosh PowerPoint</Application>
  <PresentationFormat>Widescreen</PresentationFormat>
  <Paragraphs>53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Daytona Condensed Light</vt:lpstr>
      <vt:lpstr>Posterama</vt:lpstr>
      <vt:lpstr>Office Theme</vt:lpstr>
      <vt:lpstr>proton-proton collision</vt:lpstr>
      <vt:lpstr>PowerPoint Presentation</vt:lpstr>
      <vt:lpstr>PowerPoint Presentation</vt:lpstr>
      <vt:lpstr>PowerPoint Presentation</vt:lpstr>
      <vt:lpstr>SIMULATION of the jets!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2022-10-10T06:51:53Z</dcterms:created>
  <dcterms:modified xsi:type="dcterms:W3CDTF">2023-11-30T05:31:15Z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