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56" r:id="rId2"/>
    <p:sldId id="262"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728"/>
  </p:normalViewPr>
  <p:slideViewPr>
    <p:cSldViewPr snapToGrid="0">
      <p:cViewPr varScale="1">
        <p:scale>
          <a:sx n="121" d="100"/>
          <a:sy n="121" d="100"/>
        </p:scale>
        <p:origin x="200"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42FE-E00B-4FAF-8F73-F722060EBA12}"/>
              </a:ext>
            </a:extLst>
          </p:cNvPr>
          <p:cNvSpPr>
            <a:spLocks noGrp="1"/>
          </p:cNvSpPr>
          <p:nvPr>
            <p:ph type="ctrTitle"/>
          </p:nvPr>
        </p:nvSpPr>
        <p:spPr>
          <a:xfrm>
            <a:off x="482600" y="978408"/>
            <a:ext cx="10506991" cy="2531555"/>
          </a:xfrm>
          <a:prstGeom prst="rect">
            <a:avLst/>
          </a:prstGeom>
        </p:spPr>
        <p:txBody>
          <a:bodyPr anchor="b"/>
          <a:lstStyle>
            <a:lvl1pPr algn="l">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7C1CCE2-4461-473E-B23C-34C8CCF04B3A}"/>
              </a:ext>
            </a:extLst>
          </p:cNvPr>
          <p:cNvSpPr>
            <a:spLocks noGrp="1"/>
          </p:cNvSpPr>
          <p:nvPr>
            <p:ph type="subTitle" idx="1"/>
          </p:nvPr>
        </p:nvSpPr>
        <p:spPr>
          <a:xfrm>
            <a:off x="482600" y="3602038"/>
            <a:ext cx="10506991" cy="227755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AA551A-CE2F-4E35-A714-B1F04D4B4E8E}"/>
              </a:ext>
            </a:extLst>
          </p:cNvPr>
          <p:cNvSpPr>
            <a:spLocks noGrp="1"/>
          </p:cNvSpPr>
          <p:nvPr>
            <p:ph type="dt" sz="half" idx="10"/>
          </p:nvPr>
        </p:nvSpPr>
        <p:spPr/>
        <p:txBody>
          <a:bodyPr/>
          <a:lstStyle/>
          <a:p>
            <a:fld id="{81B8F32D-D8B6-4B9E-9CBF-DCAC30B7B93D}" type="datetimeFigureOut">
              <a:rPr lang="en-US" smtClean="0"/>
              <a:t>11/26/23</a:t>
            </a:fld>
            <a:endParaRPr lang="en-US"/>
          </a:p>
        </p:txBody>
      </p:sp>
      <p:sp>
        <p:nvSpPr>
          <p:cNvPr id="5" name="Footer Placeholder 4">
            <a:extLst>
              <a:ext uri="{FF2B5EF4-FFF2-40B4-BE49-F238E27FC236}">
                <a16:creationId xmlns:a16="http://schemas.microsoft.com/office/drawing/2014/main" id="{26B5C907-6594-4DFF-A32B-449C3BA96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76D75-E9DA-4660-AC52-51BA63FCB94D}"/>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0" name="Straight Connector 9">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5083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99A10-4355-4A13-B008-196B21ABEEAF}"/>
              </a:ext>
              <a:ext uri="{C183D7F6-B498-43B3-948B-1728B52AA6E4}">
                <adec:decorative xmlns:adec="http://schemas.microsoft.com/office/drawing/2017/decorative" val="1"/>
              </a:ext>
            </a:extLst>
          </p:cNvPr>
          <p:cNvSpPr/>
          <p:nvPr/>
        </p:nvSpPr>
        <p:spPr>
          <a:xfrm>
            <a:off x="482600" y="483576"/>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6D448-AFEA-4483-B0E4-002840525CDD}"/>
              </a:ext>
            </a:extLst>
          </p:cNvPr>
          <p:cNvSpPr>
            <a:spLocks noGrp="1"/>
          </p:cNvSpPr>
          <p:nvPr>
            <p:ph type="title"/>
          </p:nvPr>
        </p:nvSpPr>
        <p:spPr>
          <a:xfrm>
            <a:off x="482600" y="978408"/>
            <a:ext cx="10506991" cy="1755263"/>
          </a:xfrm>
          <a:prstGeom prst="rect">
            <a:avLst/>
          </a:prstGeo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F216234-4516-4303-8F60-A8127D89A5E5}"/>
              </a:ext>
            </a:extLst>
          </p:cNvPr>
          <p:cNvSpPr>
            <a:spLocks noGrp="1"/>
          </p:cNvSpPr>
          <p:nvPr>
            <p:ph type="body" orient="vert" idx="1"/>
          </p:nvPr>
        </p:nvSpPr>
        <p:spPr>
          <a:xfrm>
            <a:off x="484192" y="3103131"/>
            <a:ext cx="10506991" cy="30929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6B5D50-A474-462B-A807-DF186B1C2F48}"/>
              </a:ext>
            </a:extLst>
          </p:cNvPr>
          <p:cNvSpPr>
            <a:spLocks noGrp="1"/>
          </p:cNvSpPr>
          <p:nvPr>
            <p:ph type="dt" sz="half" idx="10"/>
          </p:nvPr>
        </p:nvSpPr>
        <p:spPr/>
        <p:txBody>
          <a:bodyPr/>
          <a:lstStyle/>
          <a:p>
            <a:fld id="{81B8F32D-D8B6-4B9E-9CBF-DCAC30B7B93D}" type="datetimeFigureOut">
              <a:rPr lang="en-US" smtClean="0"/>
              <a:t>11/26/23</a:t>
            </a:fld>
            <a:endParaRPr lang="en-US"/>
          </a:p>
        </p:txBody>
      </p:sp>
      <p:sp>
        <p:nvSpPr>
          <p:cNvPr id="5" name="Footer Placeholder 4">
            <a:extLst>
              <a:ext uri="{FF2B5EF4-FFF2-40B4-BE49-F238E27FC236}">
                <a16:creationId xmlns:a16="http://schemas.microsoft.com/office/drawing/2014/main" id="{F8BF1DAF-2E2D-46ED-AA3E-3D2FE4039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FC771-EB13-4EB5-A0A2-3968C6ABBD4E}"/>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8" name="Straight Connector 7">
            <a:extLst>
              <a:ext uri="{FF2B5EF4-FFF2-40B4-BE49-F238E27FC236}">
                <a16:creationId xmlns:a16="http://schemas.microsoft.com/office/drawing/2014/main" id="{B3B596B8-8230-4695-8D76-F06AFA8156C3}"/>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53EBF93-5FD9-4F4E-8485-7B937145CD0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1726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B4D06-C7C6-4949-8EB2-F03ED999A2BB}"/>
              </a:ext>
            </a:extLst>
          </p:cNvPr>
          <p:cNvSpPr>
            <a:spLocks noGrp="1"/>
          </p:cNvSpPr>
          <p:nvPr>
            <p:ph type="title" orient="vert"/>
          </p:nvPr>
        </p:nvSpPr>
        <p:spPr>
          <a:xfrm>
            <a:off x="8041710" y="978408"/>
            <a:ext cx="2947881" cy="5124777"/>
          </a:xfrm>
          <a:prstGeom prst="rect">
            <a:avLst/>
          </a:prstGeo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C921B9D-8C11-4176-AF22-89F972E21284}"/>
              </a:ext>
            </a:extLst>
          </p:cNvPr>
          <p:cNvSpPr>
            <a:spLocks noGrp="1"/>
          </p:cNvSpPr>
          <p:nvPr>
            <p:ph type="body" orient="vert" idx="1"/>
          </p:nvPr>
        </p:nvSpPr>
        <p:spPr>
          <a:xfrm>
            <a:off x="484632" y="978408"/>
            <a:ext cx="7256453" cy="51247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FA9E1C-8E18-4A35-9BD8-427B1D14BB8E}"/>
              </a:ext>
            </a:extLst>
          </p:cNvPr>
          <p:cNvSpPr>
            <a:spLocks noGrp="1"/>
          </p:cNvSpPr>
          <p:nvPr>
            <p:ph type="dt" sz="half" idx="10"/>
          </p:nvPr>
        </p:nvSpPr>
        <p:spPr/>
        <p:txBody>
          <a:bodyPr/>
          <a:lstStyle/>
          <a:p>
            <a:fld id="{81B8F32D-D8B6-4B9E-9CBF-DCAC30B7B93D}" type="datetimeFigureOut">
              <a:rPr lang="en-US" smtClean="0"/>
              <a:t>11/26/23</a:t>
            </a:fld>
            <a:endParaRPr lang="en-US"/>
          </a:p>
        </p:txBody>
      </p:sp>
      <p:sp>
        <p:nvSpPr>
          <p:cNvPr id="5" name="Footer Placeholder 4">
            <a:extLst>
              <a:ext uri="{FF2B5EF4-FFF2-40B4-BE49-F238E27FC236}">
                <a16:creationId xmlns:a16="http://schemas.microsoft.com/office/drawing/2014/main" id="{2E116CDB-7BB6-4DD2-A626-6DA8E569F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0403B-439E-449F-83B1-799EEC239A2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09874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3735-A77F-440D-9448-6AE7C204D377}"/>
              </a:ext>
            </a:extLst>
          </p:cNvPr>
          <p:cNvSpPr>
            <a:spLocks noGrp="1"/>
          </p:cNvSpPr>
          <p:nvPr>
            <p:ph type="title"/>
          </p:nvPr>
        </p:nvSpPr>
        <p:spPr>
          <a:xfrm>
            <a:off x="482600" y="978408"/>
            <a:ext cx="10634472" cy="215798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76C6EE-D55E-454B-B28C-EC73D1DB4A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A2905-6D2E-4319-9521-61452AB8F996}"/>
              </a:ext>
            </a:extLst>
          </p:cNvPr>
          <p:cNvSpPr>
            <a:spLocks noGrp="1"/>
          </p:cNvSpPr>
          <p:nvPr>
            <p:ph type="dt" sz="half" idx="10"/>
          </p:nvPr>
        </p:nvSpPr>
        <p:spPr/>
        <p:txBody>
          <a:bodyPr/>
          <a:lstStyle/>
          <a:p>
            <a:fld id="{81B8F32D-D8B6-4B9E-9CBF-DCAC30B7B93D}" type="datetimeFigureOut">
              <a:rPr lang="en-US" smtClean="0"/>
              <a:t>11/26/23</a:t>
            </a:fld>
            <a:endParaRPr lang="en-US"/>
          </a:p>
        </p:txBody>
      </p:sp>
      <p:sp>
        <p:nvSpPr>
          <p:cNvPr id="5" name="Footer Placeholder 4">
            <a:extLst>
              <a:ext uri="{FF2B5EF4-FFF2-40B4-BE49-F238E27FC236}">
                <a16:creationId xmlns:a16="http://schemas.microsoft.com/office/drawing/2014/main" id="{6DAC7550-84E8-49D3-B419-6F5F327D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D2C6B-EA5D-4D97-BC84-6C860D53636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705439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B299E6-11CC-4181-86C3-528A13F1F556}"/>
              </a:ext>
              <a:ext uri="{C183D7F6-B498-43B3-948B-1728B52AA6E4}">
                <adec:decorative xmlns:adec="http://schemas.microsoft.com/office/drawing/2017/decorative" val="1"/>
              </a:ext>
            </a:extLst>
          </p:cNvPr>
          <p:cNvSpPr/>
          <p:nvPr/>
        </p:nvSpPr>
        <p:spPr>
          <a:xfrm>
            <a:off x="481007" y="3922232"/>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03473-0A64-4F9F-833B-8D64E39019B1}"/>
              </a:ext>
            </a:extLst>
          </p:cNvPr>
          <p:cNvSpPr>
            <a:spLocks noGrp="1"/>
          </p:cNvSpPr>
          <p:nvPr>
            <p:ph type="title"/>
          </p:nvPr>
        </p:nvSpPr>
        <p:spPr>
          <a:xfrm>
            <a:off x="482600" y="978409"/>
            <a:ext cx="10515600" cy="2716769"/>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6873736-B424-40F2-B562-6DC10E5EDE4F}"/>
              </a:ext>
            </a:extLst>
          </p:cNvPr>
          <p:cNvSpPr>
            <a:spLocks noGrp="1"/>
          </p:cNvSpPr>
          <p:nvPr>
            <p:ph type="body" idx="1"/>
          </p:nvPr>
        </p:nvSpPr>
        <p:spPr>
          <a:xfrm>
            <a:off x="482600" y="4171445"/>
            <a:ext cx="10515600" cy="1918205"/>
          </a:xfrm>
        </p:spPr>
        <p:txBody>
          <a:bodyPr>
            <a:normAutofit/>
          </a:bodyPr>
          <a:lstStyle>
            <a:lvl1pPr marL="0" indent="0">
              <a:buNone/>
              <a:defRPr lang="en-US" sz="2400" i="1"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Date Placeholder 3">
            <a:extLst>
              <a:ext uri="{FF2B5EF4-FFF2-40B4-BE49-F238E27FC236}">
                <a16:creationId xmlns:a16="http://schemas.microsoft.com/office/drawing/2014/main" id="{74348851-37C0-478D-B722-D76C817DC49D}"/>
              </a:ext>
            </a:extLst>
          </p:cNvPr>
          <p:cNvSpPr>
            <a:spLocks noGrp="1"/>
          </p:cNvSpPr>
          <p:nvPr>
            <p:ph type="dt" sz="half" idx="10"/>
          </p:nvPr>
        </p:nvSpPr>
        <p:spPr/>
        <p:txBody>
          <a:bodyPr/>
          <a:lstStyle/>
          <a:p>
            <a:fld id="{81B8F32D-D8B6-4B9E-9CBF-DCAC30B7B93D}" type="datetimeFigureOut">
              <a:rPr lang="en-US" smtClean="0"/>
              <a:t>11/26/23</a:t>
            </a:fld>
            <a:endParaRPr lang="en-US"/>
          </a:p>
        </p:txBody>
      </p:sp>
      <p:sp>
        <p:nvSpPr>
          <p:cNvPr id="5" name="Footer Placeholder 4">
            <a:extLst>
              <a:ext uri="{FF2B5EF4-FFF2-40B4-BE49-F238E27FC236}">
                <a16:creationId xmlns:a16="http://schemas.microsoft.com/office/drawing/2014/main" id="{263E063E-66CE-4C18-91FA-D14AE052D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66D3D-FD62-470C-BC3C-A03771A32F60}"/>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1" name="Straight Connector 10">
            <a:extLst>
              <a:ext uri="{FF2B5EF4-FFF2-40B4-BE49-F238E27FC236}">
                <a16:creationId xmlns:a16="http://schemas.microsoft.com/office/drawing/2014/main" id="{DDFF0049-0231-4557-A707-569556F0CA83}"/>
              </a:ext>
              <a:ext uri="{C183D7F6-B498-43B3-948B-1728B52AA6E4}">
                <adec:decorative xmlns:adec="http://schemas.microsoft.com/office/drawing/2017/decorative" val="1"/>
              </a:ext>
            </a:extLst>
          </p:cNvPr>
          <p:cNvCxnSpPr>
            <a:cxnSpLocks/>
          </p:cNvCxnSpPr>
          <p:nvPr/>
        </p:nvCxnSpPr>
        <p:spPr>
          <a:xfrm>
            <a:off x="481007" y="3922232"/>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57A0DB1-87C8-4BF4-B2A2-F9CA6ED05AC4}"/>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6C29209-8A8F-48A7-8BA2-AFADA37CBD4F}"/>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1720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BE9C-AE7C-4C39-9694-C32D6939B965}"/>
              </a:ext>
              <a:ext uri="{C183D7F6-B498-43B3-948B-1728B52AA6E4}">
                <adec:decorative xmlns:adec="http://schemas.microsoft.com/office/drawing/2017/decorative" val="1"/>
              </a:ext>
            </a:extLst>
          </p:cNvPr>
          <p:cNvSpPr/>
          <p:nvPr/>
        </p:nvSpPr>
        <p:spPr>
          <a:xfrm>
            <a:off x="481007" y="483577"/>
            <a:ext cx="11147071" cy="243482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CC42C-303A-4BDF-990A-2B07967BC9A9}"/>
              </a:ext>
            </a:extLst>
          </p:cNvPr>
          <p:cNvSpPr>
            <a:spLocks noGrp="1"/>
          </p:cNvSpPr>
          <p:nvPr>
            <p:ph type="title"/>
          </p:nvPr>
        </p:nvSpPr>
        <p:spPr>
          <a:xfrm>
            <a:off x="482599" y="978408"/>
            <a:ext cx="11147071" cy="1755263"/>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55CEF-353E-4E14-83AD-ACADDC08D943}"/>
              </a:ext>
            </a:extLst>
          </p:cNvPr>
          <p:cNvSpPr>
            <a:spLocks noGrp="1"/>
          </p:cNvSpPr>
          <p:nvPr>
            <p:ph sz="half" idx="1"/>
          </p:nvPr>
        </p:nvSpPr>
        <p:spPr>
          <a:xfrm>
            <a:off x="48260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E55ECEF-9654-4AC1-BF77-7BC602BBD434}"/>
              </a:ext>
            </a:extLst>
          </p:cNvPr>
          <p:cNvSpPr>
            <a:spLocks noGrp="1"/>
          </p:cNvSpPr>
          <p:nvPr>
            <p:ph sz="half" idx="2"/>
          </p:nvPr>
        </p:nvSpPr>
        <p:spPr>
          <a:xfrm>
            <a:off x="621112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4922FC8-BC06-407B-A82B-DA62B33A1CD4}"/>
              </a:ext>
            </a:extLst>
          </p:cNvPr>
          <p:cNvSpPr>
            <a:spLocks noGrp="1"/>
          </p:cNvSpPr>
          <p:nvPr>
            <p:ph type="dt" sz="half" idx="10"/>
          </p:nvPr>
        </p:nvSpPr>
        <p:spPr/>
        <p:txBody>
          <a:bodyPr/>
          <a:lstStyle/>
          <a:p>
            <a:fld id="{81B8F32D-D8B6-4B9E-9CBF-DCAC30B7B93D}" type="datetimeFigureOut">
              <a:rPr lang="en-US" smtClean="0"/>
              <a:t>11/26/23</a:t>
            </a:fld>
            <a:endParaRPr lang="en-US"/>
          </a:p>
        </p:txBody>
      </p:sp>
      <p:sp>
        <p:nvSpPr>
          <p:cNvPr id="6" name="Footer Placeholder 5">
            <a:extLst>
              <a:ext uri="{FF2B5EF4-FFF2-40B4-BE49-F238E27FC236}">
                <a16:creationId xmlns:a16="http://schemas.microsoft.com/office/drawing/2014/main" id="{7915B701-4E1F-48AA-8A3C-ED5DD9151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BCA31-8AC7-46F5-BCAB-41D54DF83D78}"/>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9" name="Straight Connector 8">
            <a:extLst>
              <a:ext uri="{FF2B5EF4-FFF2-40B4-BE49-F238E27FC236}">
                <a16:creationId xmlns:a16="http://schemas.microsoft.com/office/drawing/2014/main" id="{21BA86D8-2A29-4A0E-AEA0-39B41C4187DE}"/>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085E13E-918A-4D04-9E84-94148D7C878E}"/>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43230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E892-D975-4DD6-8583-A14DDBE85F0C}"/>
              </a:ext>
            </a:extLst>
          </p:cNvPr>
          <p:cNvSpPr>
            <a:spLocks noGrp="1"/>
          </p:cNvSpPr>
          <p:nvPr>
            <p:ph type="title"/>
          </p:nvPr>
        </p:nvSpPr>
        <p:spPr>
          <a:xfrm>
            <a:off x="484631" y="978407"/>
            <a:ext cx="11145039" cy="1339584"/>
          </a:xfrm>
          <a:prstGeom prst="rect">
            <a:avLst/>
          </a:prstGeo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1F7700-CECC-4881-BE5C-A13CD825B73B}"/>
              </a:ext>
            </a:extLst>
          </p:cNvPr>
          <p:cNvSpPr>
            <a:spLocks noGrp="1"/>
          </p:cNvSpPr>
          <p:nvPr>
            <p:ph type="body" idx="1"/>
          </p:nvPr>
        </p:nvSpPr>
        <p:spPr>
          <a:xfrm>
            <a:off x="484632" y="2500921"/>
            <a:ext cx="5346222" cy="823912"/>
          </a:xfrm>
        </p:spPr>
        <p:txBody>
          <a:bodyPr anchor="b">
            <a:normAutofit/>
          </a:bodyPr>
          <a:lstStyle>
            <a:lvl1pPr marL="0" indent="0">
              <a:buNone/>
              <a:defRPr lang="en-US" sz="2400" b="0" i="1"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Content Placeholder 3">
            <a:extLst>
              <a:ext uri="{FF2B5EF4-FFF2-40B4-BE49-F238E27FC236}">
                <a16:creationId xmlns:a16="http://schemas.microsoft.com/office/drawing/2014/main" id="{4CA50766-520A-44C5-943E-569222B74104}"/>
              </a:ext>
            </a:extLst>
          </p:cNvPr>
          <p:cNvSpPr>
            <a:spLocks noGrp="1"/>
          </p:cNvSpPr>
          <p:nvPr>
            <p:ph sz="half" idx="2"/>
          </p:nvPr>
        </p:nvSpPr>
        <p:spPr>
          <a:xfrm>
            <a:off x="484632" y="3428999"/>
            <a:ext cx="5346222"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72F7E42-976A-4239-8006-D68538D4B71F}"/>
              </a:ext>
            </a:extLst>
          </p:cNvPr>
          <p:cNvSpPr>
            <a:spLocks noGrp="1"/>
          </p:cNvSpPr>
          <p:nvPr>
            <p:ph type="body" sz="quarter" idx="3"/>
          </p:nvPr>
        </p:nvSpPr>
        <p:spPr>
          <a:xfrm>
            <a:off x="6257120" y="2500921"/>
            <a:ext cx="5372551" cy="823912"/>
          </a:xfrm>
        </p:spPr>
        <p:txBody>
          <a:bodyPr anchor="b"/>
          <a:lstStyle>
            <a:lvl1pPr marL="0" indent="0">
              <a:buNone/>
              <a:defRPr lang="en-US" sz="2400" b="0" i="1"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A329-951F-4391-ADC5-7EA320B7782F}"/>
              </a:ext>
            </a:extLst>
          </p:cNvPr>
          <p:cNvSpPr>
            <a:spLocks noGrp="1"/>
          </p:cNvSpPr>
          <p:nvPr>
            <p:ph sz="quarter" idx="4"/>
          </p:nvPr>
        </p:nvSpPr>
        <p:spPr>
          <a:xfrm>
            <a:off x="6257120" y="3428999"/>
            <a:ext cx="5372551"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FBEC22A-DA46-460C-B865-D928C20AE763}"/>
              </a:ext>
            </a:extLst>
          </p:cNvPr>
          <p:cNvSpPr>
            <a:spLocks noGrp="1"/>
          </p:cNvSpPr>
          <p:nvPr>
            <p:ph type="dt" sz="half" idx="10"/>
          </p:nvPr>
        </p:nvSpPr>
        <p:spPr/>
        <p:txBody>
          <a:bodyPr/>
          <a:lstStyle/>
          <a:p>
            <a:fld id="{81B8F32D-D8B6-4B9E-9CBF-DCAC30B7B93D}" type="datetimeFigureOut">
              <a:rPr lang="en-US" smtClean="0"/>
              <a:t>11/26/23</a:t>
            </a:fld>
            <a:endParaRPr lang="en-US"/>
          </a:p>
        </p:txBody>
      </p:sp>
      <p:sp>
        <p:nvSpPr>
          <p:cNvPr id="8" name="Footer Placeholder 7">
            <a:extLst>
              <a:ext uri="{FF2B5EF4-FFF2-40B4-BE49-F238E27FC236}">
                <a16:creationId xmlns:a16="http://schemas.microsoft.com/office/drawing/2014/main" id="{4EB2D647-42C5-4AB7-BB71-3A44065716E7}"/>
              </a:ext>
            </a:extLst>
          </p:cNvPr>
          <p:cNvSpPr>
            <a:spLocks noGrp="1"/>
          </p:cNvSpPr>
          <p:nvPr>
            <p:ph type="ftr" sz="quarter" idx="11"/>
          </p:nvPr>
        </p:nvSpPr>
        <p:spPr>
          <a:xfrm>
            <a:off x="484632" y="6419088"/>
            <a:ext cx="4114800" cy="365125"/>
          </a:xfrm>
        </p:spPr>
        <p:txBody>
          <a:bodyPr/>
          <a:lstStyle/>
          <a:p>
            <a:endParaRPr lang="en-US"/>
          </a:p>
        </p:txBody>
      </p:sp>
      <p:sp>
        <p:nvSpPr>
          <p:cNvPr id="9" name="Slide Number Placeholder 8">
            <a:extLst>
              <a:ext uri="{FF2B5EF4-FFF2-40B4-BE49-F238E27FC236}">
                <a16:creationId xmlns:a16="http://schemas.microsoft.com/office/drawing/2014/main" id="{590B2B67-714C-46DA-85E5-598B4244D3B0}"/>
              </a:ext>
            </a:extLst>
          </p:cNvPr>
          <p:cNvSpPr>
            <a:spLocks noGrp="1"/>
          </p:cNvSpPr>
          <p:nvPr>
            <p:ph type="sldNum" sz="quarter" idx="12"/>
          </p:nvPr>
        </p:nvSpPr>
        <p:spPr>
          <a:xfrm>
            <a:off x="10989591" y="-7190"/>
            <a:ext cx="640080" cy="365125"/>
          </a:xfrm>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883245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4B6724-AB30-4E7C-BE2B-ECD94FF1B463}"/>
              </a:ext>
              <a:ext uri="{C183D7F6-B498-43B3-948B-1728B52AA6E4}">
                <adec:decorative xmlns:adec="http://schemas.microsoft.com/office/drawing/2017/decorative" val="1"/>
              </a:ext>
            </a:extLst>
          </p:cNvPr>
          <p:cNvSpPr/>
          <p:nvPr/>
        </p:nvSpPr>
        <p:spPr>
          <a:xfrm>
            <a:off x="481007" y="3933311"/>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D4BAB-2678-4A19-A575-C47CAF1446E5}"/>
              </a:ext>
            </a:extLst>
          </p:cNvPr>
          <p:cNvSpPr>
            <a:spLocks noGrp="1"/>
          </p:cNvSpPr>
          <p:nvPr>
            <p:ph type="title"/>
          </p:nvPr>
        </p:nvSpPr>
        <p:spPr>
          <a:xfrm>
            <a:off x="482600" y="978408"/>
            <a:ext cx="10634472" cy="2591509"/>
          </a:xfrm>
          <a:prstGeom prst="rect">
            <a:avLst/>
          </a:prstGeo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4047C89E-0ABD-4FD2-924C-894345ADFED8}"/>
              </a:ext>
            </a:extLst>
          </p:cNvPr>
          <p:cNvSpPr>
            <a:spLocks noGrp="1"/>
          </p:cNvSpPr>
          <p:nvPr>
            <p:ph type="dt" sz="half" idx="10"/>
          </p:nvPr>
        </p:nvSpPr>
        <p:spPr/>
        <p:txBody>
          <a:bodyPr/>
          <a:lstStyle/>
          <a:p>
            <a:fld id="{81B8F32D-D8B6-4B9E-9CBF-DCAC30B7B93D}" type="datetimeFigureOut">
              <a:rPr lang="en-US" smtClean="0"/>
              <a:t>11/26/23</a:t>
            </a:fld>
            <a:endParaRPr lang="en-US"/>
          </a:p>
        </p:txBody>
      </p:sp>
      <p:sp>
        <p:nvSpPr>
          <p:cNvPr id="4" name="Footer Placeholder 3">
            <a:extLst>
              <a:ext uri="{FF2B5EF4-FFF2-40B4-BE49-F238E27FC236}">
                <a16:creationId xmlns:a16="http://schemas.microsoft.com/office/drawing/2014/main" id="{553026CE-9CC8-403B-88B1-184D16532A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B3D616-3C18-401B-A792-E75149FDFC47}"/>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7" name="Straight Connector 6">
            <a:extLst>
              <a:ext uri="{FF2B5EF4-FFF2-40B4-BE49-F238E27FC236}">
                <a16:creationId xmlns:a16="http://schemas.microsoft.com/office/drawing/2014/main" id="{04EC6F70-D800-4067-A36A-5BBFC8018E2D}"/>
              </a:ext>
              <a:ext uri="{C183D7F6-B498-43B3-948B-1728B52AA6E4}">
                <adec:decorative xmlns:adec="http://schemas.microsoft.com/office/drawing/2017/decorative" val="1"/>
              </a:ext>
            </a:extLst>
          </p:cNvPr>
          <p:cNvCxnSpPr>
            <a:cxnSpLocks/>
          </p:cNvCxnSpPr>
          <p:nvPr/>
        </p:nvCxnSpPr>
        <p:spPr>
          <a:xfrm>
            <a:off x="482600" y="393331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2B66CB6-8988-4FBA-8524-726765A5F2AA}"/>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52947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F84-0C6B-4EF4-9405-C389824999D4}"/>
              </a:ext>
            </a:extLst>
          </p:cNvPr>
          <p:cNvSpPr>
            <a:spLocks noGrp="1"/>
          </p:cNvSpPr>
          <p:nvPr>
            <p:ph type="dt" sz="half" idx="10"/>
          </p:nvPr>
        </p:nvSpPr>
        <p:spPr/>
        <p:txBody>
          <a:bodyPr/>
          <a:lstStyle/>
          <a:p>
            <a:fld id="{81B8F32D-D8B6-4B9E-9CBF-DCAC30B7B93D}" type="datetimeFigureOut">
              <a:rPr lang="en-US" smtClean="0"/>
              <a:t>11/26/23</a:t>
            </a:fld>
            <a:endParaRPr lang="en-US"/>
          </a:p>
        </p:txBody>
      </p:sp>
      <p:sp>
        <p:nvSpPr>
          <p:cNvPr id="3" name="Footer Placeholder 2">
            <a:extLst>
              <a:ext uri="{FF2B5EF4-FFF2-40B4-BE49-F238E27FC236}">
                <a16:creationId xmlns:a16="http://schemas.microsoft.com/office/drawing/2014/main" id="{DCCEC807-744E-4C5C-8B15-09AED3E570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FBCB19-9F4B-474C-85C1-4A645A971827}"/>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356694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88B0-DD6B-449B-AE32-D3192081E76F}"/>
              </a:ext>
            </a:extLst>
          </p:cNvPr>
          <p:cNvSpPr>
            <a:spLocks noGrp="1"/>
          </p:cNvSpPr>
          <p:nvPr>
            <p:ph type="title"/>
          </p:nvPr>
        </p:nvSpPr>
        <p:spPr>
          <a:xfrm>
            <a:off x="484632" y="978408"/>
            <a:ext cx="4287393" cy="2450592"/>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F22ED6-5B69-4B3B-BF96-3A75F2107FA6}"/>
              </a:ext>
            </a:extLst>
          </p:cNvPr>
          <p:cNvSpPr>
            <a:spLocks noGrp="1"/>
          </p:cNvSpPr>
          <p:nvPr>
            <p:ph idx="1"/>
          </p:nvPr>
        </p:nvSpPr>
        <p:spPr>
          <a:xfrm>
            <a:off x="5183187" y="987425"/>
            <a:ext cx="644648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7704043-D45F-440A-A15D-2718A913E05A}"/>
              </a:ext>
            </a:extLst>
          </p:cNvPr>
          <p:cNvSpPr>
            <a:spLocks noGrp="1"/>
          </p:cNvSpPr>
          <p:nvPr>
            <p:ph type="body" sz="half" idx="2"/>
          </p:nvPr>
        </p:nvSpPr>
        <p:spPr>
          <a:xfrm>
            <a:off x="484632" y="3645074"/>
            <a:ext cx="4287393" cy="2223914"/>
          </a:xfrm>
        </p:spPr>
        <p:txBody>
          <a:bodyPr/>
          <a:lstStyle>
            <a:lvl1pPr marL="0" indent="0">
              <a:buNone/>
              <a:defRPr lang="en-US" sz="2400" i="1"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072DC-7326-43E7-806C-B690C439E8A8}"/>
              </a:ext>
            </a:extLst>
          </p:cNvPr>
          <p:cNvSpPr>
            <a:spLocks noGrp="1"/>
          </p:cNvSpPr>
          <p:nvPr>
            <p:ph type="dt" sz="half" idx="10"/>
          </p:nvPr>
        </p:nvSpPr>
        <p:spPr/>
        <p:txBody>
          <a:bodyPr/>
          <a:lstStyle/>
          <a:p>
            <a:fld id="{81B8F32D-D8B6-4B9E-9CBF-DCAC30B7B93D}" type="datetimeFigureOut">
              <a:rPr lang="en-US" smtClean="0"/>
              <a:t>11/26/23</a:t>
            </a:fld>
            <a:endParaRPr lang="en-US"/>
          </a:p>
        </p:txBody>
      </p:sp>
      <p:sp>
        <p:nvSpPr>
          <p:cNvPr id="6" name="Footer Placeholder 5">
            <a:extLst>
              <a:ext uri="{FF2B5EF4-FFF2-40B4-BE49-F238E27FC236}">
                <a16:creationId xmlns:a16="http://schemas.microsoft.com/office/drawing/2014/main" id="{73F89A0F-B8C6-4AA6-A9C4-4A454F422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7A616-A4F2-4FC5-88DE-B4E6BA542895}"/>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3726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773D-D007-4687-BA9C-9F229829B5EF}"/>
              </a:ext>
            </a:extLst>
          </p:cNvPr>
          <p:cNvSpPr>
            <a:spLocks noGrp="1"/>
          </p:cNvSpPr>
          <p:nvPr>
            <p:ph type="title"/>
          </p:nvPr>
        </p:nvSpPr>
        <p:spPr>
          <a:xfrm>
            <a:off x="484632" y="978407"/>
            <a:ext cx="4287393" cy="2450593"/>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A3A75FC-78D2-4EF5-884F-11B7BACF799A}"/>
              </a:ext>
            </a:extLst>
          </p:cNvPr>
          <p:cNvSpPr>
            <a:spLocks noGrp="1"/>
          </p:cNvSpPr>
          <p:nvPr>
            <p:ph type="pic" idx="1"/>
          </p:nvPr>
        </p:nvSpPr>
        <p:spPr>
          <a:xfrm>
            <a:off x="5183187" y="987425"/>
            <a:ext cx="64464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D7CE0BB-D335-4391-A23F-194C575CAF8F}"/>
              </a:ext>
            </a:extLst>
          </p:cNvPr>
          <p:cNvSpPr>
            <a:spLocks noGrp="1"/>
          </p:cNvSpPr>
          <p:nvPr>
            <p:ph type="body" sz="half" idx="2"/>
          </p:nvPr>
        </p:nvSpPr>
        <p:spPr>
          <a:xfrm>
            <a:off x="484632" y="3645074"/>
            <a:ext cx="4287393" cy="2223914"/>
          </a:xfrm>
        </p:spPr>
        <p:txBody>
          <a:bodyPr/>
          <a:lstStyle>
            <a:lvl1pPr marL="0" indent="0">
              <a:buNone/>
              <a:defRPr lang="en-US" sz="240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701E1-B97B-4DA5-B9AD-07B7C12476AE}"/>
              </a:ext>
            </a:extLst>
          </p:cNvPr>
          <p:cNvSpPr>
            <a:spLocks noGrp="1"/>
          </p:cNvSpPr>
          <p:nvPr>
            <p:ph type="dt" sz="half" idx="10"/>
          </p:nvPr>
        </p:nvSpPr>
        <p:spPr/>
        <p:txBody>
          <a:bodyPr/>
          <a:lstStyle/>
          <a:p>
            <a:fld id="{81B8F32D-D8B6-4B9E-9CBF-DCAC30B7B93D}" type="datetimeFigureOut">
              <a:rPr lang="en-US" smtClean="0"/>
              <a:t>11/26/23</a:t>
            </a:fld>
            <a:endParaRPr lang="en-US"/>
          </a:p>
        </p:txBody>
      </p:sp>
      <p:sp>
        <p:nvSpPr>
          <p:cNvPr id="6" name="Footer Placeholder 5">
            <a:extLst>
              <a:ext uri="{FF2B5EF4-FFF2-40B4-BE49-F238E27FC236}">
                <a16:creationId xmlns:a16="http://schemas.microsoft.com/office/drawing/2014/main" id="{076D9CF8-F42F-4618-9F26-8BFE56487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A2023-1ECA-4A96-BDC7-F7FA4368BE1B}"/>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503856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7A535-3CAC-46BC-B2B2-3AE83EC3A561}"/>
              </a:ext>
            </a:extLst>
          </p:cNvPr>
          <p:cNvSpPr>
            <a:spLocks noGrp="1"/>
          </p:cNvSpPr>
          <p:nvPr>
            <p:ph type="title"/>
          </p:nvPr>
        </p:nvSpPr>
        <p:spPr>
          <a:xfrm>
            <a:off x="482600" y="978408"/>
            <a:ext cx="10506991" cy="215309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8EBDBD-59EC-46ED-BE79-6D37B531D692}"/>
              </a:ext>
            </a:extLst>
          </p:cNvPr>
          <p:cNvSpPr>
            <a:spLocks noGrp="1"/>
          </p:cNvSpPr>
          <p:nvPr>
            <p:ph type="body" idx="1"/>
          </p:nvPr>
        </p:nvSpPr>
        <p:spPr>
          <a:xfrm>
            <a:off x="482600" y="3306870"/>
            <a:ext cx="10506991" cy="25727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921F5C-FD3D-42C7-90F4-5ECE6FFCFE7F}"/>
              </a:ext>
            </a:extLst>
          </p:cNvPr>
          <p:cNvSpPr>
            <a:spLocks noGrp="1"/>
          </p:cNvSpPr>
          <p:nvPr>
            <p:ph type="dt" sz="half" idx="2"/>
          </p:nvPr>
        </p:nvSpPr>
        <p:spPr>
          <a:xfrm>
            <a:off x="484632" y="100584"/>
            <a:ext cx="2743200" cy="365125"/>
          </a:xfrm>
          <a:prstGeom prst="rect">
            <a:avLst/>
          </a:prstGeom>
        </p:spPr>
        <p:txBody>
          <a:bodyPr vert="horz" lIns="91440" tIns="45720" rIns="91440" bIns="45720" rtlCol="0" anchor="ctr"/>
          <a:lstStyle>
            <a:lvl1pPr algn="l">
              <a:defRPr sz="900">
                <a:solidFill>
                  <a:schemeClr val="tx1"/>
                </a:solidFill>
              </a:defRPr>
            </a:lvl1pPr>
          </a:lstStyle>
          <a:p>
            <a:fld id="{81B8F32D-D8B6-4B9E-9CBF-DCAC30B7B93D}" type="datetimeFigureOut">
              <a:rPr lang="en-US" smtClean="0"/>
              <a:pPr/>
              <a:t>11/26/23</a:t>
            </a:fld>
            <a:endParaRPr lang="en-US" dirty="0"/>
          </a:p>
        </p:txBody>
      </p:sp>
      <p:sp>
        <p:nvSpPr>
          <p:cNvPr id="5" name="Footer Placeholder 4">
            <a:extLst>
              <a:ext uri="{FF2B5EF4-FFF2-40B4-BE49-F238E27FC236}">
                <a16:creationId xmlns:a16="http://schemas.microsoft.com/office/drawing/2014/main" id="{0FE63D50-6D0B-4963-97B9-A32AE63235B8}"/>
              </a:ext>
            </a:extLst>
          </p:cNvPr>
          <p:cNvSpPr>
            <a:spLocks noGrp="1"/>
          </p:cNvSpPr>
          <p:nvPr>
            <p:ph type="ftr" sz="quarter" idx="3"/>
          </p:nvPr>
        </p:nvSpPr>
        <p:spPr>
          <a:xfrm>
            <a:off x="484632" y="6419088"/>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826B5E08-CAC3-4C87-B143-5F8956AE905D}"/>
              </a:ext>
            </a:extLst>
          </p:cNvPr>
          <p:cNvSpPr>
            <a:spLocks noGrp="1"/>
          </p:cNvSpPr>
          <p:nvPr>
            <p:ph type="sldNum" sz="quarter" idx="4"/>
          </p:nvPr>
        </p:nvSpPr>
        <p:spPr>
          <a:xfrm>
            <a:off x="10989591" y="100584"/>
            <a:ext cx="640080" cy="365125"/>
          </a:xfrm>
          <a:prstGeom prst="rect">
            <a:avLst/>
          </a:prstGeom>
        </p:spPr>
        <p:txBody>
          <a:bodyPr vert="horz" lIns="91440" tIns="45720" rIns="91440" bIns="45720" rtlCol="0" anchor="ctr"/>
          <a:lstStyle>
            <a:lvl1pPr algn="r">
              <a:defRPr sz="900">
                <a:solidFill>
                  <a:schemeClr val="tx1"/>
                </a:solidFill>
              </a:defRPr>
            </a:lvl1pPr>
          </a:lstStyle>
          <a:p>
            <a:fld id="{60553ECD-7F6D-420D-93CA-D8D15EB427AC}" type="slidenum">
              <a:rPr lang="en-US" smtClean="0"/>
              <a:pPr/>
              <a:t>‹#›</a:t>
            </a:fld>
            <a:endParaRPr lang="en-US" dirty="0"/>
          </a:p>
        </p:txBody>
      </p:sp>
      <p:cxnSp>
        <p:nvCxnSpPr>
          <p:cNvPr id="8" name="Straight Connector 7">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32252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txStyles>
    <p:titleStyle>
      <a:lvl1pPr algn="l" defTabSz="914400" rtl="0" eaLnBrk="1" latinLnBrk="0" hangingPunct="1">
        <a:lnSpc>
          <a:spcPct val="100000"/>
        </a:lnSpc>
        <a:spcBef>
          <a:spcPct val="0"/>
        </a:spcBef>
        <a:buNone/>
        <a:defRPr sz="6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kaggle.com/datasets/conorvaneden/best-songs-on-spotify-for-every-year-2000-202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media" Target="../media/media4.mp4"/><Relationship Id="rId7" Type="http://schemas.openxmlformats.org/officeDocument/2006/relationships/image" Target="../media/image5.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video" Target="../media/media4.mp4"/></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5F60170-91B4-45F0-B88B-9C07AEC46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7C3BFC-9DC3-B10F-E999-5064213DD299}"/>
              </a:ext>
            </a:extLst>
          </p:cNvPr>
          <p:cNvSpPr>
            <a:spLocks noGrp="1"/>
          </p:cNvSpPr>
          <p:nvPr>
            <p:ph type="ctrTitle"/>
          </p:nvPr>
        </p:nvSpPr>
        <p:spPr>
          <a:xfrm>
            <a:off x="481007" y="1112773"/>
            <a:ext cx="5614993" cy="3093468"/>
          </a:xfrm>
        </p:spPr>
        <p:txBody>
          <a:bodyPr anchor="b">
            <a:normAutofit/>
          </a:bodyPr>
          <a:lstStyle/>
          <a:p>
            <a:pPr rtl="0">
              <a:lnSpc>
                <a:spcPct val="90000"/>
              </a:lnSpc>
              <a:spcBef>
                <a:spcPts val="0"/>
              </a:spcBef>
              <a:spcAft>
                <a:spcPts val="0"/>
              </a:spcAft>
            </a:pPr>
            <a:r>
              <a:rPr lang="en-US" sz="4100" b="0" i="0" u="none" strike="noStrike" dirty="0">
                <a:effectLst/>
                <a:latin typeface="Lato" panose="020F0502020204030203" pitchFamily="34" charset="77"/>
              </a:rPr>
              <a:t>Generating 3-Word Song Titles with Random Walks and Analyzing Popular Songs from 2000-2023</a:t>
            </a:r>
            <a:endParaRPr lang="en-US" sz="4100" dirty="0"/>
          </a:p>
        </p:txBody>
      </p:sp>
      <p:sp>
        <p:nvSpPr>
          <p:cNvPr id="3" name="Subtitle 2">
            <a:extLst>
              <a:ext uri="{FF2B5EF4-FFF2-40B4-BE49-F238E27FC236}">
                <a16:creationId xmlns:a16="http://schemas.microsoft.com/office/drawing/2014/main" id="{FDDB5A88-E401-E5DC-DDA0-A66AE2654E0B}"/>
              </a:ext>
            </a:extLst>
          </p:cNvPr>
          <p:cNvSpPr>
            <a:spLocks noGrp="1"/>
          </p:cNvSpPr>
          <p:nvPr>
            <p:ph type="subTitle" idx="1"/>
          </p:nvPr>
        </p:nvSpPr>
        <p:spPr>
          <a:xfrm>
            <a:off x="481006" y="4477649"/>
            <a:ext cx="5614993" cy="2163418"/>
          </a:xfrm>
        </p:spPr>
        <p:txBody>
          <a:bodyPr anchor="t">
            <a:normAutofit/>
          </a:bodyPr>
          <a:lstStyle/>
          <a:p>
            <a:r>
              <a:rPr lang="en-US" dirty="0"/>
              <a:t>Priya Venugopal</a:t>
            </a:r>
            <a:endParaRPr lang="en-US"/>
          </a:p>
        </p:txBody>
      </p:sp>
      <p:cxnSp>
        <p:nvCxnSpPr>
          <p:cNvPr id="1033" name="Straight Connector 1032">
            <a:extLst>
              <a:ext uri="{FF2B5EF4-FFF2-40B4-BE49-F238E27FC236}">
                <a16:creationId xmlns:a16="http://schemas.microsoft.com/office/drawing/2014/main" id="{82A1AB15-495E-4EE0-98F0-89DD89CD14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1026" name="Picture 2" descr="Spotify Expands Charts to Include Genre and Local Categories">
            <a:extLst>
              <a:ext uri="{FF2B5EF4-FFF2-40B4-BE49-F238E27FC236}">
                <a16:creationId xmlns:a16="http://schemas.microsoft.com/office/drawing/2014/main" id="{CDBCC582-5B16-BD09-3A0C-7A2302F91945}"/>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tretch>
            <a:fillRect/>
          </a:stretch>
        </p:blipFill>
        <p:spPr bwMode="auto">
          <a:xfrm>
            <a:off x="6634090" y="2017173"/>
            <a:ext cx="5019817" cy="2823647"/>
          </a:xfrm>
          <a:prstGeom prst="rect">
            <a:avLst/>
          </a:prstGeom>
          <a:noFill/>
          <a:extLst>
            <a:ext uri="{909E8E84-426E-40DD-AFC4-6F175D3DCCD1}">
              <a14:hiddenFill xmlns:a14="http://schemas.microsoft.com/office/drawing/2010/main">
                <a:solidFill>
                  <a:srgbClr val="FFFFFF"/>
                </a:solidFill>
              </a14:hiddenFill>
            </a:ext>
          </a:extLst>
        </p:spPr>
      </p:pic>
      <p:cxnSp>
        <p:nvCxnSpPr>
          <p:cNvPr id="1035" name="Straight Connector 1034">
            <a:extLst>
              <a:ext uri="{FF2B5EF4-FFF2-40B4-BE49-F238E27FC236}">
                <a16:creationId xmlns:a16="http://schemas.microsoft.com/office/drawing/2014/main" id="{74EEBF2A-B7AF-4EC9-B6F7-BF425E70A0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41001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024D7-2B3E-5CED-DEA0-0533E4319836}"/>
              </a:ext>
            </a:extLst>
          </p:cNvPr>
          <p:cNvSpPr>
            <a:spLocks noGrp="1"/>
          </p:cNvSpPr>
          <p:nvPr>
            <p:ph type="title"/>
          </p:nvPr>
        </p:nvSpPr>
        <p:spPr>
          <a:xfrm>
            <a:off x="482600" y="-100583"/>
            <a:ext cx="10634472" cy="2157984"/>
          </a:xfrm>
        </p:spPr>
        <p:txBody>
          <a:bodyPr/>
          <a:lstStyle/>
          <a:p>
            <a:r>
              <a:rPr lang="en-US" sz="3200" dirty="0"/>
              <a:t>Overview of the Simulation + Methods Used</a:t>
            </a:r>
          </a:p>
        </p:txBody>
      </p:sp>
      <p:sp>
        <p:nvSpPr>
          <p:cNvPr id="3" name="Content Placeholder 2">
            <a:extLst>
              <a:ext uri="{FF2B5EF4-FFF2-40B4-BE49-F238E27FC236}">
                <a16:creationId xmlns:a16="http://schemas.microsoft.com/office/drawing/2014/main" id="{D74E95B0-3D26-41DF-1585-5C49D111794C}"/>
              </a:ext>
            </a:extLst>
          </p:cNvPr>
          <p:cNvSpPr>
            <a:spLocks noGrp="1"/>
          </p:cNvSpPr>
          <p:nvPr>
            <p:ph idx="1"/>
          </p:nvPr>
        </p:nvSpPr>
        <p:spPr>
          <a:xfrm>
            <a:off x="482600" y="1656746"/>
            <a:ext cx="10506991" cy="4533847"/>
          </a:xfrm>
        </p:spPr>
        <p:txBody>
          <a:bodyPr>
            <a:normAutofit fontScale="70000" lnSpcReduction="20000"/>
          </a:bodyPr>
          <a:lstStyle/>
          <a:p>
            <a:pPr marL="342900" indent="-342900">
              <a:buFont typeface="Arial" panose="020B0604020202020204" pitchFamily="34" charset="0"/>
              <a:buChar char="•"/>
            </a:pPr>
            <a:r>
              <a:rPr lang="en-US" dirty="0"/>
              <a:t>Source: most popular songs on Spotify from 2000-2023 </a:t>
            </a:r>
            <a:r>
              <a:rPr lang="en-US" dirty="0">
                <a:hlinkClick r:id="rId2"/>
              </a:rPr>
              <a:t>Kaggle dataset</a:t>
            </a:r>
            <a:endParaRPr lang="en-US" dirty="0"/>
          </a:p>
          <a:p>
            <a:pPr marL="342900" indent="-342900">
              <a:buFont typeface="Arial" panose="020B0604020202020204" pitchFamily="34" charset="0"/>
              <a:buChar char="•"/>
            </a:pPr>
            <a:r>
              <a:rPr lang="en-US" dirty="0"/>
              <a:t>S</a:t>
            </a:r>
            <a:r>
              <a:rPr lang="en-US" sz="2400" dirty="0"/>
              <a:t>imulation uses the concepts of random walks and </a:t>
            </a:r>
            <a:r>
              <a:rPr lang="en-US" sz="2400" b="1" dirty="0"/>
              <a:t>Markov Chains </a:t>
            </a:r>
            <a:r>
              <a:rPr lang="en-US" sz="2400" dirty="0"/>
              <a:t>to generate 3-word song titles based on randomness and a transition matrix mapping the probability of the current word to a proceeding word</a:t>
            </a:r>
          </a:p>
          <a:p>
            <a:endParaRPr lang="en-US" dirty="0"/>
          </a:p>
          <a:p>
            <a:pPr marL="342900" indent="-342900">
              <a:buFont typeface="Arial" panose="020B0604020202020204" pitchFamily="34" charset="0"/>
              <a:buChar char="•"/>
            </a:pPr>
            <a:r>
              <a:rPr lang="en-US" sz="2400" dirty="0"/>
              <a:t>Started by using </a:t>
            </a:r>
            <a:r>
              <a:rPr lang="en-US" sz="2400" b="1" dirty="0"/>
              <a:t>pandas</a:t>
            </a:r>
            <a:r>
              <a:rPr lang="en-US" sz="2400" dirty="0"/>
              <a:t> to scrape necessary information from </a:t>
            </a:r>
            <a:r>
              <a:rPr lang="en-US" sz="2400" b="1" dirty="0"/>
              <a:t>Kaggle csv</a:t>
            </a:r>
          </a:p>
          <a:p>
            <a:pPr marL="342900" indent="-342900">
              <a:buFont typeface="Arial" panose="020B0604020202020204" pitchFamily="34" charset="0"/>
              <a:buChar char="•"/>
            </a:pPr>
            <a:r>
              <a:rPr lang="en-US" b="1" dirty="0"/>
              <a:t>Plotted interesting trends </a:t>
            </a:r>
            <a:r>
              <a:rPr lang="en-US" dirty="0"/>
              <a:t>like most popular words in song titles, tracking said popular words by frequency per year, number of pop songs per year, most common BPM per year, frequency of genres per year</a:t>
            </a:r>
          </a:p>
          <a:p>
            <a:pPr marL="342900" indent="-342900">
              <a:buFont typeface="Arial" panose="020B0604020202020204" pitchFamily="34" charset="0"/>
              <a:buChar char="•"/>
            </a:pPr>
            <a:r>
              <a:rPr lang="en-US" sz="2400" dirty="0"/>
              <a:t>Used </a:t>
            </a:r>
            <a:r>
              <a:rPr lang="en-US" sz="2400" b="1" dirty="0"/>
              <a:t>random walk s</a:t>
            </a:r>
            <a:r>
              <a:rPr lang="en-US" b="1" dirty="0"/>
              <a:t>imulation </a:t>
            </a:r>
            <a:r>
              <a:rPr lang="en-US" dirty="0"/>
              <a:t>method to generate first word from list of unique words used in song titles</a:t>
            </a:r>
          </a:p>
          <a:p>
            <a:pPr marL="1028700" lvl="1" indent="-342900"/>
            <a:r>
              <a:rPr lang="en-US" dirty="0"/>
              <a:t>Determined next word in song title by creating a </a:t>
            </a:r>
            <a:r>
              <a:rPr lang="en-US" b="1" dirty="0"/>
              <a:t>transition matrix </a:t>
            </a:r>
            <a:r>
              <a:rPr lang="en-US" dirty="0"/>
              <a:t>that tracks the probability of seeing that unique word immediately after the chosen word</a:t>
            </a:r>
          </a:p>
          <a:p>
            <a:pPr marL="1028700" lvl="1" indent="-342900"/>
            <a:r>
              <a:rPr lang="en-US" dirty="0"/>
              <a:t>After grabbing all probabilities associated with the current word, use random walk to generate second word</a:t>
            </a:r>
          </a:p>
          <a:p>
            <a:pPr marL="1028700" lvl="1" indent="-342900"/>
            <a:r>
              <a:rPr lang="en-US" dirty="0"/>
              <a:t>Repeat this process for choosing third word</a:t>
            </a:r>
          </a:p>
          <a:p>
            <a:pPr marL="342900" indent="-342900">
              <a:buFont typeface="Arial" panose="020B0604020202020204" pitchFamily="34" charset="0"/>
              <a:buChar char="•"/>
            </a:pPr>
            <a:r>
              <a:rPr lang="en-US" dirty="0"/>
              <a:t>Visualized this entire process with </a:t>
            </a:r>
            <a:r>
              <a:rPr lang="en-US" b="1" dirty="0"/>
              <a:t>histogram choice breakdowns</a:t>
            </a:r>
            <a:r>
              <a:rPr lang="en-US" dirty="0"/>
              <a:t> for various 3-word generated song titles</a:t>
            </a:r>
          </a:p>
          <a:p>
            <a:pPr marL="342900" indent="-342900">
              <a:buFont typeface="Arial" panose="020B0604020202020204" pitchFamily="34" charset="0"/>
              <a:buChar char="•"/>
            </a:pPr>
            <a:r>
              <a:rPr lang="en-US" dirty="0"/>
              <a:t>Also created animations for some of the interesting trends mentioned above</a:t>
            </a:r>
          </a:p>
          <a:p>
            <a:pPr marL="342900" indent="-342900">
              <a:buFont typeface="Arial" panose="020B0604020202020204" pitchFamily="34" charset="0"/>
              <a:buChar char="•"/>
            </a:pPr>
            <a:r>
              <a:rPr lang="en-US" dirty="0"/>
              <a:t>Technologies used: </a:t>
            </a:r>
            <a:r>
              <a:rPr lang="en-US" sz="2400" dirty="0"/>
              <a:t>NumPy, Matplotlib, pandas, re</a:t>
            </a: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079549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024D7-2B3E-5CED-DEA0-0533E4319836}"/>
              </a:ext>
            </a:extLst>
          </p:cNvPr>
          <p:cNvSpPr>
            <a:spLocks noGrp="1"/>
          </p:cNvSpPr>
          <p:nvPr>
            <p:ph type="title"/>
          </p:nvPr>
        </p:nvSpPr>
        <p:spPr>
          <a:xfrm>
            <a:off x="482600" y="-100583"/>
            <a:ext cx="10634472" cy="2157984"/>
          </a:xfrm>
        </p:spPr>
        <p:txBody>
          <a:bodyPr/>
          <a:lstStyle/>
          <a:p>
            <a:r>
              <a:rPr lang="en-US" sz="3200" dirty="0"/>
              <a:t>Animation: Random Walks</a:t>
            </a:r>
          </a:p>
        </p:txBody>
      </p:sp>
      <p:pic>
        <p:nvPicPr>
          <p:cNvPr id="4" name="animation1">
            <a:hlinkClick r:id="" action="ppaction://media"/>
            <a:extLst>
              <a:ext uri="{FF2B5EF4-FFF2-40B4-BE49-F238E27FC236}">
                <a16:creationId xmlns:a16="http://schemas.microsoft.com/office/drawing/2014/main" id="{75507B80-961B-CD79-9675-C8739378ED0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660525"/>
            <a:ext cx="12192000" cy="4064000"/>
          </a:xfrm>
          <a:prstGeom prst="rect">
            <a:avLst/>
          </a:prstGeom>
        </p:spPr>
      </p:pic>
    </p:spTree>
    <p:extLst>
      <p:ext uri="{BB962C8B-B14F-4D97-AF65-F5344CB8AC3E}">
        <p14:creationId xmlns:p14="http://schemas.microsoft.com/office/powerpoint/2010/main" val="328899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024D7-2B3E-5CED-DEA0-0533E4319836}"/>
              </a:ext>
            </a:extLst>
          </p:cNvPr>
          <p:cNvSpPr>
            <a:spLocks noGrp="1"/>
          </p:cNvSpPr>
          <p:nvPr>
            <p:ph type="title"/>
          </p:nvPr>
        </p:nvSpPr>
        <p:spPr>
          <a:xfrm>
            <a:off x="482600" y="-100583"/>
            <a:ext cx="10634472" cy="2157984"/>
          </a:xfrm>
        </p:spPr>
        <p:txBody>
          <a:bodyPr/>
          <a:lstStyle/>
          <a:p>
            <a:r>
              <a:rPr lang="en-US" sz="3200" dirty="0"/>
              <a:t>Animation: Plotting Various Trends [Genre]</a:t>
            </a:r>
          </a:p>
        </p:txBody>
      </p:sp>
      <p:pic>
        <p:nvPicPr>
          <p:cNvPr id="3" name="animation2">
            <a:hlinkClick r:id="" action="ppaction://media"/>
            <a:extLst>
              <a:ext uri="{FF2B5EF4-FFF2-40B4-BE49-F238E27FC236}">
                <a16:creationId xmlns:a16="http://schemas.microsoft.com/office/drawing/2014/main" id="{0AB46035-34C2-FF0A-F99F-9A87CEE410CE}"/>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522489" y="1284894"/>
            <a:ext cx="7147021" cy="4288212"/>
          </a:xfrm>
          <a:prstGeom prst="rect">
            <a:avLst/>
          </a:prstGeom>
        </p:spPr>
      </p:pic>
    </p:spTree>
    <p:extLst>
      <p:ext uri="{BB962C8B-B14F-4D97-AF65-F5344CB8AC3E}">
        <p14:creationId xmlns:p14="http://schemas.microsoft.com/office/powerpoint/2010/main" val="350465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024D7-2B3E-5CED-DEA0-0533E4319836}"/>
              </a:ext>
            </a:extLst>
          </p:cNvPr>
          <p:cNvSpPr>
            <a:spLocks noGrp="1"/>
          </p:cNvSpPr>
          <p:nvPr>
            <p:ph type="title"/>
          </p:nvPr>
        </p:nvSpPr>
        <p:spPr>
          <a:xfrm>
            <a:off x="482600" y="-100583"/>
            <a:ext cx="10634472" cy="2157984"/>
          </a:xfrm>
        </p:spPr>
        <p:txBody>
          <a:bodyPr/>
          <a:lstStyle/>
          <a:p>
            <a:r>
              <a:rPr lang="en-US" sz="3200" dirty="0"/>
              <a:t>Animation: Plotting Various Trends [BPM, Popular Words]</a:t>
            </a:r>
          </a:p>
        </p:txBody>
      </p:sp>
      <p:pic>
        <p:nvPicPr>
          <p:cNvPr id="4" name="animation3">
            <a:hlinkClick r:id="" action="ppaction://media"/>
            <a:extLst>
              <a:ext uri="{FF2B5EF4-FFF2-40B4-BE49-F238E27FC236}">
                <a16:creationId xmlns:a16="http://schemas.microsoft.com/office/drawing/2014/main" id="{0DBE28E3-6BBC-66E1-8D3E-F057838A8DD5}"/>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14320" y="1809750"/>
            <a:ext cx="6477000" cy="3238500"/>
          </a:xfrm>
          <a:prstGeom prst="rect">
            <a:avLst/>
          </a:prstGeom>
        </p:spPr>
      </p:pic>
      <p:pic>
        <p:nvPicPr>
          <p:cNvPr id="5" name="animation4">
            <a:hlinkClick r:id="" action="ppaction://media"/>
            <a:extLst>
              <a:ext uri="{FF2B5EF4-FFF2-40B4-BE49-F238E27FC236}">
                <a16:creationId xmlns:a16="http://schemas.microsoft.com/office/drawing/2014/main" id="{44729AFF-8B13-0326-C244-109016EC1610}"/>
              </a:ext>
            </a:extLst>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6091349" y="1482328"/>
            <a:ext cx="5840015" cy="3893343"/>
          </a:xfrm>
          <a:prstGeom prst="rect">
            <a:avLst/>
          </a:prstGeom>
        </p:spPr>
      </p:pic>
    </p:spTree>
    <p:extLst>
      <p:ext uri="{BB962C8B-B14F-4D97-AF65-F5344CB8AC3E}">
        <p14:creationId xmlns:p14="http://schemas.microsoft.com/office/powerpoint/2010/main" val="312900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4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LevelVTI">
  <a:themeElements>
    <a:clrScheme name="Custom 88">
      <a:dk1>
        <a:sysClr val="windowText" lastClr="000000"/>
      </a:dk1>
      <a:lt1>
        <a:sysClr val="window" lastClr="FFFFFF"/>
      </a:lt1>
      <a:dk2>
        <a:srgbClr val="182230"/>
      </a:dk2>
      <a:lt2>
        <a:srgbClr val="F2F2F2"/>
      </a:lt2>
      <a:accent1>
        <a:srgbClr val="00BAC8"/>
      </a:accent1>
      <a:accent2>
        <a:srgbClr val="794DFF"/>
      </a:accent2>
      <a:accent3>
        <a:srgbClr val="00D17D"/>
      </a:accent3>
      <a:accent4>
        <a:srgbClr val="E69500"/>
      </a:accent4>
      <a:accent5>
        <a:srgbClr val="FE5D21"/>
      </a:accent5>
      <a:accent6>
        <a:srgbClr val="939393"/>
      </a:accent6>
      <a:hlink>
        <a:srgbClr val="3E8FF1"/>
      </a:hlink>
      <a:folHlink>
        <a:srgbClr val="939393"/>
      </a:folHlink>
    </a:clrScheme>
    <a:fontScheme name="Seaford">
      <a:majorFont>
        <a:latin typeface="Seaford"/>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VTI" id="{64F43929-0387-4D33-907F-72B939BCAF99}" vid="{D804DF84-3298-4A39-BA0E-21F83D68BC2A}"/>
    </a:ext>
  </a:extLst>
</a:theme>
</file>

<file path=docProps/app.xml><?xml version="1.0" encoding="utf-8"?>
<Properties xmlns="http://schemas.openxmlformats.org/officeDocument/2006/extended-properties" xmlns:vt="http://schemas.openxmlformats.org/officeDocument/2006/docPropsVTypes">
  <TotalTime>22</TotalTime>
  <Words>240</Words>
  <Application>Microsoft Macintosh PowerPoint</Application>
  <PresentationFormat>Widescreen</PresentationFormat>
  <Paragraphs>18</Paragraphs>
  <Slides>5</Slides>
  <Notes>0</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Lato</vt:lpstr>
      <vt:lpstr>Seaford</vt:lpstr>
      <vt:lpstr>LevelVTI</vt:lpstr>
      <vt:lpstr>Generating 3-Word Song Titles with Random Walks and Analyzing Popular Songs from 2000-2023</vt:lpstr>
      <vt:lpstr>Overview of the Simulation + Methods Used</vt:lpstr>
      <vt:lpstr>Animation: Random Walks</vt:lpstr>
      <vt:lpstr>Animation: Plotting Various Trends [Genre]</vt:lpstr>
      <vt:lpstr>Animation: Plotting Various Trends [BPM, Popular Words]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Generating 3-Word Song Titles with Random Walks and Analyzing Popular Songs from 2000-2023</dc:title>
  <dc:creator>Priya Venugopal</dc:creator>
  <cp:lastModifiedBy>Priya Venugopal</cp:lastModifiedBy>
  <cp:revision>1</cp:revision>
  <dcterms:created xsi:type="dcterms:W3CDTF">2023-11-27T05:48:04Z</dcterms:created>
  <dcterms:modified xsi:type="dcterms:W3CDTF">2023-11-27T06:10:48Z</dcterms:modified>
</cp:coreProperties>
</file>