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5" r:id="rId6"/>
    <p:sldId id="264" r:id="rId7"/>
    <p:sldId id="257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692F-FDAE-4EB8-9851-8AAF8671AAA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161-1CAF-4D89-9489-F2E156A7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1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692F-FDAE-4EB8-9851-8AAF8671AAA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161-1CAF-4D89-9489-F2E156A7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692F-FDAE-4EB8-9851-8AAF8671AAA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161-1CAF-4D89-9489-F2E156A7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9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692F-FDAE-4EB8-9851-8AAF8671AAA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161-1CAF-4D89-9489-F2E156A7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5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692F-FDAE-4EB8-9851-8AAF8671AAA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161-1CAF-4D89-9489-F2E156A7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692F-FDAE-4EB8-9851-8AAF8671AAA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161-1CAF-4D89-9489-F2E156A7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3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692F-FDAE-4EB8-9851-8AAF8671AAA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161-1CAF-4D89-9489-F2E156A7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1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692F-FDAE-4EB8-9851-8AAF8671AAA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161-1CAF-4D89-9489-F2E156A7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6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692F-FDAE-4EB8-9851-8AAF8671AAA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161-1CAF-4D89-9489-F2E156A7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7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692F-FDAE-4EB8-9851-8AAF8671AAA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161-1CAF-4D89-9489-F2E156A7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692F-FDAE-4EB8-9851-8AAF8671AAA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161-1CAF-4D89-9489-F2E156A7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4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692F-FDAE-4EB8-9851-8AAF8671AAA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47161-1CAF-4D89-9489-F2E156A7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7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vihuxp/WaveFunctionCollapse" TargetMode="External"/><Relationship Id="rId2" Type="http://schemas.openxmlformats.org/officeDocument/2006/relationships/hyperlink" Target="https://github.com/mxgmn/WaveFunctionCollaps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obertheaton.com/2018/12/17/wavefunction-collapse-algorithm/" TargetMode="External"/><Relationship Id="rId4" Type="http://schemas.openxmlformats.org/officeDocument/2006/relationships/hyperlink" Target="https://adamsmith.as/papers/wfc_is_constraint_solving_in_the_wild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452EF-59C4-A510-E869-6F9E332AA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920" y="667512"/>
            <a:ext cx="3571810" cy="3573516"/>
          </a:xfrm>
        </p:spPr>
        <p:txBody>
          <a:bodyPr>
            <a:normAutofit/>
          </a:bodyPr>
          <a:lstStyle/>
          <a:p>
            <a:r>
              <a:rPr lang="en-US" sz="4100" dirty="0"/>
              <a:t>Procedural Generation Using The Wave Function Collapse Algorithm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61E24-560A-314E-A993-65849992F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920" y="4603129"/>
            <a:ext cx="3571810" cy="1559327"/>
          </a:xfrm>
        </p:spPr>
        <p:txBody>
          <a:bodyPr>
            <a:normAutofit/>
          </a:bodyPr>
          <a:lstStyle/>
          <a:p>
            <a:r>
              <a:rPr lang="en-US" dirty="0"/>
              <a:t>Sage Aguina-Kang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white pixelated background&#10;&#10;Description automatically generated">
            <a:extLst>
              <a:ext uri="{FF2B5EF4-FFF2-40B4-BE49-F238E27FC236}">
                <a16:creationId xmlns:a16="http://schemas.microsoft.com/office/drawing/2014/main" id="{1E79A426-E4D1-6D77-E785-B4E234C94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85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C3E5-77EC-90B7-288E-17F88C277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64AB1-B929-DB95-2D3A-5D4385FD3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https://github.com/mxgmn/WaveFunctionCollapse</a:t>
            </a:r>
            <a:r>
              <a:rPr lang="en-US" sz="2000" dirty="0"/>
              <a:t> </a:t>
            </a:r>
          </a:p>
          <a:p>
            <a:pPr lvl="1"/>
            <a:r>
              <a:rPr lang="en-US" sz="1600" b="1" dirty="0"/>
              <a:t>(Original Git Repo by Max </a:t>
            </a:r>
            <a:r>
              <a:rPr lang="en-US" sz="1600" b="1" dirty="0" err="1"/>
              <a:t>Gumin</a:t>
            </a:r>
            <a:r>
              <a:rPr lang="en-US" sz="1600" b="1" dirty="0"/>
              <a:t>)</a:t>
            </a:r>
          </a:p>
          <a:p>
            <a:r>
              <a:rPr lang="en-US" sz="2000" dirty="0">
                <a:hlinkClick r:id="rId3"/>
              </a:rPr>
              <a:t>https://github.com/avihuxp/WaveFunctionCollapse</a:t>
            </a:r>
            <a:r>
              <a:rPr lang="en-US" sz="2000" dirty="0"/>
              <a:t> </a:t>
            </a:r>
          </a:p>
          <a:p>
            <a:pPr lvl="1"/>
            <a:r>
              <a:rPr lang="en-US" sz="1200" dirty="0"/>
              <a:t>(</a:t>
            </a:r>
            <a:r>
              <a:rPr lang="en-US" sz="1200" dirty="0" err="1"/>
              <a:t>Avihu</a:t>
            </a:r>
            <a:r>
              <a:rPr lang="en-US" sz="1200" dirty="0"/>
              <a:t> </a:t>
            </a:r>
            <a:r>
              <a:rPr lang="en-US" sz="1200" dirty="0" err="1"/>
              <a:t>Almong</a:t>
            </a:r>
            <a:r>
              <a:rPr lang="en-US" sz="1200" dirty="0"/>
              <a:t> repo! He has a very clear explanation of the WFC! I also used his method of exporting the WFC to a video).</a:t>
            </a: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Isaac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Karth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 </a:t>
            </a:r>
            <a:r>
              <a:rPr lang="en-US" sz="16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Adam M. Smith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"</a:t>
            </a:r>
            <a:r>
              <a:rPr lang="en-US" sz="1600" b="0" i="0" u="none" strike="noStrike" dirty="0" err="1">
                <a:solidFill>
                  <a:srgbClr val="446688"/>
                </a:solidFill>
                <a:effectLst/>
                <a:latin typeface="Corbel" panose="020B0503020204020204" pitchFamily="34" charset="0"/>
                <a:hlinkClick r:id="rId4"/>
              </a:rPr>
              <a:t>WaveFunctionCollapse</a:t>
            </a:r>
            <a:r>
              <a:rPr lang="en-US" sz="1600" b="0" i="0" u="none" strike="noStrike" dirty="0">
                <a:solidFill>
                  <a:srgbClr val="446688"/>
                </a:solidFill>
                <a:effectLst/>
                <a:latin typeface="Corbel" panose="020B0503020204020204" pitchFamily="34" charset="0"/>
                <a:hlinkClick r:id="rId4"/>
              </a:rPr>
              <a:t> is Constraint Solving in the Wild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," In Proceedings of the Eighth Workshop on Procedural Content Generation (PCG2017), 2017.</a:t>
            </a:r>
          </a:p>
          <a:p>
            <a:pPr lvl="1"/>
            <a:r>
              <a:rPr lang="en-US" sz="1200" dirty="0">
                <a:solidFill>
                  <a:srgbClr val="000000"/>
                </a:solidFill>
                <a:latin typeface="Corbel" panose="020B0503020204020204" pitchFamily="34" charset="0"/>
              </a:rPr>
              <a:t>(Used their diagrams for some of my slides. I would recommend to read if you want to make your own implementation of the WFC).</a:t>
            </a:r>
          </a:p>
          <a:p>
            <a:r>
              <a:rPr lang="en-US" sz="2000" dirty="0">
                <a:hlinkClick r:id="rId5"/>
              </a:rPr>
              <a:t>https://robertheaton.com/2018/12/17/wavefunction-collapse-algorithm/</a:t>
            </a: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</a:p>
          <a:p>
            <a:pPr lvl="1"/>
            <a:r>
              <a:rPr lang="en-US" sz="1200" dirty="0">
                <a:solidFill>
                  <a:srgbClr val="000000"/>
                </a:solidFill>
                <a:latin typeface="Corbel" panose="020B0503020204020204" pitchFamily="34" charset="0"/>
              </a:rPr>
              <a:t>Also, a good read if you want to get started with the very basics of WFC</a:t>
            </a:r>
            <a:endParaRPr lang="en-US" sz="12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755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DBF9-3035-90EB-9700-971128E2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209"/>
            <a:ext cx="10515600" cy="1325563"/>
          </a:xfrm>
        </p:spPr>
        <p:txBody>
          <a:bodyPr/>
          <a:lstStyle/>
          <a:p>
            <a:r>
              <a:rPr lang="en-US" dirty="0"/>
              <a:t>A bit of background on WFC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A3EAE-6F42-E69D-B06F-F25B082A6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774"/>
            <a:ext cx="10957560" cy="570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This program goal is to generates bitmaps that are local similar to the input bitmaps</a:t>
            </a:r>
          </a:p>
        </p:txBody>
      </p:sp>
      <p:pic>
        <p:nvPicPr>
          <p:cNvPr id="5" name="Picture 4" descr="A red square in black square&#10;&#10;Description automatically generated">
            <a:extLst>
              <a:ext uri="{FF2B5EF4-FFF2-40B4-BE49-F238E27FC236}">
                <a16:creationId xmlns:a16="http://schemas.microsoft.com/office/drawing/2014/main" id="{B950C81E-167B-5625-A6F7-40C265EB1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20" y="2530375"/>
            <a:ext cx="1653218" cy="165321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9A9ED49-0953-4F0A-56F1-C3415298E942}"/>
              </a:ext>
            </a:extLst>
          </p:cNvPr>
          <p:cNvSpPr/>
          <p:nvPr/>
        </p:nvSpPr>
        <p:spPr>
          <a:xfrm>
            <a:off x="5375446" y="3011139"/>
            <a:ext cx="854731" cy="69169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red squares&#10;&#10;Description automatically generated">
            <a:extLst>
              <a:ext uri="{FF2B5EF4-FFF2-40B4-BE49-F238E27FC236}">
                <a16:creationId xmlns:a16="http://schemas.microsoft.com/office/drawing/2014/main" id="{4426B87B-605C-A6CC-15AC-F0F9264E3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629" y="2366384"/>
            <a:ext cx="1981199" cy="1981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40647B-DE9F-41A8-1ECF-D4DED3BB7E77}"/>
              </a:ext>
            </a:extLst>
          </p:cNvPr>
          <p:cNvSpPr txBox="1"/>
          <p:nvPr/>
        </p:nvSpPr>
        <p:spPr>
          <a:xfrm>
            <a:off x="3181895" y="4873558"/>
            <a:ext cx="627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mostly used </a:t>
            </a:r>
            <a:r>
              <a:rPr lang="en-US" sz="2400" dirty="0" err="1"/>
              <a:t>numpy</a:t>
            </a:r>
            <a:r>
              <a:rPr lang="en-US" sz="2400" dirty="0"/>
              <a:t>, pillows, and matplotlib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A8441-890C-B164-3D52-4A8C97BCCC27}"/>
              </a:ext>
            </a:extLst>
          </p:cNvPr>
          <p:cNvSpPr txBox="1"/>
          <p:nvPr/>
        </p:nvSpPr>
        <p:spPr>
          <a:xfrm>
            <a:off x="2465148" y="5702022"/>
            <a:ext cx="709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*disclaimer* </a:t>
            </a:r>
            <a:r>
              <a:rPr lang="en-US" sz="1200" b="0" i="0" dirty="0">
                <a:effectLst/>
              </a:rPr>
              <a:t>the algorithm I am using does not simulate a genuine wave function collapse in quantum physics. </a:t>
            </a:r>
          </a:p>
          <a:p>
            <a:pPr algn="ctr"/>
            <a:r>
              <a:rPr lang="en-US" sz="1200" b="0" i="0" dirty="0">
                <a:effectLst/>
              </a:rPr>
              <a:t>The term 'wave function collapse' was coined by the algorithm's creator, Maxim </a:t>
            </a:r>
            <a:r>
              <a:rPr lang="en-US" sz="1200" b="0" i="0" dirty="0" err="1">
                <a:effectLst/>
              </a:rPr>
              <a:t>Gumin</a:t>
            </a:r>
            <a:r>
              <a:rPr lang="en-US" sz="1200" b="0" i="0" dirty="0">
                <a:effectLst/>
              </a:rPr>
              <a:t>, </a:t>
            </a:r>
          </a:p>
          <a:p>
            <a:pPr algn="ctr"/>
            <a:r>
              <a:rPr lang="en-US" sz="1200" b="0" i="0" dirty="0">
                <a:effectLst/>
              </a:rPr>
              <a:t>as a loose reference to the original phenomenon.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429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2532-9F3B-6E2C-E518-9F59C806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Patterns</a:t>
            </a:r>
          </a:p>
        </p:txBody>
      </p:sp>
      <p:pic>
        <p:nvPicPr>
          <p:cNvPr id="4" name="Picture 3" descr="A red square in black square&#10;&#10;Description automatically generated">
            <a:extLst>
              <a:ext uri="{FF2B5EF4-FFF2-40B4-BE49-F238E27FC236}">
                <a16:creationId xmlns:a16="http://schemas.microsoft.com/office/drawing/2014/main" id="{B5607C1C-9601-B22B-56BF-58099124F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43" y="2233059"/>
            <a:ext cx="1653218" cy="1653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003318-FBA8-23DE-1F18-D65E80138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339" y="1749204"/>
            <a:ext cx="4800847" cy="35434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485F7F-5A1C-DA09-AA37-097DC2296A0D}"/>
              </a:ext>
            </a:extLst>
          </p:cNvPr>
          <p:cNvSpPr txBox="1"/>
          <p:nvPr/>
        </p:nvSpPr>
        <p:spPr>
          <a:xfrm>
            <a:off x="1186793" y="4036371"/>
            <a:ext cx="3650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this 4x4 image sample, If N = 2 and we accounted for all rotations and reflections, we would have 12 unique patterns as seen on the right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8C3B3A-D550-FC11-5B45-CE873F9747ED}"/>
              </a:ext>
            </a:extLst>
          </p:cNvPr>
          <p:cNvSpPr txBox="1"/>
          <p:nvPr/>
        </p:nvSpPr>
        <p:spPr>
          <a:xfrm>
            <a:off x="6436854" y="5351202"/>
            <a:ext cx="46554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Figure made by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Isaac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Karth</a:t>
            </a:r>
            <a:r>
              <a:rPr lang="en-US" sz="1200" dirty="0">
                <a:solidFill>
                  <a:srgbClr val="000000"/>
                </a:solidFill>
                <a:latin typeface="Corbel" panose="020B0503020204020204" pitchFamily="34" charset="0"/>
              </a:rPr>
              <a:t> and </a:t>
            </a:r>
            <a:r>
              <a:rPr lang="en-US" sz="12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Adam M. Smith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446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A77D2-C6CB-E690-8103-54B3B7FF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520"/>
            <a:ext cx="10515600" cy="1325563"/>
          </a:xfrm>
        </p:spPr>
        <p:txBody>
          <a:bodyPr/>
          <a:lstStyle/>
          <a:p>
            <a:r>
              <a:rPr lang="en-US" dirty="0"/>
              <a:t>Overlapping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E4F82-91F3-33BF-7233-28E2407A2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84" y="1256548"/>
            <a:ext cx="10515600" cy="8508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The overlapping method is then used to establish the constraints for each individual pattern!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C8495-6577-88E6-CDAF-7A6F620BF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23" y="1955621"/>
            <a:ext cx="4429261" cy="4386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90326A-D085-58BA-9F8C-552B8C74E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34" y="2104178"/>
            <a:ext cx="4078885" cy="4089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BDD153-B38F-92CE-119D-77F63A714951}"/>
              </a:ext>
            </a:extLst>
          </p:cNvPr>
          <p:cNvSpPr txBox="1"/>
          <p:nvPr/>
        </p:nvSpPr>
        <p:spPr>
          <a:xfrm>
            <a:off x="3994030" y="6342396"/>
            <a:ext cx="3780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Figures made by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Isaac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Karth</a:t>
            </a:r>
            <a:r>
              <a:rPr lang="en-US" sz="1400" dirty="0">
                <a:solidFill>
                  <a:srgbClr val="000000"/>
                </a:solidFill>
                <a:latin typeface="Corbel" panose="020B0503020204020204" pitchFamily="34" charset="0"/>
              </a:rPr>
              <a:t> and </a:t>
            </a:r>
            <a:r>
              <a:rPr lang="en-US" sz="1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Adam M. Smith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209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726B1-A372-0ED2-06A7-2989986FC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3C2D7-6E0D-6E20-90E3-8B2DD08C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055" y="1690688"/>
            <a:ext cx="5992309" cy="3951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614BC-25F7-9B8A-02CC-6238A651E504}"/>
              </a:ext>
            </a:extLst>
          </p:cNvPr>
          <p:cNvSpPr txBox="1"/>
          <p:nvPr/>
        </p:nvSpPr>
        <p:spPr>
          <a:xfrm>
            <a:off x="1010478" y="2219390"/>
            <a:ext cx="4260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set up a grid which will represent our output bitmap!</a:t>
            </a:r>
          </a:p>
          <a:p>
            <a:endParaRPr lang="en-US" dirty="0"/>
          </a:p>
          <a:p>
            <a:r>
              <a:rPr lang="en-US" dirty="0"/>
              <a:t>Our grid is in a completely unobserved state, so each cell has the max amount of entropy!</a:t>
            </a:r>
          </a:p>
        </p:txBody>
      </p:sp>
    </p:spTree>
    <p:extLst>
      <p:ext uri="{BB962C8B-B14F-4D97-AF65-F5344CB8AC3E}">
        <p14:creationId xmlns:p14="http://schemas.microsoft.com/office/powerpoint/2010/main" val="294132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726B1-A372-0ED2-06A7-2989986FC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 and Propagate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6740F-2C13-2236-6F0A-B05430E40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663" y="1894857"/>
            <a:ext cx="5855001" cy="3835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0CFB89-AC8F-1ECB-3BB4-33A4B93564C4}"/>
              </a:ext>
            </a:extLst>
          </p:cNvPr>
          <p:cNvSpPr txBox="1"/>
          <p:nvPr/>
        </p:nvSpPr>
        <p:spPr>
          <a:xfrm>
            <a:off x="838200" y="2449269"/>
            <a:ext cx="46051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then observe a cell with the lowest entropy and collapse it to a definite state.</a:t>
            </a:r>
          </a:p>
          <a:p>
            <a:pPr lvl="1"/>
            <a:r>
              <a:rPr lang="en-US" sz="1600" dirty="0"/>
              <a:t>- (initially since every cell has the same entropy it will select a random one)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Once a cell has collapsed, we propagate this information to the neighboring cells.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process of observe and propagate will repeat until all cells have collapsed!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763C51-F4E4-34A7-3D12-01610967BC78}"/>
              </a:ext>
            </a:extLst>
          </p:cNvPr>
          <p:cNvSpPr txBox="1"/>
          <p:nvPr/>
        </p:nvSpPr>
        <p:spPr>
          <a:xfrm>
            <a:off x="6778053" y="5730454"/>
            <a:ext cx="44981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*disclaimer* the image above might not be accurate! It’s just a quick example to help you wrap your head around the idea</a:t>
            </a:r>
          </a:p>
        </p:txBody>
      </p:sp>
    </p:spTree>
    <p:extLst>
      <p:ext uri="{BB962C8B-B14F-4D97-AF65-F5344CB8AC3E}">
        <p14:creationId xmlns:p14="http://schemas.microsoft.com/office/powerpoint/2010/main" val="24286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nimation2">
            <a:hlinkClick r:id="" action="ppaction://media"/>
            <a:extLst>
              <a:ext uri="{FF2B5EF4-FFF2-40B4-BE49-F238E27FC236}">
                <a16:creationId xmlns:a16="http://schemas.microsoft.com/office/drawing/2014/main" id="{B904492C-C381-0CA9-A9D7-B890CD2A19A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3467" y="781641"/>
            <a:ext cx="5294716" cy="529471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nimation">
            <a:hlinkClick r:id="" action="ppaction://media"/>
            <a:extLst>
              <a:ext uri="{FF2B5EF4-FFF2-40B4-BE49-F238E27FC236}">
                <a16:creationId xmlns:a16="http://schemas.microsoft.com/office/drawing/2014/main" id="{5B005443-24DD-4FD5-4A90-DBBF97877B0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53817" y="781642"/>
            <a:ext cx="5294715" cy="52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4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4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imation3">
            <a:hlinkClick r:id="" action="ppaction://media"/>
            <a:extLst>
              <a:ext uri="{FF2B5EF4-FFF2-40B4-BE49-F238E27FC236}">
                <a16:creationId xmlns:a16="http://schemas.microsoft.com/office/drawing/2014/main" id="{BAFDC82C-C619-9B70-DB41-33C5363C6F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28914" y="320869"/>
            <a:ext cx="6216262" cy="6216262"/>
          </a:xfrm>
          <a:prstGeom prst="rect">
            <a:avLst/>
          </a:prstGeom>
        </p:spPr>
      </p:pic>
      <p:pic>
        <p:nvPicPr>
          <p:cNvPr id="6" name="Picture 5" descr="A white bird with red green and blue dots&#10;&#10;Description automatically generated">
            <a:extLst>
              <a:ext uri="{FF2B5EF4-FFF2-40B4-BE49-F238E27FC236}">
                <a16:creationId xmlns:a16="http://schemas.microsoft.com/office/drawing/2014/main" id="{020546CA-9EA4-E46B-94D3-551D4FAC3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24" y="1728352"/>
            <a:ext cx="3401296" cy="3401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A08FAB-EACB-9569-C433-A7EB909B547E}"/>
              </a:ext>
            </a:extLst>
          </p:cNvPr>
          <p:cNvSpPr txBox="1"/>
          <p:nvPr/>
        </p:nvSpPr>
        <p:spPr>
          <a:xfrm>
            <a:off x="1829013" y="979054"/>
            <a:ext cx="160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914165-FAA9-9073-F160-5AC9343552B5}"/>
              </a:ext>
            </a:extLst>
          </p:cNvPr>
          <p:cNvSpPr txBox="1"/>
          <p:nvPr/>
        </p:nvSpPr>
        <p:spPr>
          <a:xfrm>
            <a:off x="2266633" y="5232615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3 </a:t>
            </a:r>
          </a:p>
        </p:txBody>
      </p:sp>
    </p:spTree>
    <p:extLst>
      <p:ext uri="{BB962C8B-B14F-4D97-AF65-F5344CB8AC3E}">
        <p14:creationId xmlns:p14="http://schemas.microsoft.com/office/powerpoint/2010/main" val="6403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ion4">
            <a:hlinkClick r:id="" action="ppaction://media"/>
            <a:extLst>
              <a:ext uri="{FF2B5EF4-FFF2-40B4-BE49-F238E27FC236}">
                <a16:creationId xmlns:a16="http://schemas.microsoft.com/office/drawing/2014/main" id="{EF4C660F-93D7-DD65-6CB4-7A05B08C9D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56010" y="173106"/>
            <a:ext cx="6286500" cy="6286500"/>
          </a:xfrm>
          <a:prstGeom prst="rect">
            <a:avLst/>
          </a:prstGeom>
        </p:spPr>
      </p:pic>
      <p:pic>
        <p:nvPicPr>
          <p:cNvPr id="4" name="Picture 3" descr="A black and purple squares&#10;&#10;Description automatically generated">
            <a:extLst>
              <a:ext uri="{FF2B5EF4-FFF2-40B4-BE49-F238E27FC236}">
                <a16:creationId xmlns:a16="http://schemas.microsoft.com/office/drawing/2014/main" id="{B0A5E3EE-F24A-CE4C-2D19-25431EC8A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88" y="2097153"/>
            <a:ext cx="2438405" cy="2438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077EFD-500C-B377-6C55-C54EC91F58EF}"/>
              </a:ext>
            </a:extLst>
          </p:cNvPr>
          <p:cNvSpPr txBox="1"/>
          <p:nvPr/>
        </p:nvSpPr>
        <p:spPr>
          <a:xfrm>
            <a:off x="1975031" y="1450822"/>
            <a:ext cx="160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81540-A932-BF32-EE09-F0D99C0F0FDE}"/>
              </a:ext>
            </a:extLst>
          </p:cNvPr>
          <p:cNvSpPr txBox="1"/>
          <p:nvPr/>
        </p:nvSpPr>
        <p:spPr>
          <a:xfrm>
            <a:off x="1315363" y="4618685"/>
            <a:ext cx="291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3, Rotated, and Reflected</a:t>
            </a:r>
          </a:p>
        </p:txBody>
      </p:sp>
    </p:spTree>
    <p:extLst>
      <p:ext uri="{BB962C8B-B14F-4D97-AF65-F5344CB8AC3E}">
        <p14:creationId xmlns:p14="http://schemas.microsoft.com/office/powerpoint/2010/main" val="328309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144</TotalTime>
  <Words>435</Words>
  <Application>Microsoft Office PowerPoint</Application>
  <PresentationFormat>Widescreen</PresentationFormat>
  <Paragraphs>38</Paragraphs>
  <Slides>10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Office Theme</vt:lpstr>
      <vt:lpstr>Procedural Generation Using The Wave Function Collapse Algorithm </vt:lpstr>
      <vt:lpstr>A bit of background on WFC </vt:lpstr>
      <vt:lpstr>Getting the Patterns</vt:lpstr>
      <vt:lpstr>Overlapping</vt:lpstr>
      <vt:lpstr>Setup!</vt:lpstr>
      <vt:lpstr>Observe and Propagate</vt:lpstr>
      <vt:lpstr>PowerPoint Presentation</vt:lpstr>
      <vt:lpstr>PowerPoint Presentation</vt:lpstr>
      <vt:lpstr>PowerPoint Presentation</vt:lpstr>
      <vt:lpstr>Works Cited and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Procedural Generation Using The Wave Function Collapse Algorithm </dc:title>
  <dc:creator>Sage Aguina-Kang</dc:creator>
  <cp:lastModifiedBy>Sage Aguina-Kang</cp:lastModifiedBy>
  <cp:revision>2</cp:revision>
  <dcterms:created xsi:type="dcterms:W3CDTF">2023-11-29T17:29:24Z</dcterms:created>
  <dcterms:modified xsi:type="dcterms:W3CDTF">2023-12-16T15:18:16Z</dcterms:modified>
</cp:coreProperties>
</file>