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410" r:id="rId2"/>
    <p:sldId id="438" r:id="rId3"/>
    <p:sldId id="440" r:id="rId4"/>
    <p:sldId id="441" r:id="rId5"/>
    <p:sldId id="442" r:id="rId6"/>
    <p:sldId id="445" r:id="rId7"/>
    <p:sldId id="443" r:id="rId8"/>
    <p:sldId id="444" r:id="rId9"/>
    <p:sldId id="446" r:id="rId10"/>
    <p:sldId id="447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2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 sun" initials="ls" lastIdx="1" clrIdx="0"/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BCB1"/>
    <a:srgbClr val="709955"/>
    <a:srgbClr val="2D2E2A"/>
    <a:srgbClr val="26693D"/>
    <a:srgbClr val="EBF1F0"/>
    <a:srgbClr val="00361C"/>
    <a:srgbClr val="DAE5E4"/>
    <a:srgbClr val="FFFFFF"/>
    <a:srgbClr val="40705D"/>
    <a:srgbClr val="2158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6" autoAdjust="0"/>
    <p:restoredTop sz="94660"/>
  </p:normalViewPr>
  <p:slideViewPr>
    <p:cSldViewPr snapToGrid="0">
      <p:cViewPr varScale="1">
        <p:scale>
          <a:sx n="82" d="100"/>
          <a:sy n="82" d="100"/>
        </p:scale>
        <p:origin x="192" y="1232"/>
      </p:cViewPr>
      <p:guideLst>
        <p:guide orient="horz" pos="2032"/>
        <p:guide pos="387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2023/11/28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24180" y="5036185"/>
            <a:ext cx="4276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sz="3600">
                <a:latin typeface="Arial Unicode MS" panose="020B0604020202020204" charset="-122"/>
                <a:ea typeface="Arial Unicode MS" panose="020B0604020202020204" charset="-122"/>
              </a:rPr>
              <a:t>生态优先 绿色发展</a:t>
            </a:r>
            <a:endParaRPr lang="en-US" altLang="zh-CN" sz="3600"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2105"/>
            <a:ext cx="12192000" cy="2715895"/>
          </a:xfrm>
          <a:prstGeom prst="rect">
            <a:avLst/>
          </a:prstGeom>
        </p:spPr>
      </p:pic>
      <p:sp>
        <p:nvSpPr>
          <p:cNvPr id="11" name="任意多边形 10"/>
          <p:cNvSpPr/>
          <p:nvPr/>
        </p:nvSpPr>
        <p:spPr>
          <a:xfrm>
            <a:off x="0" y="3677285"/>
            <a:ext cx="12192000" cy="3180715"/>
          </a:xfrm>
          <a:custGeom>
            <a:avLst/>
            <a:gdLst>
              <a:gd name="connsiteX0" fmla="*/ 27 w 19362"/>
              <a:gd name="connsiteY0" fmla="*/ 1248 h 7294"/>
              <a:gd name="connsiteX1" fmla="*/ 544 w 19362"/>
              <a:gd name="connsiteY1" fmla="*/ 999 h 7294"/>
              <a:gd name="connsiteX2" fmla="*/ 1375 w 19362"/>
              <a:gd name="connsiteY2" fmla="*/ 458 h 7294"/>
              <a:gd name="connsiteX3" fmla="*/ 2419 w 19362"/>
              <a:gd name="connsiteY3" fmla="*/ 35 h 7294"/>
              <a:gd name="connsiteX4" fmla="*/ 3320 w 19362"/>
              <a:gd name="connsiteY4" fmla="*/ 536 h 7294"/>
              <a:gd name="connsiteX5" fmla="*/ 3910 w 19362"/>
              <a:gd name="connsiteY5" fmla="*/ 378 h 7294"/>
              <a:gd name="connsiteX6" fmla="*/ 4419 w 19362"/>
              <a:gd name="connsiteY6" fmla="*/ 409 h 7294"/>
              <a:gd name="connsiteX7" fmla="*/ 4886 w 19362"/>
              <a:gd name="connsiteY7" fmla="*/ 228 h 7294"/>
              <a:gd name="connsiteX8" fmla="*/ 5495 w 19362"/>
              <a:gd name="connsiteY8" fmla="*/ 463 h 7294"/>
              <a:gd name="connsiteX9" fmla="*/ 6931 w 19362"/>
              <a:gd name="connsiteY9" fmla="*/ 799 h 7294"/>
              <a:gd name="connsiteX10" fmla="*/ 8660 w 19362"/>
              <a:gd name="connsiteY10" fmla="*/ 1634 h 7294"/>
              <a:gd name="connsiteX11" fmla="*/ 9609 w 19362"/>
              <a:gd name="connsiteY11" fmla="*/ 1753 h 7294"/>
              <a:gd name="connsiteX12" fmla="*/ 10537 w 19362"/>
              <a:gd name="connsiteY12" fmla="*/ 2284 h 7294"/>
              <a:gd name="connsiteX13" fmla="*/ 11211 w 19362"/>
              <a:gd name="connsiteY13" fmla="*/ 2427 h 7294"/>
              <a:gd name="connsiteX14" fmla="*/ 12260 w 19362"/>
              <a:gd name="connsiteY14" fmla="*/ 2765 h 7294"/>
              <a:gd name="connsiteX15" fmla="*/ 12886 w 19362"/>
              <a:gd name="connsiteY15" fmla="*/ 3341 h 7294"/>
              <a:gd name="connsiteX16" fmla="*/ 13555 w 19362"/>
              <a:gd name="connsiteY16" fmla="*/ 3138 h 7294"/>
              <a:gd name="connsiteX17" fmla="*/ 14509 w 19362"/>
              <a:gd name="connsiteY17" fmla="*/ 3572 h 7294"/>
              <a:gd name="connsiteX18" fmla="*/ 15428 w 19362"/>
              <a:gd name="connsiteY18" fmla="*/ 3987 h 7294"/>
              <a:gd name="connsiteX19" fmla="*/ 17103 w 19362"/>
              <a:gd name="connsiteY19" fmla="*/ 3681 h 7294"/>
              <a:gd name="connsiteX20" fmla="*/ 18843 w 19362"/>
              <a:gd name="connsiteY20" fmla="*/ 3200 h 7294"/>
              <a:gd name="connsiteX21" fmla="*/ 19329 w 19362"/>
              <a:gd name="connsiteY21" fmla="*/ 3054 h 7294"/>
              <a:gd name="connsiteX22" fmla="*/ 19358 w 19362"/>
              <a:gd name="connsiteY22" fmla="*/ 7274 h 7294"/>
              <a:gd name="connsiteX23" fmla="*/ 4 w 19362"/>
              <a:gd name="connsiteY23" fmla="*/ 7294 h 7294"/>
              <a:gd name="connsiteX24" fmla="*/ 7 w 19362"/>
              <a:gd name="connsiteY24" fmla="*/ 1255 h 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363" h="7294">
                <a:moveTo>
                  <a:pt x="27" y="1248"/>
                </a:moveTo>
                <a:cubicBezTo>
                  <a:pt x="171" y="1185"/>
                  <a:pt x="160" y="1174"/>
                  <a:pt x="544" y="999"/>
                </a:cubicBezTo>
                <a:cubicBezTo>
                  <a:pt x="929" y="824"/>
                  <a:pt x="982" y="1058"/>
                  <a:pt x="1375" y="458"/>
                </a:cubicBezTo>
                <a:cubicBezTo>
                  <a:pt x="1768" y="-141"/>
                  <a:pt x="2089" y="10"/>
                  <a:pt x="2419" y="35"/>
                </a:cubicBezTo>
                <a:cubicBezTo>
                  <a:pt x="3061" y="1"/>
                  <a:pt x="2947" y="460"/>
                  <a:pt x="3320" y="536"/>
                </a:cubicBezTo>
                <a:cubicBezTo>
                  <a:pt x="3693" y="612"/>
                  <a:pt x="3683" y="392"/>
                  <a:pt x="3910" y="378"/>
                </a:cubicBezTo>
                <a:cubicBezTo>
                  <a:pt x="4135" y="364"/>
                  <a:pt x="4213" y="441"/>
                  <a:pt x="4419" y="409"/>
                </a:cubicBezTo>
                <a:cubicBezTo>
                  <a:pt x="4626" y="376"/>
                  <a:pt x="4575" y="186"/>
                  <a:pt x="4886" y="228"/>
                </a:cubicBezTo>
                <a:cubicBezTo>
                  <a:pt x="5198" y="270"/>
                  <a:pt x="5218" y="322"/>
                  <a:pt x="5495" y="463"/>
                </a:cubicBezTo>
                <a:cubicBezTo>
                  <a:pt x="6055" y="763"/>
                  <a:pt x="6312" y="358"/>
                  <a:pt x="6931" y="799"/>
                </a:cubicBezTo>
                <a:cubicBezTo>
                  <a:pt x="7935" y="1562"/>
                  <a:pt x="8352" y="1109"/>
                  <a:pt x="8660" y="1634"/>
                </a:cubicBezTo>
                <a:cubicBezTo>
                  <a:pt x="9022" y="2078"/>
                  <a:pt x="9333" y="2022"/>
                  <a:pt x="9609" y="1753"/>
                </a:cubicBezTo>
                <a:cubicBezTo>
                  <a:pt x="9885" y="1485"/>
                  <a:pt x="10493" y="1873"/>
                  <a:pt x="10537" y="2284"/>
                </a:cubicBezTo>
                <a:cubicBezTo>
                  <a:pt x="10564" y="2478"/>
                  <a:pt x="10856" y="2860"/>
                  <a:pt x="11211" y="2427"/>
                </a:cubicBezTo>
                <a:cubicBezTo>
                  <a:pt x="11567" y="1995"/>
                  <a:pt x="11806" y="2649"/>
                  <a:pt x="12260" y="2765"/>
                </a:cubicBezTo>
                <a:cubicBezTo>
                  <a:pt x="12732" y="2929"/>
                  <a:pt x="12438" y="3164"/>
                  <a:pt x="12886" y="3341"/>
                </a:cubicBezTo>
                <a:cubicBezTo>
                  <a:pt x="13333" y="3521"/>
                  <a:pt x="13136" y="3129"/>
                  <a:pt x="13555" y="3138"/>
                </a:cubicBezTo>
                <a:cubicBezTo>
                  <a:pt x="13974" y="3146"/>
                  <a:pt x="13955" y="3505"/>
                  <a:pt x="14509" y="3572"/>
                </a:cubicBezTo>
                <a:cubicBezTo>
                  <a:pt x="14651" y="3597"/>
                  <a:pt x="14972" y="4406"/>
                  <a:pt x="15428" y="3987"/>
                </a:cubicBezTo>
                <a:cubicBezTo>
                  <a:pt x="15988" y="3358"/>
                  <a:pt x="16631" y="4190"/>
                  <a:pt x="17103" y="3681"/>
                </a:cubicBezTo>
                <a:cubicBezTo>
                  <a:pt x="17746" y="3035"/>
                  <a:pt x="18072" y="3960"/>
                  <a:pt x="18843" y="3200"/>
                </a:cubicBezTo>
                <a:cubicBezTo>
                  <a:pt x="19045" y="3045"/>
                  <a:pt x="19320" y="3047"/>
                  <a:pt x="19329" y="3054"/>
                </a:cubicBezTo>
                <a:cubicBezTo>
                  <a:pt x="19337" y="3869"/>
                  <a:pt x="19376" y="5353"/>
                  <a:pt x="19358" y="7274"/>
                </a:cubicBezTo>
                <a:cubicBezTo>
                  <a:pt x="13952" y="7274"/>
                  <a:pt x="4748" y="7279"/>
                  <a:pt x="4" y="7294"/>
                </a:cubicBezTo>
                <a:cubicBezTo>
                  <a:pt x="-4" y="4371"/>
                  <a:pt x="1" y="2702"/>
                  <a:pt x="7" y="1255"/>
                </a:cubicBezTo>
              </a:path>
            </a:pathLst>
          </a:custGeom>
          <a:gradFill>
            <a:gsLst>
              <a:gs pos="0">
                <a:srgbClr val="C7C9D5"/>
              </a:gs>
              <a:gs pos="99000">
                <a:srgbClr val="A7A1A1">
                  <a:alpha val="46000"/>
                </a:srgbClr>
              </a:gs>
            </a:gsLst>
            <a:lin scaled="0"/>
          </a:gradFill>
          <a:ln>
            <a:noFill/>
          </a:ln>
          <a:effectLst>
            <a:outerShdw blurRad="2794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连接符 34"/>
          <p:cNvCxnSpPr/>
          <p:nvPr/>
        </p:nvCxnSpPr>
        <p:spPr>
          <a:xfrm flipV="1">
            <a:off x="236220" y="6391230"/>
            <a:ext cx="7164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3"/>
          <p:cNvSpPr txBox="1"/>
          <p:nvPr/>
        </p:nvSpPr>
        <p:spPr>
          <a:xfrm>
            <a:off x="-97310" y="4369586"/>
            <a:ext cx="72863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 Bold" panose="020B0604020202090204" charset="0"/>
                <a:cs typeface="Arial Bold" panose="020B0604020202090204" charset="0"/>
              </a:rPr>
              <a:t>Wild Fire Simulation</a:t>
            </a:r>
            <a:r>
              <a:rPr lang="zh-CN" altLang="en-US" sz="4000" b="1" dirty="0">
                <a:latin typeface="Arial Bold" panose="020B0604020202090204" charset="0"/>
                <a:cs typeface="Arial Bold" panose="020B0604020202090204" charset="0"/>
              </a:rPr>
              <a:t> </a:t>
            </a:r>
            <a:endParaRPr lang="en-US" altLang="zh-CN" sz="4000" b="1" dirty="0">
              <a:latin typeface="Arial Bold" panose="020B0604020202090204" charset="0"/>
              <a:cs typeface="Arial Bold" panose="020B0604020202090204" charset="0"/>
            </a:endParaRPr>
          </a:p>
          <a:p>
            <a:pPr algn="ctr"/>
            <a:r>
              <a:rPr lang="en-US" altLang="zh-CN" sz="4000" b="1" dirty="0">
                <a:latin typeface="Arial Bold" panose="020B0604020202090204" charset="0"/>
                <a:cs typeface="Arial Bold" panose="020B0604020202090204" charset="0"/>
              </a:rPr>
              <a:t>in</a:t>
            </a:r>
            <a:r>
              <a:rPr lang="zh-CN" altLang="en-US" sz="4000" b="1" dirty="0">
                <a:latin typeface="Arial Bold" panose="020B0604020202090204" charset="0"/>
                <a:cs typeface="Arial Bold" panose="020B0604020202090204" charset="0"/>
              </a:rPr>
              <a:t> </a:t>
            </a:r>
            <a:r>
              <a:rPr lang="en-US" sz="4000" b="1" dirty="0">
                <a:latin typeface="Arial Bold" panose="020B0604020202090204" charset="0"/>
                <a:cs typeface="Arial Bold" panose="020B0604020202090204" charset="0"/>
              </a:rPr>
              <a:t>High Latitude Area</a:t>
            </a:r>
            <a:r>
              <a:rPr lang="zh-CN" altLang="en-US" sz="4000" b="1" dirty="0">
                <a:latin typeface="Arial Bold" panose="020B0604020202090204" charset="0"/>
                <a:cs typeface="Arial Bold" panose="020B0604020202090204" charset="0"/>
              </a:rPr>
              <a:t> </a:t>
            </a:r>
            <a:endParaRPr lang="en-US" altLang="zh-CN" sz="4000" b="1" dirty="0">
              <a:latin typeface="Arial Bold" panose="020B0604020202090204" charset="0"/>
              <a:cs typeface="Arial Bold" panose="020B0604020202090204" charset="0"/>
            </a:endParaRPr>
          </a:p>
          <a:p>
            <a:pPr algn="ctr"/>
            <a:r>
              <a:rPr lang="en-US" sz="4000" b="1" dirty="0">
                <a:latin typeface="Arial Bold" panose="020B0604020202090204" charset="0"/>
                <a:cs typeface="Arial Bold" panose="020B0604020202090204" charset="0"/>
              </a:rPr>
              <a:t>with Cellular Automation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7425338" y="5894069"/>
            <a:ext cx="2569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Arial Italic" panose="020B0604020202090204" charset="0"/>
                <a:cs typeface="Arial Italic" panose="020B0604020202090204" charset="0"/>
              </a:rPr>
              <a:t>By Siyan Liu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24180" y="5036185"/>
            <a:ext cx="4276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sz="3600">
                <a:latin typeface="Arial Unicode MS" panose="020B0604020202020204" charset="-122"/>
                <a:ea typeface="Arial Unicode MS" panose="020B0604020202020204" charset="-122"/>
              </a:rPr>
              <a:t>生态优先 绿色发展</a:t>
            </a:r>
            <a:endParaRPr lang="en-US" altLang="zh-CN" sz="3600"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2105"/>
            <a:ext cx="12192000" cy="2715895"/>
          </a:xfrm>
          <a:prstGeom prst="rect">
            <a:avLst/>
          </a:prstGeom>
        </p:spPr>
      </p:pic>
      <p:sp>
        <p:nvSpPr>
          <p:cNvPr id="11" name="任意多边形 10"/>
          <p:cNvSpPr/>
          <p:nvPr/>
        </p:nvSpPr>
        <p:spPr>
          <a:xfrm>
            <a:off x="0" y="3677285"/>
            <a:ext cx="12192000" cy="3180715"/>
          </a:xfrm>
          <a:custGeom>
            <a:avLst/>
            <a:gdLst>
              <a:gd name="connsiteX0" fmla="*/ 27 w 19362"/>
              <a:gd name="connsiteY0" fmla="*/ 1248 h 7294"/>
              <a:gd name="connsiteX1" fmla="*/ 544 w 19362"/>
              <a:gd name="connsiteY1" fmla="*/ 999 h 7294"/>
              <a:gd name="connsiteX2" fmla="*/ 1375 w 19362"/>
              <a:gd name="connsiteY2" fmla="*/ 458 h 7294"/>
              <a:gd name="connsiteX3" fmla="*/ 2419 w 19362"/>
              <a:gd name="connsiteY3" fmla="*/ 35 h 7294"/>
              <a:gd name="connsiteX4" fmla="*/ 3320 w 19362"/>
              <a:gd name="connsiteY4" fmla="*/ 536 h 7294"/>
              <a:gd name="connsiteX5" fmla="*/ 3910 w 19362"/>
              <a:gd name="connsiteY5" fmla="*/ 378 h 7294"/>
              <a:gd name="connsiteX6" fmla="*/ 4419 w 19362"/>
              <a:gd name="connsiteY6" fmla="*/ 409 h 7294"/>
              <a:gd name="connsiteX7" fmla="*/ 4886 w 19362"/>
              <a:gd name="connsiteY7" fmla="*/ 228 h 7294"/>
              <a:gd name="connsiteX8" fmla="*/ 5495 w 19362"/>
              <a:gd name="connsiteY8" fmla="*/ 463 h 7294"/>
              <a:gd name="connsiteX9" fmla="*/ 6931 w 19362"/>
              <a:gd name="connsiteY9" fmla="*/ 799 h 7294"/>
              <a:gd name="connsiteX10" fmla="*/ 8660 w 19362"/>
              <a:gd name="connsiteY10" fmla="*/ 1634 h 7294"/>
              <a:gd name="connsiteX11" fmla="*/ 9609 w 19362"/>
              <a:gd name="connsiteY11" fmla="*/ 1753 h 7294"/>
              <a:gd name="connsiteX12" fmla="*/ 10537 w 19362"/>
              <a:gd name="connsiteY12" fmla="*/ 2284 h 7294"/>
              <a:gd name="connsiteX13" fmla="*/ 11211 w 19362"/>
              <a:gd name="connsiteY13" fmla="*/ 2427 h 7294"/>
              <a:gd name="connsiteX14" fmla="*/ 12260 w 19362"/>
              <a:gd name="connsiteY14" fmla="*/ 2765 h 7294"/>
              <a:gd name="connsiteX15" fmla="*/ 12886 w 19362"/>
              <a:gd name="connsiteY15" fmla="*/ 3341 h 7294"/>
              <a:gd name="connsiteX16" fmla="*/ 13555 w 19362"/>
              <a:gd name="connsiteY16" fmla="*/ 3138 h 7294"/>
              <a:gd name="connsiteX17" fmla="*/ 14509 w 19362"/>
              <a:gd name="connsiteY17" fmla="*/ 3572 h 7294"/>
              <a:gd name="connsiteX18" fmla="*/ 15428 w 19362"/>
              <a:gd name="connsiteY18" fmla="*/ 3987 h 7294"/>
              <a:gd name="connsiteX19" fmla="*/ 17103 w 19362"/>
              <a:gd name="connsiteY19" fmla="*/ 3681 h 7294"/>
              <a:gd name="connsiteX20" fmla="*/ 18843 w 19362"/>
              <a:gd name="connsiteY20" fmla="*/ 3200 h 7294"/>
              <a:gd name="connsiteX21" fmla="*/ 19329 w 19362"/>
              <a:gd name="connsiteY21" fmla="*/ 3054 h 7294"/>
              <a:gd name="connsiteX22" fmla="*/ 19358 w 19362"/>
              <a:gd name="connsiteY22" fmla="*/ 7274 h 7294"/>
              <a:gd name="connsiteX23" fmla="*/ 4 w 19362"/>
              <a:gd name="connsiteY23" fmla="*/ 7294 h 7294"/>
              <a:gd name="connsiteX24" fmla="*/ 7 w 19362"/>
              <a:gd name="connsiteY24" fmla="*/ 1255 h 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363" h="7294">
                <a:moveTo>
                  <a:pt x="27" y="1248"/>
                </a:moveTo>
                <a:cubicBezTo>
                  <a:pt x="171" y="1185"/>
                  <a:pt x="160" y="1174"/>
                  <a:pt x="544" y="999"/>
                </a:cubicBezTo>
                <a:cubicBezTo>
                  <a:pt x="929" y="824"/>
                  <a:pt x="982" y="1058"/>
                  <a:pt x="1375" y="458"/>
                </a:cubicBezTo>
                <a:cubicBezTo>
                  <a:pt x="1768" y="-141"/>
                  <a:pt x="2089" y="10"/>
                  <a:pt x="2419" y="35"/>
                </a:cubicBezTo>
                <a:cubicBezTo>
                  <a:pt x="3061" y="1"/>
                  <a:pt x="2947" y="460"/>
                  <a:pt x="3320" y="536"/>
                </a:cubicBezTo>
                <a:cubicBezTo>
                  <a:pt x="3693" y="612"/>
                  <a:pt x="3683" y="392"/>
                  <a:pt x="3910" y="378"/>
                </a:cubicBezTo>
                <a:cubicBezTo>
                  <a:pt x="4135" y="364"/>
                  <a:pt x="4213" y="441"/>
                  <a:pt x="4419" y="409"/>
                </a:cubicBezTo>
                <a:cubicBezTo>
                  <a:pt x="4626" y="376"/>
                  <a:pt x="4575" y="186"/>
                  <a:pt x="4886" y="228"/>
                </a:cubicBezTo>
                <a:cubicBezTo>
                  <a:pt x="5198" y="270"/>
                  <a:pt x="5218" y="322"/>
                  <a:pt x="5495" y="463"/>
                </a:cubicBezTo>
                <a:cubicBezTo>
                  <a:pt x="6055" y="763"/>
                  <a:pt x="6312" y="358"/>
                  <a:pt x="6931" y="799"/>
                </a:cubicBezTo>
                <a:cubicBezTo>
                  <a:pt x="7935" y="1562"/>
                  <a:pt x="8352" y="1109"/>
                  <a:pt x="8660" y="1634"/>
                </a:cubicBezTo>
                <a:cubicBezTo>
                  <a:pt x="9022" y="2078"/>
                  <a:pt x="9333" y="2022"/>
                  <a:pt x="9609" y="1753"/>
                </a:cubicBezTo>
                <a:cubicBezTo>
                  <a:pt x="9885" y="1485"/>
                  <a:pt x="10493" y="1873"/>
                  <a:pt x="10537" y="2284"/>
                </a:cubicBezTo>
                <a:cubicBezTo>
                  <a:pt x="10564" y="2478"/>
                  <a:pt x="10856" y="2860"/>
                  <a:pt x="11211" y="2427"/>
                </a:cubicBezTo>
                <a:cubicBezTo>
                  <a:pt x="11567" y="1995"/>
                  <a:pt x="11806" y="2649"/>
                  <a:pt x="12260" y="2765"/>
                </a:cubicBezTo>
                <a:cubicBezTo>
                  <a:pt x="12732" y="2929"/>
                  <a:pt x="12438" y="3164"/>
                  <a:pt x="12886" y="3341"/>
                </a:cubicBezTo>
                <a:cubicBezTo>
                  <a:pt x="13333" y="3521"/>
                  <a:pt x="13136" y="3129"/>
                  <a:pt x="13555" y="3138"/>
                </a:cubicBezTo>
                <a:cubicBezTo>
                  <a:pt x="13974" y="3146"/>
                  <a:pt x="13955" y="3505"/>
                  <a:pt x="14509" y="3572"/>
                </a:cubicBezTo>
                <a:cubicBezTo>
                  <a:pt x="14651" y="3597"/>
                  <a:pt x="14972" y="4406"/>
                  <a:pt x="15428" y="3987"/>
                </a:cubicBezTo>
                <a:cubicBezTo>
                  <a:pt x="15988" y="3358"/>
                  <a:pt x="16631" y="4190"/>
                  <a:pt x="17103" y="3681"/>
                </a:cubicBezTo>
                <a:cubicBezTo>
                  <a:pt x="17746" y="3035"/>
                  <a:pt x="18072" y="3960"/>
                  <a:pt x="18843" y="3200"/>
                </a:cubicBezTo>
                <a:cubicBezTo>
                  <a:pt x="19045" y="3045"/>
                  <a:pt x="19320" y="3047"/>
                  <a:pt x="19329" y="3054"/>
                </a:cubicBezTo>
                <a:cubicBezTo>
                  <a:pt x="19337" y="3869"/>
                  <a:pt x="19376" y="5353"/>
                  <a:pt x="19358" y="7274"/>
                </a:cubicBezTo>
                <a:cubicBezTo>
                  <a:pt x="13952" y="7274"/>
                  <a:pt x="4748" y="7279"/>
                  <a:pt x="4" y="7294"/>
                </a:cubicBezTo>
                <a:cubicBezTo>
                  <a:pt x="-4" y="4371"/>
                  <a:pt x="1" y="2702"/>
                  <a:pt x="7" y="1255"/>
                </a:cubicBezTo>
              </a:path>
            </a:pathLst>
          </a:custGeom>
          <a:gradFill>
            <a:gsLst>
              <a:gs pos="0">
                <a:srgbClr val="C7C9D5"/>
              </a:gs>
              <a:gs pos="99000">
                <a:srgbClr val="A7A1A1">
                  <a:alpha val="46000"/>
                </a:srgbClr>
              </a:gs>
            </a:gsLst>
            <a:lin scaled="0"/>
          </a:gradFill>
          <a:ln>
            <a:noFill/>
          </a:ln>
          <a:effectLst>
            <a:outerShdw blurRad="2794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连接符 34"/>
          <p:cNvCxnSpPr/>
          <p:nvPr/>
        </p:nvCxnSpPr>
        <p:spPr>
          <a:xfrm flipV="1">
            <a:off x="236220" y="6391230"/>
            <a:ext cx="7164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3"/>
          <p:cNvSpPr txBox="1"/>
          <p:nvPr/>
        </p:nvSpPr>
        <p:spPr>
          <a:xfrm>
            <a:off x="-159303" y="4943266"/>
            <a:ext cx="7286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latin typeface="Arial Bold" panose="020B0604020202090204" charset="0"/>
                <a:cs typeface="Arial Bold" panose="020B0604020202090204" charset="0"/>
              </a:rPr>
              <a:t>Thanks</a:t>
            </a:r>
            <a:r>
              <a:rPr lang="zh-CN" altLang="en-US" sz="4800" b="1" i="1" dirty="0">
                <a:latin typeface="Arial Bold" panose="020B0604020202090204" charset="0"/>
                <a:cs typeface="Arial Bold" panose="020B0604020202090204" charset="0"/>
              </a:rPr>
              <a:t>！</a:t>
            </a:r>
            <a:endParaRPr lang="en-US" sz="4800" b="1" i="1" dirty="0"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425338" y="5894069"/>
            <a:ext cx="2569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Arial Italic" panose="020B0604020202090204" charset="0"/>
                <a:cs typeface="Arial Italic" panose="020B0604020202090204" charset="0"/>
              </a:rPr>
              <a:t>By Siyan Liu</a:t>
            </a:r>
          </a:p>
        </p:txBody>
      </p:sp>
    </p:spTree>
    <p:extLst>
      <p:ext uri="{BB962C8B-B14F-4D97-AF65-F5344CB8AC3E}">
        <p14:creationId xmlns:p14="http://schemas.microsoft.com/office/powerpoint/2010/main" val="2492961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474980" y="328930"/>
            <a:ext cx="11242040" cy="620014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D5D4A"/>
              </a:solidFill>
              <a:cs typeface="微软雅黑" panose="020B0503020204020204" pitchFamily="34" charset="-122"/>
            </a:endParaRPr>
          </a:p>
        </p:txBody>
      </p:sp>
      <p:sp>
        <p:nvSpPr>
          <p:cNvPr id="5" name="矩形"/>
          <p:cNvSpPr/>
          <p:nvPr/>
        </p:nvSpPr>
        <p:spPr>
          <a:xfrm>
            <a:off x="649224" y="484632"/>
            <a:ext cx="10899648" cy="5879592"/>
          </a:xfrm>
          <a:prstGeom prst="rect">
            <a:avLst/>
          </a:prstGeom>
          <a:noFill/>
          <a:ln w="19050">
            <a:solidFill>
              <a:srgbClr val="2D5D4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2D5D4A"/>
              </a:solidFill>
              <a:cs typeface="微软雅黑" panose="020B0503020204020204" pitchFamily="34" charset="-122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064000" y="7340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1D447-61C7-3D4E-C46E-9BCABEC7952A}"/>
              </a:ext>
            </a:extLst>
          </p:cNvPr>
          <p:cNvSpPr txBox="1"/>
          <p:nvPr/>
        </p:nvSpPr>
        <p:spPr>
          <a:xfrm>
            <a:off x="4242596" y="569214"/>
            <a:ext cx="392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Background &amp; Objectives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7937EB-04EA-5635-7868-DE92D14A4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755"/>
          <a:stretch/>
        </p:blipFill>
        <p:spPr>
          <a:xfrm>
            <a:off x="1004409" y="1146603"/>
            <a:ext cx="3324178" cy="2346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1A9B94-E402-7307-7347-C8BBC7D61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55"/>
          <a:stretch/>
        </p:blipFill>
        <p:spPr>
          <a:xfrm>
            <a:off x="1004409" y="3648399"/>
            <a:ext cx="3324178" cy="235062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1947B6B-AE60-E5A3-449A-D055F3B59596}"/>
              </a:ext>
            </a:extLst>
          </p:cNvPr>
          <p:cNvGrpSpPr/>
          <p:nvPr/>
        </p:nvGrpSpPr>
        <p:grpSpPr>
          <a:xfrm>
            <a:off x="4773560" y="1486834"/>
            <a:ext cx="3467986" cy="3894237"/>
            <a:chOff x="8063486" y="1431311"/>
            <a:chExt cx="3467986" cy="389423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E2B530-EF91-115F-9CB0-F26C5408BD48}"/>
                </a:ext>
              </a:extLst>
            </p:cNvPr>
            <p:cNvGrpSpPr/>
            <p:nvPr/>
          </p:nvGrpSpPr>
          <p:grpSpPr>
            <a:xfrm>
              <a:off x="8535087" y="1431311"/>
              <a:ext cx="2184958" cy="493522"/>
              <a:chOff x="8732950" y="1219962"/>
              <a:chExt cx="2184958" cy="49352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4CAB1F0-3908-8C0F-5380-CC628AD02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32950" y="1219962"/>
                <a:ext cx="493522" cy="49352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1B02BA1-EB53-C690-1DC2-8B820B005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12599" y="1219962"/>
                <a:ext cx="493522" cy="49352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4CAB1F0-3908-8C0F-5380-CC628AD02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4386" y="1219962"/>
                <a:ext cx="493522" cy="493522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4CAB1F0-3908-8C0F-5380-CC628AD02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26630" y="1219962"/>
                <a:ext cx="493522" cy="49352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4CAB1F0-3908-8C0F-5380-CC628AD02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43406" y="1219962"/>
                <a:ext cx="493522" cy="493522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4CAB1F0-3908-8C0F-5380-CC628AD02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82113" y="1219962"/>
                <a:ext cx="493522" cy="49352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4CAB1F0-3908-8C0F-5380-CC628AD02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13421" y="1219962"/>
                <a:ext cx="493522" cy="493522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5473D4-3526-1131-9BD3-A77B3A48B105}"/>
                </a:ext>
              </a:extLst>
            </p:cNvPr>
            <p:cNvSpPr/>
            <p:nvPr/>
          </p:nvSpPr>
          <p:spPr>
            <a:xfrm>
              <a:off x="8063486" y="2403169"/>
              <a:ext cx="3164114" cy="69421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ecosystem with strong carbon sink function</a:t>
              </a:r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1BA58004-57D8-A535-8B63-D8AF0494A6A1}"/>
                </a:ext>
              </a:extLst>
            </p:cNvPr>
            <p:cNvSpPr/>
            <p:nvPr/>
          </p:nvSpPr>
          <p:spPr>
            <a:xfrm>
              <a:off x="9499768" y="1994916"/>
              <a:ext cx="258596" cy="414295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66F34B-CC99-C987-FCBA-633353ED1585}"/>
                </a:ext>
              </a:extLst>
            </p:cNvPr>
            <p:cNvSpPr/>
            <p:nvPr/>
          </p:nvSpPr>
          <p:spPr>
            <a:xfrm>
              <a:off x="8063486" y="3624379"/>
              <a:ext cx="2075580" cy="69421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massive carbon emission</a:t>
              </a:r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DD316B8A-DC01-EF4A-1C61-14BAD13833DB}"/>
                </a:ext>
              </a:extLst>
            </p:cNvPr>
            <p:cNvSpPr/>
            <p:nvPr/>
          </p:nvSpPr>
          <p:spPr>
            <a:xfrm>
              <a:off x="8950092" y="3097388"/>
              <a:ext cx="268691" cy="526991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9247653D-7424-E007-C0E4-440152816E37}"/>
                </a:ext>
              </a:extLst>
            </p:cNvPr>
            <p:cNvSpPr/>
            <p:nvPr/>
          </p:nvSpPr>
          <p:spPr>
            <a:xfrm>
              <a:off x="10204593" y="3094829"/>
              <a:ext cx="268691" cy="1536647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1ABDCD-9EAA-376B-0F78-F9436C07813F}"/>
                </a:ext>
              </a:extLst>
            </p:cNvPr>
            <p:cNvSpPr txBox="1"/>
            <p:nvPr/>
          </p:nvSpPr>
          <p:spPr>
            <a:xfrm>
              <a:off x="9136124" y="3131739"/>
              <a:ext cx="9609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</a:rPr>
                <a:t>directly</a:t>
              </a:r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7B2AC0B-E827-5797-7626-345146E9B8A5}"/>
                </a:ext>
              </a:extLst>
            </p:cNvPr>
            <p:cNvSpPr txBox="1"/>
            <p:nvPr/>
          </p:nvSpPr>
          <p:spPr>
            <a:xfrm>
              <a:off x="10367617" y="3652125"/>
              <a:ext cx="11638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</a:rPr>
                <a:t>indirectly</a:t>
              </a:r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12E390F-6417-82CF-E0B1-1F2558A5B56E}"/>
                </a:ext>
              </a:extLst>
            </p:cNvPr>
            <p:cNvSpPr/>
            <p:nvPr/>
          </p:nvSpPr>
          <p:spPr>
            <a:xfrm>
              <a:off x="8064126" y="4631329"/>
              <a:ext cx="3163474" cy="69421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weaken the carbon sink capacity of ecosystem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1D36AF1-8AD9-6098-00FD-3A27D5DA721A}"/>
              </a:ext>
            </a:extLst>
          </p:cNvPr>
          <p:cNvSpPr txBox="1"/>
          <p:nvPr/>
        </p:nvSpPr>
        <p:spPr>
          <a:xfrm>
            <a:off x="8375118" y="1560135"/>
            <a:ext cx="3040182" cy="372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highlight>
                  <a:srgbClr val="9ABCB1"/>
                </a:highlight>
              </a:rPr>
              <a:t>Simulation</a:t>
            </a:r>
            <a:r>
              <a:rPr lang="zh-CN" altLang="en-US" sz="2000" dirty="0">
                <a:highlight>
                  <a:srgbClr val="9ABCB1"/>
                </a:highlight>
              </a:rPr>
              <a:t> </a:t>
            </a:r>
            <a:r>
              <a:rPr lang="en-US" altLang="zh-CN" sz="2000" dirty="0">
                <a:highlight>
                  <a:srgbClr val="9ABCB1"/>
                </a:highlight>
              </a:rPr>
              <a:t>Method</a:t>
            </a:r>
            <a:r>
              <a:rPr lang="en-US" altLang="zh-CN" sz="2000" dirty="0"/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Cellular automation (random walk)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highlight>
                  <a:srgbClr val="9ABCB1"/>
                </a:highlight>
              </a:rPr>
              <a:t>Objectives</a:t>
            </a:r>
            <a:r>
              <a:rPr lang="en-US" altLang="zh-CN" sz="2000" dirty="0"/>
              <a:t>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zh-CN" sz="2000" dirty="0"/>
              <a:t>Simulate wildfire in boreal area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zh-CN" sz="2000" dirty="0"/>
              <a:t>Discuss the influence of wind speed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36275-4BEC-5804-281D-6E8C654EF284}"/>
              </a:ext>
            </a:extLst>
          </p:cNvPr>
          <p:cNvSpPr txBox="1"/>
          <p:nvPr/>
        </p:nvSpPr>
        <p:spPr>
          <a:xfrm>
            <a:off x="4764822" y="5679299"/>
            <a:ext cx="6099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Open</a:t>
            </a:r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Method: each</a:t>
            </a:r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altLang="zh-CN" sz="1600" dirty="0" err="1">
                <a:solidFill>
                  <a:schemeClr val="accent6">
                    <a:lumMod val="75000"/>
                  </a:schemeClr>
                </a:solidFill>
              </a:rPr>
              <a:t>ipynb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 file is a kind of scenario, all of them need the file “wildfire </a:t>
            </a:r>
            <a:r>
              <a:rPr lang="en-US" altLang="zh-CN" sz="1600" dirty="0" err="1">
                <a:solidFill>
                  <a:schemeClr val="accent6">
                    <a:lumMod val="75000"/>
                  </a:schemeClr>
                </a:solidFill>
              </a:rPr>
              <a:t>function.py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” 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474980" y="328930"/>
            <a:ext cx="11242040" cy="620014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D5D4A"/>
              </a:solidFill>
              <a:cs typeface="微软雅黑" panose="020B0503020204020204" pitchFamily="34" charset="-122"/>
            </a:endParaRPr>
          </a:p>
        </p:txBody>
      </p:sp>
      <p:sp>
        <p:nvSpPr>
          <p:cNvPr id="5" name="矩形"/>
          <p:cNvSpPr/>
          <p:nvPr/>
        </p:nvSpPr>
        <p:spPr>
          <a:xfrm>
            <a:off x="649224" y="484632"/>
            <a:ext cx="10899648" cy="5879592"/>
          </a:xfrm>
          <a:prstGeom prst="rect">
            <a:avLst/>
          </a:prstGeom>
          <a:noFill/>
          <a:ln w="19050">
            <a:solidFill>
              <a:srgbClr val="2D5D4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2D5D4A"/>
              </a:solidFill>
              <a:cs typeface="微软雅黑" panose="020B0503020204020204" pitchFamily="34" charset="-122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064000" y="7340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1D447-61C7-3D4E-C46E-9BCABEC7952A}"/>
              </a:ext>
            </a:extLst>
          </p:cNvPr>
          <p:cNvSpPr txBox="1"/>
          <p:nvPr/>
        </p:nvSpPr>
        <p:spPr>
          <a:xfrm>
            <a:off x="4576192" y="616458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Simulation Process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B5C5C89-33CB-3171-36F1-173D978A4EE9}"/>
              </a:ext>
            </a:extLst>
          </p:cNvPr>
          <p:cNvGrpSpPr/>
          <p:nvPr/>
        </p:nvGrpSpPr>
        <p:grpSpPr>
          <a:xfrm>
            <a:off x="860382" y="1379191"/>
            <a:ext cx="10331890" cy="761495"/>
            <a:chOff x="884749" y="1605617"/>
            <a:chExt cx="10331890" cy="76149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5473D4-3526-1131-9BD3-A77B3A48B105}"/>
                </a:ext>
              </a:extLst>
            </p:cNvPr>
            <p:cNvSpPr/>
            <p:nvPr/>
          </p:nvSpPr>
          <p:spPr>
            <a:xfrm>
              <a:off x="6844939" y="1630607"/>
              <a:ext cx="2285076" cy="72114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Simulate in</a:t>
              </a:r>
              <a:r>
                <a:rPr lang="en-US" altLang="zh-CN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</a:rPr>
                <a:t>different scenarios</a:t>
              </a:r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DD316B8A-DC01-EF4A-1C61-14BAD13833DB}"/>
                </a:ext>
              </a:extLst>
            </p:cNvPr>
            <p:cNvSpPr/>
            <p:nvPr/>
          </p:nvSpPr>
          <p:spPr>
            <a:xfrm rot="16200000">
              <a:off x="3175243" y="1478527"/>
              <a:ext cx="268691" cy="1038557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98CED64-5D08-71D0-CE2D-8C74F0A09ACC}"/>
                </a:ext>
              </a:extLst>
            </p:cNvPr>
            <p:cNvSpPr/>
            <p:nvPr/>
          </p:nvSpPr>
          <p:spPr>
            <a:xfrm>
              <a:off x="3828867" y="1645969"/>
              <a:ext cx="2370831" cy="72114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Random walk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simulation wildfire 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1F77ECE-65AF-2F22-4460-FEC75495CAC4}"/>
                </a:ext>
              </a:extLst>
            </p:cNvPr>
            <p:cNvGrpSpPr/>
            <p:nvPr/>
          </p:nvGrpSpPr>
          <p:grpSpPr>
            <a:xfrm>
              <a:off x="884749" y="1630608"/>
              <a:ext cx="1887719" cy="721142"/>
              <a:chOff x="1558603" y="1623981"/>
              <a:chExt cx="1887719" cy="721142"/>
            </a:xfrm>
          </p:grpSpPr>
          <p:sp>
            <p:nvSpPr>
              <p:cNvPr id="4" name="Can 3">
                <a:extLst>
                  <a:ext uri="{FF2B5EF4-FFF2-40B4-BE49-F238E27FC236}">
                    <a16:creationId xmlns:a16="http://schemas.microsoft.com/office/drawing/2014/main" id="{E577CDEB-F3BD-2A53-1830-8049D31F9B71}"/>
                  </a:ext>
                </a:extLst>
              </p:cNvPr>
              <p:cNvSpPr/>
              <p:nvPr/>
            </p:nvSpPr>
            <p:spPr>
              <a:xfrm rot="5400000">
                <a:off x="2185433" y="1084234"/>
                <a:ext cx="721142" cy="1800636"/>
              </a:xfrm>
              <a:prstGeom prst="ca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FBD478-04F0-7A6A-59AD-AEC261755A55}"/>
                  </a:ext>
                </a:extLst>
              </p:cNvPr>
              <p:cNvSpPr txBox="1"/>
              <p:nvPr/>
            </p:nvSpPr>
            <p:spPr>
              <a:xfrm>
                <a:off x="1558603" y="1637237"/>
                <a:ext cx="180063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Initialize the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 forest matrix</a:t>
                </a:r>
              </a:p>
            </p:txBody>
          </p:sp>
        </p:grp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021AE184-8815-DAB0-B8BF-23F40DAE7E37}"/>
                </a:ext>
              </a:extLst>
            </p:cNvPr>
            <p:cNvSpPr/>
            <p:nvPr/>
          </p:nvSpPr>
          <p:spPr>
            <a:xfrm rot="16200000">
              <a:off x="6387973" y="1683919"/>
              <a:ext cx="268691" cy="645240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6303BD8-A654-029C-FE37-8FA3221E9A58}"/>
                </a:ext>
              </a:extLst>
            </p:cNvPr>
            <p:cNvSpPr txBox="1"/>
            <p:nvPr/>
          </p:nvSpPr>
          <p:spPr>
            <a:xfrm>
              <a:off x="2772468" y="1605617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iteration</a:t>
              </a:r>
            </a:p>
          </p:txBody>
        </p:sp>
        <p:sp>
          <p:nvSpPr>
            <p:cNvPr id="32" name="Down Arrow 31">
              <a:extLst>
                <a:ext uri="{FF2B5EF4-FFF2-40B4-BE49-F238E27FC236}">
                  <a16:creationId xmlns:a16="http://schemas.microsoft.com/office/drawing/2014/main" id="{14FEA36E-B6A5-D16E-4FDF-C3BF8DC5C241}"/>
                </a:ext>
              </a:extLst>
            </p:cNvPr>
            <p:cNvSpPr/>
            <p:nvPr/>
          </p:nvSpPr>
          <p:spPr>
            <a:xfrm rot="16200000">
              <a:off x="9318291" y="1652328"/>
              <a:ext cx="268691" cy="645240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8CE60A-A02E-E152-5A73-97DB7E1088FF}"/>
                </a:ext>
              </a:extLst>
            </p:cNvPr>
            <p:cNvSpPr/>
            <p:nvPr/>
          </p:nvSpPr>
          <p:spPr>
            <a:xfrm>
              <a:off x="9775256" y="1747664"/>
              <a:ext cx="1441383" cy="45456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Animations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F859037-7136-4026-4A08-1ADA909EBA9C}"/>
              </a:ext>
            </a:extLst>
          </p:cNvPr>
          <p:cNvSpPr/>
          <p:nvPr/>
        </p:nvSpPr>
        <p:spPr>
          <a:xfrm>
            <a:off x="3708400" y="1219200"/>
            <a:ext cx="7612740" cy="1114697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211F6FEA-E40C-F14C-8B03-7AFEAB1BB7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4997312"/>
                  </p:ext>
                </p:extLst>
              </p:nvPr>
            </p:nvGraphicFramePr>
            <p:xfrm>
              <a:off x="947464" y="2697854"/>
              <a:ext cx="6668343" cy="2452326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879957">
                      <a:extLst>
                        <a:ext uri="{9D8B030D-6E8A-4147-A177-3AD203B41FA5}">
                          <a16:colId xmlns:a16="http://schemas.microsoft.com/office/drawing/2014/main" val="370819435"/>
                        </a:ext>
                      </a:extLst>
                    </a:gridCol>
                    <a:gridCol w="818147">
                      <a:extLst>
                        <a:ext uri="{9D8B030D-6E8A-4147-A177-3AD203B41FA5}">
                          <a16:colId xmlns:a16="http://schemas.microsoft.com/office/drawing/2014/main" val="2337884362"/>
                        </a:ext>
                      </a:extLst>
                    </a:gridCol>
                    <a:gridCol w="3071175">
                      <a:extLst>
                        <a:ext uri="{9D8B030D-6E8A-4147-A177-3AD203B41FA5}">
                          <a16:colId xmlns:a16="http://schemas.microsoft.com/office/drawing/2014/main" val="3289380655"/>
                        </a:ext>
                      </a:extLst>
                    </a:gridCol>
                    <a:gridCol w="899064">
                      <a:extLst>
                        <a:ext uri="{9D8B030D-6E8A-4147-A177-3AD203B41FA5}">
                          <a16:colId xmlns:a16="http://schemas.microsoft.com/office/drawing/2014/main" val="1591218880"/>
                        </a:ext>
                      </a:extLst>
                    </a:gridCol>
                  </a:tblGrid>
                  <a:tr h="4087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land types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value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*ignition</a:t>
                          </a:r>
                          <a:r>
                            <a:rPr lang="zh-CN" alt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probability (IP)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color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02207247"/>
                      </a:ext>
                    </a:extLst>
                  </a:tr>
                  <a:tr h="4087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burning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area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-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red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3619274"/>
                      </a:ext>
                    </a:extLst>
                  </a:tr>
                  <a:tr h="4087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space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-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grey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1185275"/>
                      </a:ext>
                    </a:extLst>
                  </a:tr>
                  <a:tr h="4087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low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IP area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n-lt"/>
                            </a:rPr>
                            <a:t>0~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endParaRPr lang="en-US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khaki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4773131"/>
                      </a:ext>
                    </a:extLst>
                  </a:tr>
                  <a:tr h="4087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Medium IP area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latin typeface="+mn-lt"/>
                            </a:rPr>
                            <a:t>~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n-US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orange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14732387"/>
                      </a:ext>
                    </a:extLst>
                  </a:tr>
                  <a:tr h="4087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high IP area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latin typeface="+mn-lt"/>
                            </a:rPr>
                            <a:t>~1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green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45186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211F6FEA-E40C-F14C-8B03-7AFEAB1BB7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4997312"/>
                  </p:ext>
                </p:extLst>
              </p:nvPr>
            </p:nvGraphicFramePr>
            <p:xfrm>
              <a:off x="947464" y="2697854"/>
              <a:ext cx="6668343" cy="2452326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879957">
                      <a:extLst>
                        <a:ext uri="{9D8B030D-6E8A-4147-A177-3AD203B41FA5}">
                          <a16:colId xmlns:a16="http://schemas.microsoft.com/office/drawing/2014/main" val="370819435"/>
                        </a:ext>
                      </a:extLst>
                    </a:gridCol>
                    <a:gridCol w="818147">
                      <a:extLst>
                        <a:ext uri="{9D8B030D-6E8A-4147-A177-3AD203B41FA5}">
                          <a16:colId xmlns:a16="http://schemas.microsoft.com/office/drawing/2014/main" val="2337884362"/>
                        </a:ext>
                      </a:extLst>
                    </a:gridCol>
                    <a:gridCol w="3071175">
                      <a:extLst>
                        <a:ext uri="{9D8B030D-6E8A-4147-A177-3AD203B41FA5}">
                          <a16:colId xmlns:a16="http://schemas.microsoft.com/office/drawing/2014/main" val="3289380655"/>
                        </a:ext>
                      </a:extLst>
                    </a:gridCol>
                    <a:gridCol w="899064">
                      <a:extLst>
                        <a:ext uri="{9D8B030D-6E8A-4147-A177-3AD203B41FA5}">
                          <a16:colId xmlns:a16="http://schemas.microsoft.com/office/drawing/2014/main" val="1591218880"/>
                        </a:ext>
                      </a:extLst>
                    </a:gridCol>
                  </a:tblGrid>
                  <a:tr h="4087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land types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value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*ignition</a:t>
                          </a:r>
                          <a:r>
                            <a:rPr lang="zh-CN" alt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probability (IP)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color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02207247"/>
                      </a:ext>
                    </a:extLst>
                  </a:tr>
                  <a:tr h="4087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burning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area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-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red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3619274"/>
                      </a:ext>
                    </a:extLst>
                  </a:tr>
                  <a:tr h="4087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space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-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grey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1185275"/>
                      </a:ext>
                    </a:extLst>
                  </a:tr>
                  <a:tr h="4087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low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IP area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88430" t="-306250" r="-30165" b="-2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khaki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4773131"/>
                      </a:ext>
                    </a:extLst>
                  </a:tr>
                  <a:tr h="4087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Medium IP area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88430" t="-393939" r="-30165" b="-1151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orange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14732387"/>
                      </a:ext>
                    </a:extLst>
                  </a:tr>
                  <a:tr h="4087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high IP area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88430" t="-509375" r="-30165" b="-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green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451863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084D20F5-6356-2271-9604-041194EFC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052" y="2604829"/>
            <a:ext cx="3402220" cy="335951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0D92C89-6095-91B3-8CFE-1EB587370CF9}"/>
              </a:ext>
            </a:extLst>
          </p:cNvPr>
          <p:cNvSpPr txBox="1"/>
          <p:nvPr/>
        </p:nvSpPr>
        <p:spPr>
          <a:xfrm>
            <a:off x="788966" y="5401624"/>
            <a:ext cx="6550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IP</a:t>
            </a:r>
            <a:r>
              <a:rPr lang="zh-CN" altLang="en-US" sz="2000" b="1" dirty="0">
                <a:solidFill>
                  <a:schemeClr val="tx1"/>
                </a:solidFill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</a:rPr>
              <a:t>=</a:t>
            </a:r>
            <a:r>
              <a:rPr lang="zh-CN" altLang="en-US" sz="2000" b="1" dirty="0">
                <a:solidFill>
                  <a:schemeClr val="tx1"/>
                </a:solidFill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</a:rPr>
              <a:t>0.7</a:t>
            </a:r>
            <a:r>
              <a:rPr lang="zh-CN" altLang="en-US" sz="2000" b="1" dirty="0">
                <a:solidFill>
                  <a:schemeClr val="tx1"/>
                </a:solidFill>
              </a:rPr>
              <a:t> * </a:t>
            </a:r>
            <a:r>
              <a:rPr lang="en-US" altLang="zh-CN" sz="2000" b="1" dirty="0">
                <a:solidFill>
                  <a:schemeClr val="tx1"/>
                </a:solidFill>
              </a:rPr>
              <a:t>moisture content</a:t>
            </a:r>
            <a:r>
              <a:rPr lang="zh-CN" altLang="en-US" sz="2000" b="1" dirty="0">
                <a:solidFill>
                  <a:schemeClr val="tx1"/>
                </a:solidFill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</a:rPr>
              <a:t>+</a:t>
            </a:r>
            <a:r>
              <a:rPr lang="zh-CN" altLang="en-US" sz="2000" b="1" dirty="0">
                <a:solidFill>
                  <a:schemeClr val="tx1"/>
                </a:solidFill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</a:rPr>
              <a:t>0.3</a:t>
            </a:r>
            <a:r>
              <a:rPr lang="zh-CN" altLang="en-US" sz="2000" b="1" dirty="0">
                <a:solidFill>
                  <a:schemeClr val="tx1"/>
                </a:solidFill>
              </a:rPr>
              <a:t> * </a:t>
            </a:r>
            <a:r>
              <a:rPr lang="en-US" altLang="zh-CN" sz="2000" b="1" dirty="0">
                <a:solidFill>
                  <a:schemeClr val="tx1"/>
                </a:solidFill>
              </a:rPr>
              <a:t>biomass</a:t>
            </a:r>
            <a:r>
              <a:rPr lang="zh-CN" altLang="en-US" sz="2000" b="1" dirty="0">
                <a:solidFill>
                  <a:schemeClr val="tx1"/>
                </a:solidFill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</a:rPr>
              <a:t>content</a:t>
            </a:r>
            <a:r>
              <a:rPr lang="zh-CN" altLang="en-US" sz="2000" b="1" dirty="0">
                <a:solidFill>
                  <a:schemeClr val="tx1"/>
                </a:solidFill>
              </a:rPr>
              <a:t>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6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474980" y="328930"/>
            <a:ext cx="11242040" cy="620014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D5D4A"/>
              </a:solidFill>
              <a:cs typeface="微软雅黑" panose="020B0503020204020204" pitchFamily="34" charset="-122"/>
            </a:endParaRPr>
          </a:p>
        </p:txBody>
      </p:sp>
      <p:sp>
        <p:nvSpPr>
          <p:cNvPr id="5" name="矩形"/>
          <p:cNvSpPr/>
          <p:nvPr/>
        </p:nvSpPr>
        <p:spPr>
          <a:xfrm>
            <a:off x="649224" y="484632"/>
            <a:ext cx="10899648" cy="5879592"/>
          </a:xfrm>
          <a:prstGeom prst="rect">
            <a:avLst/>
          </a:prstGeom>
          <a:noFill/>
          <a:ln w="19050">
            <a:solidFill>
              <a:srgbClr val="2D5D4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2D5D4A"/>
              </a:solidFill>
              <a:cs typeface="微软雅黑" panose="020B0503020204020204" pitchFamily="34" charset="-122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064000" y="7340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1D447-61C7-3D4E-C46E-9BCABEC7952A}"/>
              </a:ext>
            </a:extLst>
          </p:cNvPr>
          <p:cNvSpPr txBox="1"/>
          <p:nvPr/>
        </p:nvSpPr>
        <p:spPr>
          <a:xfrm>
            <a:off x="4576192" y="616458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Simulation Process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B5C5C89-33CB-3171-36F1-173D978A4EE9}"/>
              </a:ext>
            </a:extLst>
          </p:cNvPr>
          <p:cNvGrpSpPr/>
          <p:nvPr/>
        </p:nvGrpSpPr>
        <p:grpSpPr>
          <a:xfrm>
            <a:off x="860382" y="1379191"/>
            <a:ext cx="10331890" cy="761495"/>
            <a:chOff x="884749" y="1605617"/>
            <a:chExt cx="10331890" cy="76149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5473D4-3526-1131-9BD3-A77B3A48B105}"/>
                </a:ext>
              </a:extLst>
            </p:cNvPr>
            <p:cNvSpPr/>
            <p:nvPr/>
          </p:nvSpPr>
          <p:spPr>
            <a:xfrm>
              <a:off x="6844939" y="1630607"/>
              <a:ext cx="2285076" cy="72114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Simulate in</a:t>
              </a:r>
              <a:r>
                <a:rPr lang="en-US" altLang="zh-CN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</a:rPr>
                <a:t>different scenarios</a:t>
              </a:r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DD316B8A-DC01-EF4A-1C61-14BAD13833DB}"/>
                </a:ext>
              </a:extLst>
            </p:cNvPr>
            <p:cNvSpPr/>
            <p:nvPr/>
          </p:nvSpPr>
          <p:spPr>
            <a:xfrm rot="16200000">
              <a:off x="3175243" y="1478527"/>
              <a:ext cx="268691" cy="1038557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98CED64-5D08-71D0-CE2D-8C74F0A09ACC}"/>
                </a:ext>
              </a:extLst>
            </p:cNvPr>
            <p:cNvSpPr/>
            <p:nvPr/>
          </p:nvSpPr>
          <p:spPr>
            <a:xfrm>
              <a:off x="3828867" y="1645969"/>
              <a:ext cx="2370831" cy="72114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Random walk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simulation wildfire 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1F77ECE-65AF-2F22-4460-FEC75495CAC4}"/>
                </a:ext>
              </a:extLst>
            </p:cNvPr>
            <p:cNvGrpSpPr/>
            <p:nvPr/>
          </p:nvGrpSpPr>
          <p:grpSpPr>
            <a:xfrm>
              <a:off x="884749" y="1630608"/>
              <a:ext cx="1887719" cy="721142"/>
              <a:chOff x="1558603" y="1623981"/>
              <a:chExt cx="1887719" cy="721142"/>
            </a:xfrm>
          </p:grpSpPr>
          <p:sp>
            <p:nvSpPr>
              <p:cNvPr id="4" name="Can 3">
                <a:extLst>
                  <a:ext uri="{FF2B5EF4-FFF2-40B4-BE49-F238E27FC236}">
                    <a16:creationId xmlns:a16="http://schemas.microsoft.com/office/drawing/2014/main" id="{E577CDEB-F3BD-2A53-1830-8049D31F9B71}"/>
                  </a:ext>
                </a:extLst>
              </p:cNvPr>
              <p:cNvSpPr/>
              <p:nvPr/>
            </p:nvSpPr>
            <p:spPr>
              <a:xfrm rot="5400000">
                <a:off x="2185433" y="1084234"/>
                <a:ext cx="721142" cy="1800636"/>
              </a:xfrm>
              <a:prstGeom prst="ca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FBD478-04F0-7A6A-59AD-AEC261755A55}"/>
                  </a:ext>
                </a:extLst>
              </p:cNvPr>
              <p:cNvSpPr txBox="1"/>
              <p:nvPr/>
            </p:nvSpPr>
            <p:spPr>
              <a:xfrm>
                <a:off x="1558603" y="1637237"/>
                <a:ext cx="180063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Initialize the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 forest matrix</a:t>
                </a:r>
              </a:p>
            </p:txBody>
          </p:sp>
        </p:grp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021AE184-8815-DAB0-B8BF-23F40DAE7E37}"/>
                </a:ext>
              </a:extLst>
            </p:cNvPr>
            <p:cNvSpPr/>
            <p:nvPr/>
          </p:nvSpPr>
          <p:spPr>
            <a:xfrm rot="16200000">
              <a:off x="6387973" y="1683919"/>
              <a:ext cx="268691" cy="645240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6303BD8-A654-029C-FE37-8FA3221E9A58}"/>
                </a:ext>
              </a:extLst>
            </p:cNvPr>
            <p:cNvSpPr txBox="1"/>
            <p:nvPr/>
          </p:nvSpPr>
          <p:spPr>
            <a:xfrm>
              <a:off x="2772468" y="1605617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iteration</a:t>
              </a:r>
            </a:p>
          </p:txBody>
        </p:sp>
        <p:sp>
          <p:nvSpPr>
            <p:cNvPr id="32" name="Down Arrow 31">
              <a:extLst>
                <a:ext uri="{FF2B5EF4-FFF2-40B4-BE49-F238E27FC236}">
                  <a16:creationId xmlns:a16="http://schemas.microsoft.com/office/drawing/2014/main" id="{14FEA36E-B6A5-D16E-4FDF-C3BF8DC5C241}"/>
                </a:ext>
              </a:extLst>
            </p:cNvPr>
            <p:cNvSpPr/>
            <p:nvPr/>
          </p:nvSpPr>
          <p:spPr>
            <a:xfrm rot="16200000">
              <a:off x="9318291" y="1652328"/>
              <a:ext cx="268691" cy="645240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8CE60A-A02E-E152-5A73-97DB7E1088FF}"/>
                </a:ext>
              </a:extLst>
            </p:cNvPr>
            <p:cNvSpPr/>
            <p:nvPr/>
          </p:nvSpPr>
          <p:spPr>
            <a:xfrm>
              <a:off x="9775256" y="1747664"/>
              <a:ext cx="1441383" cy="45456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Animations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F859037-7136-4026-4A08-1ADA909EBA9C}"/>
              </a:ext>
            </a:extLst>
          </p:cNvPr>
          <p:cNvSpPr/>
          <p:nvPr/>
        </p:nvSpPr>
        <p:spPr>
          <a:xfrm>
            <a:off x="6524624" y="1219200"/>
            <a:ext cx="4796515" cy="1114697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D92C89-6095-91B3-8CFE-1EB587370CF9}"/>
              </a:ext>
            </a:extLst>
          </p:cNvPr>
          <p:cNvSpPr txBox="1"/>
          <p:nvPr/>
        </p:nvSpPr>
        <p:spPr>
          <a:xfrm>
            <a:off x="1301158" y="2996175"/>
            <a:ext cx="6550068" cy="2343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/>
              <a:t>t</a:t>
            </a:r>
            <a:r>
              <a:rPr lang="en-US" sz="2000" b="1" dirty="0">
                <a:solidFill>
                  <a:schemeClr val="tx1"/>
                </a:solidFill>
              </a:rPr>
              <a:t>rees </a:t>
            </a:r>
            <a:r>
              <a:rPr lang="en-US" sz="2000" b="1" dirty="0">
                <a:solidFill>
                  <a:schemeClr val="tx1"/>
                </a:solidFill>
                <a:sym typeface="Wingdings" pitchFamily="2" charset="2"/>
              </a:rPr>
              <a:t> burning (1  -1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or</a:t>
            </a:r>
            <a:r>
              <a:rPr lang="en-US" sz="2000" b="1" dirty="0">
                <a:solidFill>
                  <a:schemeClr val="tx1"/>
                </a:solidFill>
                <a:sym typeface="Wingdings" pitchFamily="2" charset="2"/>
              </a:rPr>
              <a:t> 2  -1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or</a:t>
            </a:r>
            <a:r>
              <a:rPr lang="en-US" sz="2000" b="1" dirty="0">
                <a:solidFill>
                  <a:schemeClr val="tx1"/>
                </a:solidFill>
                <a:sym typeface="Wingdings" pitchFamily="2" charset="2"/>
              </a:rPr>
              <a:t> 3  -1)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ym typeface="Wingdings" pitchFamily="2" charset="2"/>
              </a:rPr>
              <a:t>     </a:t>
            </a:r>
            <a:r>
              <a:rPr lang="en-US" sz="2000" b="1" dirty="0">
                <a:sym typeface="Wingdings" pitchFamily="2" charset="2"/>
              </a:rPr>
              <a:t>-</a:t>
            </a:r>
            <a:r>
              <a:rPr lang="en-US" sz="2000" dirty="0">
                <a:sym typeface="Wingdings" pitchFamily="2" charset="2"/>
              </a:rPr>
              <a:t> spread from surrounding trees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    </a:t>
            </a:r>
            <a:r>
              <a:rPr lang="en-US" sz="2000" b="1" dirty="0">
                <a:solidFill>
                  <a:schemeClr val="tx1"/>
                </a:solidFill>
                <a:sym typeface="Wingdings" pitchFamily="2" charset="2"/>
              </a:rPr>
              <a:t>-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struck by lightning: lightning probability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ym typeface="Wingdings" pitchFamily="2" charset="2"/>
              </a:rPr>
              <a:t>b</a:t>
            </a:r>
            <a:r>
              <a:rPr lang="en-US" sz="2000" b="1" dirty="0">
                <a:solidFill>
                  <a:schemeClr val="tx1"/>
                </a:solidFill>
                <a:sym typeface="Wingdings" pitchFamily="2" charset="2"/>
              </a:rPr>
              <a:t>urning  space (-1 </a:t>
            </a:r>
            <a:r>
              <a:rPr lang="en-US" sz="2000" b="1" dirty="0">
                <a:sym typeface="Wingdings" pitchFamily="2" charset="2"/>
              </a:rPr>
              <a:t> 0)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ym typeface="Wingdings" pitchFamily="2" charset="2"/>
              </a:rPr>
              <a:t>s</a:t>
            </a:r>
            <a:r>
              <a:rPr lang="en-US" sz="2000" b="1" dirty="0">
                <a:solidFill>
                  <a:schemeClr val="tx1"/>
                </a:solidFill>
                <a:sym typeface="Wingdings" pitchFamily="2" charset="2"/>
              </a:rPr>
              <a:t>pace  trees: growing probability</a:t>
            </a:r>
            <a:r>
              <a:rPr lang="zh-CN" altLang="en-US" sz="2000" b="1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sym typeface="Wingdings" pitchFamily="2" charset="2"/>
              </a:rPr>
              <a:t>(0  1)</a:t>
            </a:r>
            <a:endParaRPr lang="en-US" sz="2000" b="1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BA4C72-973E-9776-972B-1D96BBF27760}"/>
              </a:ext>
            </a:extLst>
          </p:cNvPr>
          <p:cNvSpPr/>
          <p:nvPr/>
        </p:nvSpPr>
        <p:spPr>
          <a:xfrm>
            <a:off x="850453" y="1203867"/>
            <a:ext cx="1997522" cy="1114697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C860E4-FA4B-D2E8-C448-9014F0FBDF39}"/>
              </a:ext>
            </a:extLst>
          </p:cNvPr>
          <p:cNvGrpSpPr/>
          <p:nvPr/>
        </p:nvGrpSpPr>
        <p:grpSpPr>
          <a:xfrm>
            <a:off x="7571279" y="2728873"/>
            <a:ext cx="3126290" cy="3132558"/>
            <a:chOff x="7512348" y="2947495"/>
            <a:chExt cx="2693230" cy="26986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24DC5F2-89E7-BA4F-D45F-3A4470BDC2FF}"/>
                    </a:ext>
                  </a:extLst>
                </p:cNvPr>
                <p:cNvSpPr/>
                <p:nvPr/>
              </p:nvSpPr>
              <p:spPr>
                <a:xfrm>
                  <a:off x="7513338" y="2947495"/>
                  <a:ext cx="899543" cy="899543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𝑛𝑜𝑟𝑡h𝑤𝑒𝑠𝑡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24DC5F2-89E7-BA4F-D45F-3A4470BDC2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3338" y="2947495"/>
                  <a:ext cx="899543" cy="899543"/>
                </a:xfrm>
                <a:prstGeom prst="rect">
                  <a:avLst/>
                </a:prstGeom>
                <a:blipFill>
                  <a:blip r:embed="rId2"/>
                  <a:stretch>
                    <a:fillRect l="-13095"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DEE72FA-EC8D-E0D2-1701-A47C0134EE8B}"/>
                    </a:ext>
                  </a:extLst>
                </p:cNvPr>
                <p:cNvSpPr/>
                <p:nvPr/>
              </p:nvSpPr>
              <p:spPr>
                <a:xfrm>
                  <a:off x="8412881" y="2947495"/>
                  <a:ext cx="899543" cy="899543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𝑛𝑜𝑟𝑡h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DEE72FA-EC8D-E0D2-1701-A47C0134EE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2881" y="2947495"/>
                  <a:ext cx="899543" cy="8995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BCD50B0-0E68-58F8-B7EA-F467F3C25BCD}"/>
                    </a:ext>
                  </a:extLst>
                </p:cNvPr>
                <p:cNvSpPr/>
                <p:nvPr/>
              </p:nvSpPr>
              <p:spPr>
                <a:xfrm>
                  <a:off x="9305869" y="2947495"/>
                  <a:ext cx="899543" cy="899543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zh-CN" alt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𝑛𝑜𝑟𝑡h</m:t>
                            </m:r>
                            <m:r>
                              <m:rPr>
                                <m:sty m:val="p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east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BCD50B0-0E68-58F8-B7EA-F467F3C25B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5869" y="2947495"/>
                  <a:ext cx="899543" cy="899543"/>
                </a:xfrm>
                <a:prstGeom prst="rect">
                  <a:avLst/>
                </a:prstGeom>
                <a:blipFill>
                  <a:blip r:embed="rId4"/>
                  <a:stretch>
                    <a:fillRect l="-11905"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8E2902A0-3725-E2FC-0EE3-BFACE25E30F5}"/>
                    </a:ext>
                  </a:extLst>
                </p:cNvPr>
                <p:cNvSpPr/>
                <p:nvPr/>
              </p:nvSpPr>
              <p:spPr>
                <a:xfrm>
                  <a:off x="9306035" y="4746580"/>
                  <a:ext cx="899543" cy="899543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zh-CN" alt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𝑠𝑜𝑢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𝑡h</m:t>
                            </m:r>
                            <m:r>
                              <m:rPr>
                                <m:sty m:val="p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east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8E2902A0-3725-E2FC-0EE3-BFACE25E30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6035" y="4746580"/>
                  <a:ext cx="899543" cy="899543"/>
                </a:xfrm>
                <a:prstGeom prst="rect">
                  <a:avLst/>
                </a:prstGeom>
                <a:blipFill>
                  <a:blip r:embed="rId5"/>
                  <a:stretch>
                    <a:fillRect l="-11905"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D862451-FB28-3C31-C1FE-74E4B6F477CA}"/>
                    </a:ext>
                  </a:extLst>
                </p:cNvPr>
                <p:cNvSpPr/>
                <p:nvPr/>
              </p:nvSpPr>
              <p:spPr>
                <a:xfrm>
                  <a:off x="9305580" y="3847036"/>
                  <a:ext cx="899543" cy="899543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𝑒𝑎𝑠𝑡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D862451-FB28-3C31-C1FE-74E4B6F477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5580" y="3847036"/>
                  <a:ext cx="899543" cy="8995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60AF72A-48C3-8939-7CC8-22D708A06CBE}"/>
                    </a:ext>
                  </a:extLst>
                </p:cNvPr>
                <p:cNvSpPr/>
                <p:nvPr/>
              </p:nvSpPr>
              <p:spPr>
                <a:xfrm>
                  <a:off x="7512348" y="4746581"/>
                  <a:ext cx="899543" cy="899543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𝑠𝑜𝑢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𝑡h𝑤𝑒𝑠𝑡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60AF72A-48C3-8939-7CC8-22D708A06C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348" y="4746581"/>
                  <a:ext cx="899543" cy="899543"/>
                </a:xfrm>
                <a:prstGeom prst="rect">
                  <a:avLst/>
                </a:prstGeom>
                <a:blipFill>
                  <a:blip r:embed="rId7"/>
                  <a:stretch>
                    <a:fillRect l="-11905"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37A29DD-9209-FAE9-D964-808DEFCB99D0}"/>
                    </a:ext>
                  </a:extLst>
                </p:cNvPr>
                <p:cNvSpPr/>
                <p:nvPr/>
              </p:nvSpPr>
              <p:spPr>
                <a:xfrm>
                  <a:off x="8406037" y="3847037"/>
                  <a:ext cx="899543" cy="899543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37A29DD-9209-FAE9-D964-808DEFCB99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6037" y="3847037"/>
                  <a:ext cx="899543" cy="8995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DEAAAD-C67C-DF12-8ABC-41CBDDF23CCA}"/>
                    </a:ext>
                  </a:extLst>
                </p:cNvPr>
                <p:cNvSpPr/>
                <p:nvPr/>
              </p:nvSpPr>
              <p:spPr>
                <a:xfrm>
                  <a:off x="7512637" y="3847038"/>
                  <a:ext cx="899543" cy="899543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𝑤𝑒𝑠𝑡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DEAAAD-C67C-DF12-8ABC-41CBDDF23C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637" y="3847038"/>
                  <a:ext cx="899543" cy="8995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C1BCAC91-6033-C8FB-750F-9FA1138AE578}"/>
                    </a:ext>
                  </a:extLst>
                </p:cNvPr>
                <p:cNvSpPr/>
                <p:nvPr/>
              </p:nvSpPr>
              <p:spPr>
                <a:xfrm>
                  <a:off x="8411446" y="4746581"/>
                  <a:ext cx="899543" cy="899543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𝑠𝑜𝑢𝑡h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C1BCAC91-6033-C8FB-750F-9FA1138AE5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1446" y="4746581"/>
                  <a:ext cx="899543" cy="8995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80EB212-4F62-3D9A-54C8-7E6A9E2EA1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4045" y="3962515"/>
            <a:ext cx="409325" cy="40932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F4CC59D-E8AA-99C8-CD39-B14B2517BAA5}"/>
              </a:ext>
            </a:extLst>
          </p:cNvPr>
          <p:cNvCxnSpPr/>
          <p:nvPr/>
        </p:nvCxnSpPr>
        <p:spPr>
          <a:xfrm flipV="1">
            <a:off x="9130764" y="3568148"/>
            <a:ext cx="0" cy="3263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4597F61-6BB5-D4B3-7793-DC9170E23BE0}"/>
              </a:ext>
            </a:extLst>
          </p:cNvPr>
          <p:cNvCxnSpPr>
            <a:cxnSpLocks/>
          </p:cNvCxnSpPr>
          <p:nvPr/>
        </p:nvCxnSpPr>
        <p:spPr>
          <a:xfrm>
            <a:off x="9130780" y="4712831"/>
            <a:ext cx="0" cy="36606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07457E5-5B5A-F330-7FBF-ED8A375D010B}"/>
              </a:ext>
            </a:extLst>
          </p:cNvPr>
          <p:cNvCxnSpPr>
            <a:cxnSpLocks/>
          </p:cNvCxnSpPr>
          <p:nvPr/>
        </p:nvCxnSpPr>
        <p:spPr>
          <a:xfrm flipH="1">
            <a:off x="8440906" y="4283455"/>
            <a:ext cx="34911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9C5D030-6604-6399-780B-C989C9261515}"/>
              </a:ext>
            </a:extLst>
          </p:cNvPr>
          <p:cNvCxnSpPr>
            <a:cxnSpLocks/>
          </p:cNvCxnSpPr>
          <p:nvPr/>
        </p:nvCxnSpPr>
        <p:spPr>
          <a:xfrm>
            <a:off x="9460328" y="4284335"/>
            <a:ext cx="400945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FD1BA83-8A66-689F-7EBA-F6D368D73D5A}"/>
              </a:ext>
            </a:extLst>
          </p:cNvPr>
          <p:cNvCxnSpPr>
            <a:cxnSpLocks/>
          </p:cNvCxnSpPr>
          <p:nvPr/>
        </p:nvCxnSpPr>
        <p:spPr>
          <a:xfrm flipH="1" flipV="1">
            <a:off x="8519977" y="3659600"/>
            <a:ext cx="305710" cy="33818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229395D-8637-F32E-398E-19324761CEE2}"/>
              </a:ext>
            </a:extLst>
          </p:cNvPr>
          <p:cNvCxnSpPr>
            <a:cxnSpLocks/>
          </p:cNvCxnSpPr>
          <p:nvPr/>
        </p:nvCxnSpPr>
        <p:spPr>
          <a:xfrm flipV="1">
            <a:off x="9469766" y="3641424"/>
            <a:ext cx="287673" cy="34666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62DFBDD-2E99-6E2E-B50E-4D46CC82BEAB}"/>
              </a:ext>
            </a:extLst>
          </p:cNvPr>
          <p:cNvCxnSpPr>
            <a:cxnSpLocks/>
          </p:cNvCxnSpPr>
          <p:nvPr/>
        </p:nvCxnSpPr>
        <p:spPr>
          <a:xfrm>
            <a:off x="9471231" y="4629315"/>
            <a:ext cx="307060" cy="33259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BCCB82F-D405-FBB9-A43B-C9B2C3B3CD30}"/>
              </a:ext>
            </a:extLst>
          </p:cNvPr>
          <p:cNvCxnSpPr>
            <a:cxnSpLocks/>
          </p:cNvCxnSpPr>
          <p:nvPr/>
        </p:nvCxnSpPr>
        <p:spPr>
          <a:xfrm flipH="1">
            <a:off x="8471530" y="4629315"/>
            <a:ext cx="300427" cy="33677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330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474980" y="316898"/>
            <a:ext cx="11242040" cy="620014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D5D4A"/>
              </a:solidFill>
              <a:cs typeface="微软雅黑" panose="020B0503020204020204" pitchFamily="34" charset="-122"/>
            </a:endParaRPr>
          </a:p>
        </p:txBody>
      </p:sp>
      <p:sp>
        <p:nvSpPr>
          <p:cNvPr id="5" name="矩形"/>
          <p:cNvSpPr/>
          <p:nvPr/>
        </p:nvSpPr>
        <p:spPr>
          <a:xfrm>
            <a:off x="649224" y="472600"/>
            <a:ext cx="10899648" cy="5879592"/>
          </a:xfrm>
          <a:prstGeom prst="rect">
            <a:avLst/>
          </a:prstGeom>
          <a:noFill/>
          <a:ln w="19050">
            <a:solidFill>
              <a:srgbClr val="2D5D4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2D5D4A"/>
              </a:solidFill>
              <a:cs typeface="微软雅黑" panose="020B0503020204020204" pitchFamily="34" charset="-122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064000" y="722028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1D447-61C7-3D4E-C46E-9BCABEC7952A}"/>
              </a:ext>
            </a:extLst>
          </p:cNvPr>
          <p:cNvSpPr txBox="1"/>
          <p:nvPr/>
        </p:nvSpPr>
        <p:spPr>
          <a:xfrm>
            <a:off x="4576192" y="604426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Simulation Process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B5C5C89-33CB-3171-36F1-173D978A4EE9}"/>
              </a:ext>
            </a:extLst>
          </p:cNvPr>
          <p:cNvGrpSpPr/>
          <p:nvPr/>
        </p:nvGrpSpPr>
        <p:grpSpPr>
          <a:xfrm>
            <a:off x="860382" y="1367159"/>
            <a:ext cx="10331890" cy="761495"/>
            <a:chOff x="884749" y="1605617"/>
            <a:chExt cx="10331890" cy="76149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5473D4-3526-1131-9BD3-A77B3A48B105}"/>
                </a:ext>
              </a:extLst>
            </p:cNvPr>
            <p:cNvSpPr/>
            <p:nvPr/>
          </p:nvSpPr>
          <p:spPr>
            <a:xfrm>
              <a:off x="6844939" y="1630607"/>
              <a:ext cx="2285076" cy="72114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Simulate in</a:t>
              </a:r>
              <a:r>
                <a:rPr lang="en-US" altLang="zh-CN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</a:rPr>
                <a:t>different scenarios</a:t>
              </a:r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DD316B8A-DC01-EF4A-1C61-14BAD13833DB}"/>
                </a:ext>
              </a:extLst>
            </p:cNvPr>
            <p:cNvSpPr/>
            <p:nvPr/>
          </p:nvSpPr>
          <p:spPr>
            <a:xfrm rot="16200000">
              <a:off x="3175243" y="1478527"/>
              <a:ext cx="268691" cy="1038557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98CED64-5D08-71D0-CE2D-8C74F0A09ACC}"/>
                </a:ext>
              </a:extLst>
            </p:cNvPr>
            <p:cNvSpPr/>
            <p:nvPr/>
          </p:nvSpPr>
          <p:spPr>
            <a:xfrm>
              <a:off x="3828867" y="1645969"/>
              <a:ext cx="2370831" cy="72114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Random walk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simulation wildfire 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1F77ECE-65AF-2F22-4460-FEC75495CAC4}"/>
                </a:ext>
              </a:extLst>
            </p:cNvPr>
            <p:cNvGrpSpPr/>
            <p:nvPr/>
          </p:nvGrpSpPr>
          <p:grpSpPr>
            <a:xfrm>
              <a:off x="884749" y="1630608"/>
              <a:ext cx="1887719" cy="721142"/>
              <a:chOff x="1558603" y="1623981"/>
              <a:chExt cx="1887719" cy="721142"/>
            </a:xfrm>
          </p:grpSpPr>
          <p:sp>
            <p:nvSpPr>
              <p:cNvPr id="4" name="Can 3">
                <a:extLst>
                  <a:ext uri="{FF2B5EF4-FFF2-40B4-BE49-F238E27FC236}">
                    <a16:creationId xmlns:a16="http://schemas.microsoft.com/office/drawing/2014/main" id="{E577CDEB-F3BD-2A53-1830-8049D31F9B71}"/>
                  </a:ext>
                </a:extLst>
              </p:cNvPr>
              <p:cNvSpPr/>
              <p:nvPr/>
            </p:nvSpPr>
            <p:spPr>
              <a:xfrm rot="5400000">
                <a:off x="2185433" y="1084234"/>
                <a:ext cx="721142" cy="1800636"/>
              </a:xfrm>
              <a:prstGeom prst="ca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FBD478-04F0-7A6A-59AD-AEC261755A55}"/>
                  </a:ext>
                </a:extLst>
              </p:cNvPr>
              <p:cNvSpPr txBox="1"/>
              <p:nvPr/>
            </p:nvSpPr>
            <p:spPr>
              <a:xfrm>
                <a:off x="1558603" y="1637237"/>
                <a:ext cx="180063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Initialize the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 forest matrix</a:t>
                </a:r>
              </a:p>
            </p:txBody>
          </p:sp>
        </p:grp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021AE184-8815-DAB0-B8BF-23F40DAE7E37}"/>
                </a:ext>
              </a:extLst>
            </p:cNvPr>
            <p:cNvSpPr/>
            <p:nvPr/>
          </p:nvSpPr>
          <p:spPr>
            <a:xfrm rot="16200000">
              <a:off x="6387973" y="1683919"/>
              <a:ext cx="268691" cy="645240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6303BD8-A654-029C-FE37-8FA3221E9A58}"/>
                </a:ext>
              </a:extLst>
            </p:cNvPr>
            <p:cNvSpPr txBox="1"/>
            <p:nvPr/>
          </p:nvSpPr>
          <p:spPr>
            <a:xfrm>
              <a:off x="2772468" y="1605617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iteration</a:t>
              </a:r>
            </a:p>
          </p:txBody>
        </p:sp>
        <p:sp>
          <p:nvSpPr>
            <p:cNvPr id="32" name="Down Arrow 31">
              <a:extLst>
                <a:ext uri="{FF2B5EF4-FFF2-40B4-BE49-F238E27FC236}">
                  <a16:creationId xmlns:a16="http://schemas.microsoft.com/office/drawing/2014/main" id="{14FEA36E-B6A5-D16E-4FDF-C3BF8DC5C241}"/>
                </a:ext>
              </a:extLst>
            </p:cNvPr>
            <p:cNvSpPr/>
            <p:nvPr/>
          </p:nvSpPr>
          <p:spPr>
            <a:xfrm rot="16200000">
              <a:off x="9318291" y="1652328"/>
              <a:ext cx="268691" cy="645240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8CE60A-A02E-E152-5A73-97DB7E1088FF}"/>
                </a:ext>
              </a:extLst>
            </p:cNvPr>
            <p:cNvSpPr/>
            <p:nvPr/>
          </p:nvSpPr>
          <p:spPr>
            <a:xfrm>
              <a:off x="9775256" y="1747664"/>
              <a:ext cx="1441383" cy="45456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Animations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F859037-7136-4026-4A08-1ADA909EBA9C}"/>
              </a:ext>
            </a:extLst>
          </p:cNvPr>
          <p:cNvSpPr/>
          <p:nvPr/>
        </p:nvSpPr>
        <p:spPr>
          <a:xfrm>
            <a:off x="9426057" y="1179140"/>
            <a:ext cx="1895082" cy="1114697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D92C89-6095-91B3-8CFE-1EB587370CF9}"/>
              </a:ext>
            </a:extLst>
          </p:cNvPr>
          <p:cNvSpPr txBox="1"/>
          <p:nvPr/>
        </p:nvSpPr>
        <p:spPr>
          <a:xfrm>
            <a:off x="1306666" y="2209638"/>
            <a:ext cx="9070063" cy="4092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  <a:sym typeface="Wingdings" pitchFamily="2" charset="2"/>
              </a:rPr>
              <a:t>Forest </a:t>
            </a:r>
            <a:r>
              <a:rPr lang="en-US" sz="2200" b="1" dirty="0">
                <a:sym typeface="Wingdings" pitchFamily="2" charset="2"/>
              </a:rPr>
              <a:t>s</a:t>
            </a:r>
            <a:r>
              <a:rPr lang="en-US" altLang="zh-CN" sz="2200" b="1" dirty="0">
                <a:solidFill>
                  <a:schemeClr val="tx1"/>
                </a:solidFill>
                <a:sym typeface="Wingdings" pitchFamily="2" charset="2"/>
              </a:rPr>
              <a:t>cenario</a:t>
            </a:r>
            <a:r>
              <a:rPr lang="en-US" sz="2200" b="1" dirty="0">
                <a:sym typeface="Wingdings" pitchFamily="2" charset="2"/>
              </a:rPr>
              <a:t> 1: </a:t>
            </a:r>
            <a:r>
              <a:rPr lang="en-US" altLang="zh-CN" sz="2200" b="1" dirty="0">
                <a:sym typeface="Wingdings" pitchFamily="2" charset="2"/>
              </a:rPr>
              <a:t>simple</a:t>
            </a:r>
            <a:r>
              <a:rPr lang="zh-CN" altLang="en-US" sz="2200" b="1" dirty="0">
                <a:sym typeface="Wingdings" pitchFamily="2" charset="2"/>
              </a:rPr>
              <a:t> </a:t>
            </a:r>
            <a:r>
              <a:rPr lang="en-US" altLang="zh-CN" sz="2200" b="1" dirty="0">
                <a:sym typeface="Wingdings" pitchFamily="2" charset="2"/>
              </a:rPr>
              <a:t>forest </a:t>
            </a: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sym typeface="Wingdings" pitchFamily="2" charset="2"/>
              </a:rPr>
              <a:t>     </a:t>
            </a:r>
            <a:r>
              <a:rPr lang="en-US" altLang="zh-CN" sz="2200" dirty="0">
                <a:sym typeface="Wingdings" pitchFamily="2" charset="2"/>
              </a:rPr>
              <a:t>The three types of trees account for the same proportion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  <a:sym typeface="Wingdings" pitchFamily="2" charset="2"/>
              </a:rPr>
              <a:t>Forest scenario 2: boreal forest</a:t>
            </a:r>
            <a:r>
              <a:rPr lang="zh-CN" altLang="en-US" sz="2200" b="1" dirty="0">
                <a:solidFill>
                  <a:schemeClr val="tx1"/>
                </a:solidFill>
                <a:sym typeface="Wingdings" pitchFamily="2" charset="2"/>
              </a:rPr>
              <a:t> </a:t>
            </a:r>
            <a:endParaRPr lang="en-US" altLang="zh-CN" sz="2200" b="1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sym typeface="Wingdings" pitchFamily="2" charset="2"/>
              </a:rPr>
              <a:t> </a:t>
            </a:r>
            <a:r>
              <a:rPr lang="zh-CN" altLang="en-US" sz="2200" dirty="0">
                <a:sym typeface="Wingdings" pitchFamily="2" charset="2"/>
              </a:rPr>
              <a:t>    </a:t>
            </a:r>
            <a:r>
              <a:rPr lang="en-US" altLang="zh-CN" sz="2200" dirty="0">
                <a:sym typeface="Wingdings" pitchFamily="2" charset="2"/>
              </a:rPr>
              <a:t>low IP area (10%), medium IP area (30%), high IP area (60 %)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2200" b="1" dirty="0">
                <a:sym typeface="Wingdings" pitchFamily="2" charset="2"/>
              </a:rPr>
              <a:t>Forest scenario 3: low latitude forests</a:t>
            </a:r>
          </a:p>
          <a:p>
            <a:pPr>
              <a:lnSpc>
                <a:spcPct val="150000"/>
              </a:lnSpc>
            </a:pPr>
            <a:r>
              <a:rPr lang="zh-CN" altLang="en-US" sz="2200" dirty="0">
                <a:sym typeface="Wingdings" pitchFamily="2" charset="2"/>
              </a:rPr>
              <a:t>     </a:t>
            </a:r>
            <a:r>
              <a:rPr lang="en-US" altLang="zh-CN" sz="2200" dirty="0">
                <a:sym typeface="Wingdings" pitchFamily="2" charset="2"/>
              </a:rPr>
              <a:t>low IP area (60%), medium IP area (30%), high IP area (10 %)</a:t>
            </a:r>
            <a:endParaRPr lang="en-US" altLang="zh-CN" sz="2200" b="1" dirty="0"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sym typeface="Wingdings" pitchFamily="2" charset="2"/>
              </a:rPr>
              <a:t>Wind direction scenario 1: no wind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ym typeface="Wingdings" pitchFamily="2" charset="2"/>
              </a:rPr>
              <a:t>Wind direction scenario 2: </a:t>
            </a:r>
            <a:r>
              <a:rPr lang="en-US" altLang="zh-CN" sz="2200" b="1" dirty="0">
                <a:sym typeface="Wingdings" pitchFamily="2" charset="2"/>
              </a:rPr>
              <a:t>northwest</a:t>
            </a:r>
            <a:r>
              <a:rPr lang="en-US" sz="2200" b="1" dirty="0">
                <a:sym typeface="Wingdings" pitchFamily="2" charset="2"/>
              </a:rPr>
              <a:t> wind</a:t>
            </a:r>
            <a:endParaRPr lang="en-US" sz="2200" b="1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BA4C72-973E-9776-972B-1D96BBF27760}"/>
              </a:ext>
            </a:extLst>
          </p:cNvPr>
          <p:cNvSpPr/>
          <p:nvPr/>
        </p:nvSpPr>
        <p:spPr>
          <a:xfrm>
            <a:off x="850452" y="1191835"/>
            <a:ext cx="5649711" cy="1114697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85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474980" y="328930"/>
            <a:ext cx="11242040" cy="620014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D5D4A"/>
              </a:solidFill>
              <a:cs typeface="微软雅黑" panose="020B0503020204020204" pitchFamily="34" charset="-122"/>
            </a:endParaRPr>
          </a:p>
        </p:txBody>
      </p:sp>
      <p:pic>
        <p:nvPicPr>
          <p:cNvPr id="2" name="wildfire_tropical_no">
            <a:hlinkClick r:id="" action="ppaction://media"/>
            <a:extLst>
              <a:ext uri="{FF2B5EF4-FFF2-40B4-BE49-F238E27FC236}">
                <a16:creationId xmlns:a16="http://schemas.microsoft.com/office/drawing/2014/main" id="{A106D3A3-C737-B056-C10A-3E04C4F73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8712" y="1209949"/>
            <a:ext cx="9594576" cy="4883489"/>
          </a:xfrm>
          <a:prstGeom prst="rect">
            <a:avLst/>
          </a:prstGeom>
        </p:spPr>
      </p:pic>
      <p:sp>
        <p:nvSpPr>
          <p:cNvPr id="5" name="矩形"/>
          <p:cNvSpPr/>
          <p:nvPr/>
        </p:nvSpPr>
        <p:spPr>
          <a:xfrm>
            <a:off x="649224" y="484632"/>
            <a:ext cx="10899648" cy="5879592"/>
          </a:xfrm>
          <a:prstGeom prst="rect">
            <a:avLst/>
          </a:prstGeom>
          <a:noFill/>
          <a:ln w="19050">
            <a:solidFill>
              <a:srgbClr val="2D5D4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2D5D4A"/>
              </a:solidFill>
              <a:cs typeface="微软雅黑" panose="020B0503020204020204" pitchFamily="34" charset="-122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064000" y="7340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1D447-61C7-3D4E-C46E-9BCABEC7952A}"/>
              </a:ext>
            </a:extLst>
          </p:cNvPr>
          <p:cNvSpPr txBox="1"/>
          <p:nvPr/>
        </p:nvSpPr>
        <p:spPr>
          <a:xfrm>
            <a:off x="4576192" y="616458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Simulation Result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DD367A-492B-544C-D458-F866092D6CD9}"/>
              </a:ext>
            </a:extLst>
          </p:cNvPr>
          <p:cNvSpPr txBox="1"/>
          <p:nvPr/>
        </p:nvSpPr>
        <p:spPr>
          <a:xfrm>
            <a:off x="1488103" y="2804791"/>
            <a:ext cx="308808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0" dirty="0">
                <a:effectLst/>
              </a:rPr>
              <a:t>Tropical Forest Wildfire Visualization without Wind</a:t>
            </a:r>
          </a:p>
        </p:txBody>
      </p:sp>
    </p:spTree>
    <p:extLst>
      <p:ext uri="{BB962C8B-B14F-4D97-AF65-F5344CB8AC3E}">
        <p14:creationId xmlns:p14="http://schemas.microsoft.com/office/powerpoint/2010/main" val="11926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474980" y="328930"/>
            <a:ext cx="11242040" cy="620014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D5D4A"/>
              </a:solidFill>
              <a:cs typeface="微软雅黑" panose="020B0503020204020204" pitchFamily="34" charset="-122"/>
            </a:endParaRPr>
          </a:p>
        </p:txBody>
      </p:sp>
      <p:sp>
        <p:nvSpPr>
          <p:cNvPr id="5" name="矩形"/>
          <p:cNvSpPr/>
          <p:nvPr/>
        </p:nvSpPr>
        <p:spPr>
          <a:xfrm>
            <a:off x="649224" y="484632"/>
            <a:ext cx="10899648" cy="5879592"/>
          </a:xfrm>
          <a:prstGeom prst="rect">
            <a:avLst/>
          </a:prstGeom>
          <a:noFill/>
          <a:ln w="19050">
            <a:solidFill>
              <a:srgbClr val="2D5D4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2D5D4A"/>
              </a:solidFill>
              <a:cs typeface="微软雅黑" panose="020B0503020204020204" pitchFamily="34" charset="-122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064000" y="7340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1D447-61C7-3D4E-C46E-9BCABEC7952A}"/>
              </a:ext>
            </a:extLst>
          </p:cNvPr>
          <p:cNvSpPr txBox="1"/>
          <p:nvPr/>
        </p:nvSpPr>
        <p:spPr>
          <a:xfrm>
            <a:off x="4576192" y="616458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Simulation Result</a:t>
            </a:r>
          </a:p>
        </p:txBody>
      </p:sp>
      <p:pic>
        <p:nvPicPr>
          <p:cNvPr id="9" name="wildfire_tropical_nw">
            <a:hlinkClick r:id="" action="ppaction://media"/>
            <a:extLst>
              <a:ext uri="{FF2B5EF4-FFF2-40B4-BE49-F238E27FC236}">
                <a16:creationId xmlns:a16="http://schemas.microsoft.com/office/drawing/2014/main" id="{F8511DFD-699C-0B32-8D76-057DB520EC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1631" y="1195725"/>
            <a:ext cx="9568738" cy="49039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DD367A-492B-544C-D458-F866092D6CD9}"/>
              </a:ext>
            </a:extLst>
          </p:cNvPr>
          <p:cNvSpPr txBox="1"/>
          <p:nvPr/>
        </p:nvSpPr>
        <p:spPr>
          <a:xfrm>
            <a:off x="1488103" y="2804791"/>
            <a:ext cx="308808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0" dirty="0">
                <a:effectLst/>
              </a:rPr>
              <a:t>Tropical Forest Wildfire Visualization with Northwest Wind</a:t>
            </a:r>
          </a:p>
        </p:txBody>
      </p:sp>
    </p:spTree>
    <p:extLst>
      <p:ext uri="{BB962C8B-B14F-4D97-AF65-F5344CB8AC3E}">
        <p14:creationId xmlns:p14="http://schemas.microsoft.com/office/powerpoint/2010/main" val="2379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474980" y="328930"/>
            <a:ext cx="11242040" cy="620014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D5D4A"/>
              </a:solidFill>
              <a:cs typeface="微软雅黑" panose="020B0503020204020204" pitchFamily="34" charset="-122"/>
            </a:endParaRPr>
          </a:p>
        </p:txBody>
      </p:sp>
      <p:sp>
        <p:nvSpPr>
          <p:cNvPr id="5" name="矩形"/>
          <p:cNvSpPr/>
          <p:nvPr/>
        </p:nvSpPr>
        <p:spPr>
          <a:xfrm>
            <a:off x="649224" y="484632"/>
            <a:ext cx="10899648" cy="5879592"/>
          </a:xfrm>
          <a:prstGeom prst="rect">
            <a:avLst/>
          </a:prstGeom>
          <a:noFill/>
          <a:ln w="19050">
            <a:solidFill>
              <a:srgbClr val="2D5D4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2D5D4A"/>
              </a:solidFill>
              <a:cs typeface="微软雅黑" panose="020B0503020204020204" pitchFamily="34" charset="-122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064000" y="7340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1D447-61C7-3D4E-C46E-9BCABEC7952A}"/>
              </a:ext>
            </a:extLst>
          </p:cNvPr>
          <p:cNvSpPr txBox="1"/>
          <p:nvPr/>
        </p:nvSpPr>
        <p:spPr>
          <a:xfrm>
            <a:off x="4576192" y="616458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Simulation Result</a:t>
            </a:r>
          </a:p>
        </p:txBody>
      </p:sp>
      <p:pic>
        <p:nvPicPr>
          <p:cNvPr id="2" name="wildfire_boreal_no">
            <a:hlinkClick r:id="" action="ppaction://media"/>
            <a:extLst>
              <a:ext uri="{FF2B5EF4-FFF2-40B4-BE49-F238E27FC236}">
                <a16:creationId xmlns:a16="http://schemas.microsoft.com/office/drawing/2014/main" id="{B94F8D22-5D8D-078D-9BB9-0F55022446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175" y="1233825"/>
            <a:ext cx="9444608" cy="4823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E68E07-C89F-4986-144E-6E553C8F9351}"/>
              </a:ext>
            </a:extLst>
          </p:cNvPr>
          <p:cNvSpPr txBox="1"/>
          <p:nvPr/>
        </p:nvSpPr>
        <p:spPr>
          <a:xfrm>
            <a:off x="1616766" y="2581505"/>
            <a:ext cx="3101008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0" dirty="0">
                <a:effectLst/>
              </a:rPr>
              <a:t>Boreal Forest Wildfire Visualization without Wind</a:t>
            </a:r>
          </a:p>
        </p:txBody>
      </p:sp>
    </p:spTree>
    <p:extLst>
      <p:ext uri="{BB962C8B-B14F-4D97-AF65-F5344CB8AC3E}">
        <p14:creationId xmlns:p14="http://schemas.microsoft.com/office/powerpoint/2010/main" val="170064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474980" y="328930"/>
            <a:ext cx="11242040" cy="620014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2D5D4A"/>
              </a:solidFill>
              <a:cs typeface="微软雅黑" panose="020B0503020204020204" pitchFamily="34" charset="-122"/>
            </a:endParaRPr>
          </a:p>
        </p:txBody>
      </p:sp>
      <p:pic>
        <p:nvPicPr>
          <p:cNvPr id="4" name="wildfire_boreal_nw">
            <a:hlinkClick r:id="" action="ppaction://media"/>
            <a:extLst>
              <a:ext uri="{FF2B5EF4-FFF2-40B4-BE49-F238E27FC236}">
                <a16:creationId xmlns:a16="http://schemas.microsoft.com/office/drawing/2014/main" id="{870230CB-C0BC-F177-C049-01300FB91D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4929" y="1175236"/>
            <a:ext cx="9402141" cy="4840634"/>
          </a:xfrm>
          <a:prstGeom prst="rect">
            <a:avLst/>
          </a:prstGeom>
        </p:spPr>
      </p:pic>
      <p:sp>
        <p:nvSpPr>
          <p:cNvPr id="5" name="矩形"/>
          <p:cNvSpPr/>
          <p:nvPr/>
        </p:nvSpPr>
        <p:spPr>
          <a:xfrm>
            <a:off x="649224" y="484632"/>
            <a:ext cx="10899648" cy="5879592"/>
          </a:xfrm>
          <a:prstGeom prst="rect">
            <a:avLst/>
          </a:prstGeom>
          <a:noFill/>
          <a:ln w="19050">
            <a:solidFill>
              <a:srgbClr val="2D5D4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2D5D4A"/>
              </a:solidFill>
              <a:cs typeface="微软雅黑" panose="020B0503020204020204" pitchFamily="34" charset="-122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064000" y="7340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1D447-61C7-3D4E-C46E-9BCABEC7952A}"/>
              </a:ext>
            </a:extLst>
          </p:cNvPr>
          <p:cNvSpPr txBox="1"/>
          <p:nvPr/>
        </p:nvSpPr>
        <p:spPr>
          <a:xfrm>
            <a:off x="4576192" y="616458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Simulation Result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E68E07-C89F-4986-144E-6E553C8F9351}"/>
              </a:ext>
            </a:extLst>
          </p:cNvPr>
          <p:cNvSpPr txBox="1"/>
          <p:nvPr/>
        </p:nvSpPr>
        <p:spPr>
          <a:xfrm>
            <a:off x="1616766" y="2581505"/>
            <a:ext cx="3101008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0" dirty="0">
                <a:effectLst/>
              </a:rPr>
              <a:t>Boreal Forest Wildfire Visualization with Northwest Wind</a:t>
            </a:r>
          </a:p>
        </p:txBody>
      </p:sp>
    </p:spTree>
    <p:extLst>
      <p:ext uri="{BB962C8B-B14F-4D97-AF65-F5344CB8AC3E}">
        <p14:creationId xmlns:p14="http://schemas.microsoft.com/office/powerpoint/2010/main" val="96784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</TotalTime>
  <Words>389</Words>
  <Application>Microsoft Macintosh PowerPoint</Application>
  <PresentationFormat>Widescreen</PresentationFormat>
  <Paragraphs>108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 Bold</vt:lpstr>
      <vt:lpstr>Arial Italic</vt:lpstr>
      <vt:lpstr>Arial Unicode MS</vt:lpstr>
      <vt:lpstr>微软雅黑</vt:lpstr>
      <vt:lpstr>Arial</vt:lpstr>
      <vt:lpstr>Cambria Math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刘思炎</cp:lastModifiedBy>
  <cp:revision>116</cp:revision>
  <dcterms:created xsi:type="dcterms:W3CDTF">2023-11-21T00:51:50Z</dcterms:created>
  <dcterms:modified xsi:type="dcterms:W3CDTF">2023-11-28T18:23:15Z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1033-6.2.2.8394</vt:lpwstr>
  </property>
  <property fmtid="{D5CDD505-2E9C-101B-9397-08002B2CF9AE}" pid="3" name="KSOTemplateUUID">
    <vt:lpwstr>v1.0_mb_jg+XwVmvIeo8oEOpfHGw0A==</vt:lpwstr>
  </property>
  <property fmtid="{D5CDD505-2E9C-101B-9397-08002B2CF9AE}" pid="4" name="ICV">
    <vt:lpwstr>C0AD8C585EF9AC913DDE5B6517B3CF99_41</vt:lpwstr>
  </property>
</Properties>
</file>