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ld Standard TT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italic.fntdata"/><Relationship Id="rId10" Type="http://schemas.openxmlformats.org/officeDocument/2006/relationships/font" Target="fonts/OldStandardTT-bold.fntdata"/><Relationship Id="rId9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90357f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90357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90357f_0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90357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nA1qv21arFHsZV4t5PHBpJO3cVeenWxh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512700" y="1909425"/>
            <a:ext cx="51714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2</a:t>
            </a:r>
            <a:r>
              <a:rPr lang="en" sz="4200"/>
              <a:t>D particle motion around non-rotating black hole</a:t>
            </a:r>
            <a:endParaRPr sz="4200"/>
          </a:p>
        </p:txBody>
      </p:sp>
      <p:sp>
        <p:nvSpPr>
          <p:cNvPr id="60" name="Google Shape;60;p13"/>
          <p:cNvSpPr txBox="1"/>
          <p:nvPr/>
        </p:nvSpPr>
        <p:spPr>
          <a:xfrm>
            <a:off x="512700" y="3666200"/>
            <a:ext cx="16215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David Pham</a:t>
            </a:r>
            <a:endParaRPr sz="18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462313"/>
            <a:ext cx="5273624" cy="421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99075" y="284200"/>
            <a:ext cx="6999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Methods and code review</a:t>
            </a:r>
            <a:endParaRPr sz="33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7" name="Google Shape;67;p14"/>
          <p:cNvSpPr txBox="1"/>
          <p:nvPr>
            <p:ph idx="4294967295" type="body"/>
          </p:nvPr>
        </p:nvSpPr>
        <p:spPr>
          <a:xfrm>
            <a:off x="99075" y="873150"/>
            <a:ext cx="4296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Starting with the Schwarzschild metric, derive the differential equations for the radial </a:t>
            </a:r>
            <a:r>
              <a:rPr lang="en" sz="1300"/>
              <a:t>(r) and angular (Φ) components of the photon’s motion. </a:t>
            </a:r>
            <a:endParaRPr sz="1300"/>
          </a:p>
          <a:p>
            <a:pPr indent="-31115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Define differential equations and generate data using an iterative approach</a:t>
            </a:r>
            <a:endParaRPr sz="1300"/>
          </a:p>
          <a:p>
            <a:pPr indent="-3111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Guess and check approach for initial conditions r_0 and Φ_0, lots of trial and error!  </a:t>
            </a:r>
            <a:endParaRPr sz="1300"/>
          </a:p>
          <a:p>
            <a:pPr indent="-31115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Combine change in r and phi data to plot different photon trajectories as they approach the black hole gravitational field and escape its pull</a:t>
            </a:r>
            <a:endParaRPr sz="1300"/>
          </a:p>
          <a:p>
            <a:pPr indent="-3111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Limit to r &lt; 10 to visualize photon behavior close to the black hole field</a:t>
            </a:r>
            <a:endParaRPr sz="1300"/>
          </a:p>
          <a:p>
            <a:pPr indent="-3111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Showcase cool GR concepts like photon sphere and gravitational lensing</a:t>
            </a:r>
            <a:endParaRPr sz="1300"/>
          </a:p>
          <a:p>
            <a:pPr indent="0" lvl="0" marL="91440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0" l="4534" r="0" t="0"/>
          <a:stretch/>
        </p:blipFill>
        <p:spPr>
          <a:xfrm>
            <a:off x="4458900" y="1224150"/>
            <a:ext cx="4531724" cy="59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b="0" l="14479" r="7547" t="0"/>
          <a:stretch/>
        </p:blipFill>
        <p:spPr>
          <a:xfrm>
            <a:off x="5343775" y="1989450"/>
            <a:ext cx="3646850" cy="116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5">
            <a:alphaModFix/>
          </a:blip>
          <a:srcRect b="8079" l="6878" r="4137" t="0"/>
          <a:stretch/>
        </p:blipFill>
        <p:spPr>
          <a:xfrm>
            <a:off x="6549475" y="3329225"/>
            <a:ext cx="2441150" cy="143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512700" y="1893300"/>
            <a:ext cx="37119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Animation</a:t>
            </a:r>
            <a:endParaRPr sz="4500"/>
          </a:p>
        </p:txBody>
      </p:sp>
      <p:pic>
        <p:nvPicPr>
          <p:cNvPr id="76" name="Google Shape;76;p15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6525" y="726363"/>
            <a:ext cx="5142226" cy="385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