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7D42D-0855-94EC-183B-A88855729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3A9E6F-0E11-8217-3DB3-FE1FA782D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095E7-EA53-3A39-307B-7B786F31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F113C-D603-C00A-91CB-F8CFCC0D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C9030-A130-5EB9-B59F-358D336B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96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4D491-753F-9AE0-9AC0-23352960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F73F7-2DA6-6EC4-03A2-D772FCFAA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28293-38C3-72F8-D388-FCE45CEE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182D0-A677-F819-36E2-4F62DAA0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DAF99-3C5E-604F-780D-0523851C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16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C842D5-390D-BC6A-B48B-088775099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79EDAA-8C79-A445-EF0A-FFF4FC45A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E8A4F-8FA4-D5F3-05AA-41B17331F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EE416-6CA3-8331-38EE-7EEFB44F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C3614-446B-3627-AB22-14F741D1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84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967C5-48E7-AEC3-CFA4-82A818CC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6A436-967A-D619-6698-738EA6B7E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3EE22-6BDA-BC21-4DC2-7A8D16382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0C712-2F85-BEEF-EA41-860EEB0D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18224-CC24-1723-5C51-823539AE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7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1A8DE-581B-5922-B247-4B958220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177115-50D9-5065-E65A-CEB2C3019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C1EBE-21DE-C06B-CC24-3F56D2BD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8E3263-C9B4-26F6-4591-04756E3C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A94941-C034-3FF2-2015-C17F7B47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161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C3CF2-6126-6286-F281-6AB48C54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035C7-EBDD-BB8F-584A-9237F60D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11FF59-AAF2-F146-7450-5E3FE03C2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2B3EB8-08D9-B8C0-5EE4-290CDD18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F2334E-93CB-911A-0995-2188587C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E874F1-E855-5379-459C-F73B1715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84F09-D3ED-B8DC-FA8A-C6E24F60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F15E45-4468-D672-E876-C27207625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3F8D55-A51D-D932-508E-7745838C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2533A5-F1C8-718F-FDAB-8976E6328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545F08-5854-3BDD-049E-326D192CA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F44F3E-75B2-9D03-E75E-948A6F47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512C10-F3C9-E80D-D034-F4C68BE2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06B4737-7F2F-A236-C1D9-43B17868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75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2B113-EECF-2D63-3E55-5E0FAF3A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50559A-D74C-F552-1AD2-774366055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AE980-4F56-7170-42AB-00B2EF87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8FA4A9-DCBE-7621-C6B0-E65B1BF4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50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D669E7-DD28-E6F8-4064-9FD4A0C7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5D6A5E-D9C8-D19C-868E-859C7641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450CD0-742B-1DA5-AFA6-4B51AF50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83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69F06-DC1D-6528-4294-7FC924BE3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139C3-4775-F132-4DA0-A31628B4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71D63F-DD10-CC0C-167E-15186BA90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96578-7B26-E63C-1DFF-F1CF8934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570492-A2E6-93FB-3CFB-BD686D65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39791A-E2D8-88D4-90FD-2402D52E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4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5FA9B-2414-0A15-0082-80831618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BCF0E7-D21B-94ED-8412-17C8657F1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CDCBFC-2827-B79B-C279-A2CF4EA2A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92446B-E414-C8E5-933D-82540DD7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2799FC-32AF-EDF7-C9C0-37D83B83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E41C44-CADA-77FF-5B20-CEF0FC9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7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11170-6221-6197-42D1-A179F8F4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B2000F-7700-D8F3-0FF8-2D590F9E0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CF6EF-6DDA-3240-50D8-8FB8CB968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C5DF4-0573-438A-8117-6DEDF64C1FFD}" type="datetimeFigureOut">
              <a:rPr lang="es-MX" smtClean="0"/>
              <a:t>28/11/2023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DE3E62-CC79-603E-BDB4-CEF3DEFA0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59FDB2-9E71-51CC-CC74-ED5875A33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9E00-53C7-4738-9E87-66890EDE1F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82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hyperlink" Target="https://doi.org/10.1103/PhysRev.40.19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52BA98A-128E-7446-89A2-C0AABA767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1" y="353246"/>
            <a:ext cx="8098263" cy="637622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41400C-EA23-C593-2DC7-C8DA85725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973076"/>
            <a:ext cx="5712541" cy="2531678"/>
          </a:xfrm>
        </p:spPr>
        <p:txBody>
          <a:bodyPr>
            <a:noAutofit/>
          </a:bodyPr>
          <a:lstStyle/>
          <a:p>
            <a:pPr algn="r"/>
            <a:r>
              <a:rPr lang="es-MX" sz="4600" b="1" dirty="0">
                <a:latin typeface="+mn-lt"/>
              </a:rPr>
              <a:t>Low-Energy </a:t>
            </a:r>
            <a:r>
              <a:rPr lang="es-MX" sz="4600" b="1" dirty="0" err="1">
                <a:latin typeface="+mn-lt"/>
              </a:rPr>
              <a:t>Acceleration</a:t>
            </a:r>
            <a:r>
              <a:rPr lang="es-MX" sz="4600" b="1" dirty="0">
                <a:latin typeface="+mn-lt"/>
              </a:rPr>
              <a:t> </a:t>
            </a:r>
            <a:r>
              <a:rPr lang="es-MX" sz="4600" b="1" dirty="0" err="1">
                <a:latin typeface="+mn-lt"/>
              </a:rPr>
              <a:t>of</a:t>
            </a:r>
            <a:r>
              <a:rPr lang="es-MX" sz="4600" b="1" dirty="0">
                <a:latin typeface="+mn-lt"/>
              </a:rPr>
              <a:t> </a:t>
            </a:r>
            <a:r>
              <a:rPr lang="es-MX" sz="4600" b="1" dirty="0" err="1">
                <a:latin typeface="+mn-lt"/>
              </a:rPr>
              <a:t>Protons</a:t>
            </a:r>
            <a:r>
              <a:rPr lang="es-MX" sz="4600" b="1" dirty="0">
                <a:latin typeface="+mn-lt"/>
              </a:rPr>
              <a:t> in a </a:t>
            </a:r>
            <a:r>
              <a:rPr lang="es-MX" sz="4600" b="1" dirty="0" err="1">
                <a:latin typeface="+mn-lt"/>
              </a:rPr>
              <a:t>Cyclotron</a:t>
            </a:r>
            <a:endParaRPr lang="es-MX" sz="4600" b="1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E56834-D1F9-59DF-117D-B623BF62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941" y="2601119"/>
            <a:ext cx="3530600" cy="1655762"/>
          </a:xfrm>
        </p:spPr>
        <p:txBody>
          <a:bodyPr anchor="b">
            <a:normAutofit/>
          </a:bodyPr>
          <a:lstStyle/>
          <a:p>
            <a:pPr algn="r"/>
            <a:r>
              <a:rPr lang="es-MX" sz="2800" dirty="0"/>
              <a:t>Jorge </a:t>
            </a:r>
            <a:r>
              <a:rPr lang="es-MX" sz="2800" dirty="0" err="1"/>
              <a:t>Rios</a:t>
            </a:r>
            <a:r>
              <a:rPr lang="es-MX" sz="2800" dirty="0"/>
              <a:t> Corral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B28A2B0-CFF9-DC62-59AC-7822306B4272}"/>
              </a:ext>
            </a:extLst>
          </p:cNvPr>
          <p:cNvSpPr txBox="1">
            <a:spLocks/>
          </p:cNvSpPr>
          <p:nvPr/>
        </p:nvSpPr>
        <p:spPr>
          <a:xfrm>
            <a:off x="8277941" y="720645"/>
            <a:ext cx="35306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2800" dirty="0"/>
              <a:t>EPS 109</a:t>
            </a:r>
          </a:p>
          <a:p>
            <a:pPr algn="r"/>
            <a:r>
              <a:rPr lang="es-MX" sz="2800" dirty="0"/>
              <a:t>Final Project</a:t>
            </a:r>
          </a:p>
          <a:p>
            <a:pPr algn="r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7635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D97CD3-1175-7107-AC1E-946AF514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/>
          <a:lstStyle/>
          <a:p>
            <a:r>
              <a:rPr lang="es-MX" b="1" dirty="0" err="1">
                <a:latin typeface="+mn-lt"/>
              </a:rPr>
              <a:t>Concepts</a:t>
            </a:r>
            <a:r>
              <a:rPr lang="es-MX" b="1" dirty="0">
                <a:latin typeface="+mn-lt"/>
              </a:rPr>
              <a:t> and </a:t>
            </a:r>
            <a:r>
              <a:rPr lang="es-MX" b="1" dirty="0" err="1">
                <a:latin typeface="+mn-lt"/>
              </a:rPr>
              <a:t>Methods</a:t>
            </a:r>
            <a:endParaRPr lang="es-MX" b="1" dirty="0">
              <a:latin typeface="+mn-lt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DF826C1-1B0D-56D2-AC97-E2EB681E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1165225"/>
            <a:ext cx="10515600" cy="2886075"/>
          </a:xfrm>
        </p:spPr>
        <p:txBody>
          <a:bodyPr/>
          <a:lstStyle/>
          <a:p>
            <a:pPr algn="just"/>
            <a:r>
              <a:rPr lang="es-MX" dirty="0"/>
              <a:t>Cyclotrons use time-</a:t>
            </a:r>
            <a:r>
              <a:rPr lang="es-MX" dirty="0" err="1"/>
              <a:t>dependent</a:t>
            </a:r>
            <a:r>
              <a:rPr lang="es-MX" dirty="0"/>
              <a:t> E-</a:t>
            </a:r>
            <a:r>
              <a:rPr lang="es-MX" dirty="0" err="1"/>
              <a:t>field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boost</a:t>
            </a:r>
            <a:r>
              <a:rPr lang="es-MX" dirty="0"/>
              <a:t> </a:t>
            </a:r>
            <a:r>
              <a:rPr lang="es-MX" dirty="0" err="1"/>
              <a:t>charged</a:t>
            </a:r>
            <a:r>
              <a:rPr lang="es-MX" dirty="0"/>
              <a:t> </a:t>
            </a:r>
            <a:r>
              <a:rPr lang="es-MX" dirty="0" err="1"/>
              <a:t>particles</a:t>
            </a:r>
            <a:r>
              <a:rPr lang="es-MX" dirty="0"/>
              <a:t>, and B-</a:t>
            </a:r>
            <a:r>
              <a:rPr lang="es-MX" dirty="0" err="1"/>
              <a:t>field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make</a:t>
            </a:r>
            <a:r>
              <a:rPr lang="es-MX" dirty="0"/>
              <a:t> </a:t>
            </a:r>
            <a:r>
              <a:rPr lang="es-MX" dirty="0" err="1"/>
              <a:t>them</a:t>
            </a:r>
            <a:r>
              <a:rPr lang="es-MX" dirty="0"/>
              <a:t> </a:t>
            </a:r>
            <a:r>
              <a:rPr lang="es-MX" dirty="0" err="1"/>
              <a:t>rotate</a:t>
            </a:r>
            <a:r>
              <a:rPr lang="es-MX" dirty="0"/>
              <a:t>.</a:t>
            </a:r>
          </a:p>
          <a:p>
            <a:pPr algn="just"/>
            <a:r>
              <a:rPr lang="es-MX" b="1" dirty="0" err="1">
                <a:cs typeface="Arial" panose="020B0604020202020204" pitchFamily="34" charset="0"/>
              </a:rPr>
              <a:t>Important</a:t>
            </a:r>
            <a:r>
              <a:rPr lang="es-MX" b="1" dirty="0">
                <a:cs typeface="Arial" panose="020B0604020202020204" pitchFamily="34" charset="0"/>
              </a:rPr>
              <a:t>:</a:t>
            </a:r>
            <a:r>
              <a:rPr lang="es-MX" dirty="0">
                <a:cs typeface="Arial" panose="020B0604020202020204" pitchFamily="34" charset="0"/>
              </a:rPr>
              <a:t> E-</a:t>
            </a:r>
            <a:r>
              <a:rPr lang="es-MX" dirty="0" err="1">
                <a:cs typeface="Arial" panose="020B0604020202020204" pitchFamily="34" charset="0"/>
              </a:rPr>
              <a:t>field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only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exists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between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electrodes</a:t>
            </a:r>
            <a:r>
              <a:rPr lang="es-MX" dirty="0">
                <a:cs typeface="Arial" panose="020B0604020202020204" pitchFamily="34" charset="0"/>
              </a:rPr>
              <a:t>. </a:t>
            </a:r>
            <a:r>
              <a:rPr lang="es-MX" dirty="0"/>
              <a:t>E-</a:t>
            </a:r>
            <a:r>
              <a:rPr lang="es-MX" dirty="0" err="1"/>
              <a:t>field</a:t>
            </a:r>
            <a:r>
              <a:rPr lang="es-MX" dirty="0"/>
              <a:t> </a:t>
            </a:r>
            <a:r>
              <a:rPr lang="es-MX" dirty="0" err="1"/>
              <a:t>must</a:t>
            </a:r>
            <a:r>
              <a:rPr lang="es-MX" dirty="0"/>
              <a:t> </a:t>
            </a:r>
            <a:r>
              <a:rPr lang="es-MX" dirty="0" err="1"/>
              <a:t>always</a:t>
            </a:r>
            <a:r>
              <a:rPr lang="es-MX" dirty="0"/>
              <a:t> </a:t>
            </a:r>
            <a:r>
              <a:rPr lang="es-MX" dirty="0" err="1"/>
              <a:t>point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direction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motion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particle</a:t>
            </a:r>
            <a:r>
              <a:rPr lang="es-MX" dirty="0"/>
              <a:t>. </a:t>
            </a:r>
            <a:r>
              <a:rPr lang="es-MX" dirty="0" err="1"/>
              <a:t>Solved</a:t>
            </a:r>
            <a:r>
              <a:rPr lang="es-MX" dirty="0"/>
              <a:t> </a:t>
            </a:r>
            <a:r>
              <a:rPr lang="es-MX" dirty="0" err="1"/>
              <a:t>by</a:t>
            </a:r>
            <a:r>
              <a:rPr lang="es-MX" dirty="0"/>
              <a:t> </a:t>
            </a:r>
            <a:r>
              <a:rPr lang="es-MX" dirty="0" err="1">
                <a:cs typeface="Arial" panose="020B0604020202020204" pitchFamily="34" charset="0"/>
              </a:rPr>
              <a:t>tuning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to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frequency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of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rotation</a:t>
            </a:r>
            <a:r>
              <a:rPr lang="es-MX" dirty="0">
                <a:cs typeface="Arial" panose="020B0604020202020204" pitchFamily="34" charset="0"/>
              </a:rPr>
              <a:t> in B-</a:t>
            </a:r>
            <a:r>
              <a:rPr lang="es-MX" dirty="0" err="1">
                <a:cs typeface="Arial" panose="020B0604020202020204" pitchFamily="34" charset="0"/>
              </a:rPr>
              <a:t>field</a:t>
            </a:r>
            <a:r>
              <a:rPr lang="es-MX" dirty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dirty="0" err="1">
                <a:cs typeface="Arial" panose="020B0604020202020204" pitchFamily="34" charset="0"/>
              </a:rPr>
              <a:t>Eqs</a:t>
            </a:r>
            <a:r>
              <a:rPr lang="es-MX" dirty="0">
                <a:cs typeface="Arial" panose="020B0604020202020204" pitchFamily="34" charset="0"/>
              </a:rPr>
              <a:t>. </a:t>
            </a:r>
            <a:r>
              <a:rPr lang="es-MX" dirty="0" err="1">
                <a:cs typeface="Arial" panose="020B0604020202020204" pitchFamily="34" charset="0"/>
              </a:rPr>
              <a:t>of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motion</a:t>
            </a:r>
            <a:r>
              <a:rPr lang="es-MX" dirty="0"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7EFF59A-E615-4981-9E6F-5A6F4DF61839}"/>
                  </a:ext>
                </a:extLst>
              </p:cNvPr>
              <p:cNvSpPr txBox="1"/>
              <p:nvPr/>
            </p:nvSpPr>
            <p:spPr>
              <a:xfrm>
                <a:off x="825500" y="3967589"/>
                <a:ext cx="3251200" cy="1482329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MX" sz="2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MX" sz="24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MX" sz="24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MX" sz="2400" b="0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7EFF59A-E615-4981-9E6F-5A6F4DF61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0" y="3967589"/>
                <a:ext cx="3251200" cy="1482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71AA4FC-D4CE-B324-1E08-CC3761FED366}"/>
                  </a:ext>
                </a:extLst>
              </p:cNvPr>
              <p:cNvSpPr txBox="1"/>
              <p:nvPr/>
            </p:nvSpPr>
            <p:spPr>
              <a:xfrm>
                <a:off x="5263854" y="3967589"/>
                <a:ext cx="5944191" cy="26280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MX" sz="2400" b="0" i="0" smtClean="0">
                          <a:latin typeface="Cambria Math" panose="02040503050406030204" pitchFamily="18" charset="0"/>
                        </a:rPr>
                        <m:t>cyclotronODE</m:t>
                      </m:r>
                      <m:d>
                        <m:dPr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MX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b="1" i="0" smtClean="0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MX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MX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MX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MX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s-MX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MX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es-MX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s-MX" sz="24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s-MX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s-MX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MX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MX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s-MX" sz="2400" i="1"/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/>
                                            <m:t>𝑞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MX" sz="2400" i="1"/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400" i="1"/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/>
                                                <m:t>𝑥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s-MX" sz="2400" i="1"/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/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sz="2400" i="1"/>
                                            <m:t>𝑚</m:t>
                                          </m:r>
                                        </m:den>
                                      </m:f>
                                      <m:r>
                                        <a:rPr lang="en-US" sz="2400" i="1"/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s-MX" sz="2400" i="1"/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/>
                                            <m:t>𝑞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MX" sz="2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/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/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/>
                                            <m:t>𝑚</m:t>
                                          </m:r>
                                        </m:den>
                                      </m:f>
                                      <m:sSubSup>
                                        <m:sSubSupPr>
                                          <m:ctrlPr>
                                            <a:rPr lang="es-MX" sz="2400" i="1"/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/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/>
                                            <m:t>𝑦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s-MX" sz="2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/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/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s-MX" sz="2400" i="1"/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/>
                                            <m:t>𝑞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MX" sz="2400" i="1"/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/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/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2400" i="1"/>
                                            <m:t>𝑚</m:t>
                                          </m:r>
                                        </m:den>
                                      </m:f>
                                      <m:sSubSup>
                                        <m:sSubSupPr>
                                          <m:ctrlPr>
                                            <a:rPr lang="es-MX" sz="2400" i="1"/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/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i="1"/>
                                            <m:t>𝑥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s-MX" sz="2400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/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MX" sz="24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71AA4FC-D4CE-B324-1E08-CC3761FED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854" y="3967589"/>
                <a:ext cx="5944191" cy="262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arcador de contenido 4">
            <a:extLst>
              <a:ext uri="{FF2B5EF4-FFF2-40B4-BE49-F238E27FC236}">
                <a16:creationId xmlns:a16="http://schemas.microsoft.com/office/drawing/2014/main" id="{533026DA-8540-1CBF-70EE-481864012D8A}"/>
              </a:ext>
            </a:extLst>
          </p:cNvPr>
          <p:cNvSpPr txBox="1">
            <a:spLocks/>
          </p:cNvSpPr>
          <p:nvPr/>
        </p:nvSpPr>
        <p:spPr>
          <a:xfrm>
            <a:off x="4978400" y="3407406"/>
            <a:ext cx="6540500" cy="180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err="1">
                <a:cs typeface="Arial" panose="020B0604020202020204" pitchFamily="34" charset="0"/>
              </a:rPr>
              <a:t>Resolution</a:t>
            </a:r>
            <a:r>
              <a:rPr lang="es-MX" dirty="0">
                <a:cs typeface="Arial" panose="020B0604020202020204" pitchFamily="34" charset="0"/>
              </a:rPr>
              <a:t> </a:t>
            </a:r>
            <a:r>
              <a:rPr lang="es-MX" dirty="0" err="1">
                <a:cs typeface="Arial" panose="020B0604020202020204" pitchFamily="34" charset="0"/>
              </a:rPr>
              <a:t>via</a:t>
            </a:r>
            <a:r>
              <a:rPr lang="es-MX" dirty="0">
                <a:cs typeface="Arial" panose="020B0604020202020204" pitchFamily="34" charset="0"/>
              </a:rPr>
              <a:t> RK4 </a:t>
            </a:r>
            <a:r>
              <a:rPr lang="es-MX" dirty="0" err="1">
                <a:cs typeface="Arial" panose="020B0604020202020204" pitchFamily="34" charset="0"/>
              </a:rPr>
              <a:t>method</a:t>
            </a:r>
            <a:r>
              <a:rPr lang="es-MX" dirty="0">
                <a:cs typeface="Arial" panose="020B0604020202020204" pitchFamily="34" charset="0"/>
              </a:rPr>
              <a:t> (</a:t>
            </a:r>
            <a:r>
              <a:rPr lang="el-GR" dirty="0">
                <a:cs typeface="Arial" panose="020B0604020202020204" pitchFamily="34" charset="0"/>
              </a:rPr>
              <a:t>Δ</a:t>
            </a:r>
            <a:r>
              <a:rPr lang="es-MX" dirty="0">
                <a:cs typeface="Arial" panose="020B0604020202020204" pitchFamily="34" charset="0"/>
              </a:rPr>
              <a:t>t = 1e-12 s):</a:t>
            </a:r>
          </a:p>
        </p:txBody>
      </p:sp>
    </p:spTree>
    <p:extLst>
      <p:ext uri="{BB962C8B-B14F-4D97-AF65-F5344CB8AC3E}">
        <p14:creationId xmlns:p14="http://schemas.microsoft.com/office/powerpoint/2010/main" val="28103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3">
            <a:hlinkClick r:id="" action="ppaction://media"/>
            <a:extLst>
              <a:ext uri="{FF2B5EF4-FFF2-40B4-BE49-F238E27FC236}">
                <a16:creationId xmlns:a16="http://schemas.microsoft.com/office/drawing/2014/main" id="{D2A24CFD-8784-A47A-D8B7-AAE82F2B89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81200"/>
            <a:ext cx="12192000" cy="4876800"/>
          </a:xfrm>
          <a:prstGeom prst="rect">
            <a:avLst/>
          </a:prstGeom>
        </p:spPr>
      </p:pic>
      <p:sp>
        <p:nvSpPr>
          <p:cNvPr id="2" name="Título 3">
            <a:extLst>
              <a:ext uri="{FF2B5EF4-FFF2-40B4-BE49-F238E27FC236}">
                <a16:creationId xmlns:a16="http://schemas.microsoft.com/office/drawing/2014/main" id="{E94C7CDB-B3AE-33E8-F45D-727707A5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b="1" dirty="0">
                <a:latin typeface="+mn-lt"/>
              </a:rPr>
              <a:t>Are </a:t>
            </a:r>
            <a:r>
              <a:rPr lang="es-MX" b="1" dirty="0" err="1">
                <a:latin typeface="+mn-lt"/>
              </a:rPr>
              <a:t>motion</a:t>
            </a:r>
            <a:r>
              <a:rPr lang="es-MX" b="1" dirty="0">
                <a:latin typeface="+mn-lt"/>
              </a:rPr>
              <a:t> and E-</a:t>
            </a:r>
            <a:r>
              <a:rPr lang="es-MX" b="1" dirty="0" err="1">
                <a:latin typeface="+mn-lt"/>
              </a:rPr>
              <a:t>field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really</a:t>
            </a:r>
            <a:r>
              <a:rPr lang="es-MX" b="1" dirty="0">
                <a:latin typeface="+mn-lt"/>
              </a:rPr>
              <a:t> </a:t>
            </a:r>
            <a:r>
              <a:rPr lang="es-MX" b="1" dirty="0" err="1">
                <a:latin typeface="+mn-lt"/>
              </a:rPr>
              <a:t>synchronized</a:t>
            </a:r>
            <a:r>
              <a:rPr lang="es-MX" b="1" dirty="0">
                <a:latin typeface="+mn-lt"/>
              </a:rPr>
              <a:t>?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1107F389-D102-1DF1-72F4-CA7E965CBC30}"/>
              </a:ext>
            </a:extLst>
          </p:cNvPr>
          <p:cNvSpPr txBox="1">
            <a:spLocks/>
          </p:cNvSpPr>
          <p:nvPr/>
        </p:nvSpPr>
        <p:spPr>
          <a:xfrm>
            <a:off x="838200" y="862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latin typeface="+mn-lt"/>
              </a:rPr>
              <a:t>(Yes, </a:t>
            </a:r>
            <a:r>
              <a:rPr lang="es-MX" sz="2800" dirty="0" err="1">
                <a:latin typeface="+mn-lt"/>
              </a:rPr>
              <a:t>they</a:t>
            </a:r>
            <a:r>
              <a:rPr lang="es-MX" sz="2800" dirty="0">
                <a:latin typeface="+mn-lt"/>
              </a:rPr>
              <a:t> are!)</a:t>
            </a:r>
            <a:endParaRPr lang="es-MX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469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2">
            <a:hlinkClick r:id="" action="ppaction://media"/>
            <a:extLst>
              <a:ext uri="{FF2B5EF4-FFF2-40B4-BE49-F238E27FC236}">
                <a16:creationId xmlns:a16="http://schemas.microsoft.com/office/drawing/2014/main" id="{3E524B59-550A-C78F-CA2D-BA975BFC4C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697" y="558000"/>
            <a:ext cx="11692605" cy="630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A7E123-7884-16D8-AF00-E875D0646211}"/>
              </a:ext>
            </a:extLst>
          </p:cNvPr>
          <p:cNvSpPr txBox="1"/>
          <p:nvPr/>
        </p:nvSpPr>
        <p:spPr>
          <a:xfrm>
            <a:off x="249697" y="182090"/>
            <a:ext cx="5490703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cs typeface="Arial" panose="020B0604020202020204" pitchFamily="34" charset="0"/>
              </a:rPr>
              <a:t>R = 5 cm, d = 5 mm, ΔV = 5 kV, B = 1 T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8641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5">
            <a:hlinkClick r:id="" action="ppaction://media"/>
            <a:extLst>
              <a:ext uri="{FF2B5EF4-FFF2-40B4-BE49-F238E27FC236}">
                <a16:creationId xmlns:a16="http://schemas.microsoft.com/office/drawing/2014/main" id="{1615E4AF-6B35-2DBC-4C1A-6D3549D633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108" y="558000"/>
            <a:ext cx="11207783" cy="630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EF3AF8-E74E-BD56-68B3-00375E12F7EA}"/>
              </a:ext>
            </a:extLst>
          </p:cNvPr>
          <p:cNvSpPr txBox="1"/>
          <p:nvPr/>
        </p:nvSpPr>
        <p:spPr>
          <a:xfrm>
            <a:off x="249697" y="182090"/>
            <a:ext cx="5490703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cs typeface="Arial" panose="020B0604020202020204" pitchFamily="34" charset="0"/>
              </a:rPr>
              <a:t>R = 14 cm, d = 5 mm, ΔV = 4 kV, B = 1.4 T</a:t>
            </a:r>
            <a:endParaRPr lang="es-MX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7B7A8C-BECE-CB47-2F99-29E9EC74EF00}"/>
              </a:ext>
            </a:extLst>
          </p:cNvPr>
          <p:cNvSpPr txBox="1"/>
          <p:nvPr/>
        </p:nvSpPr>
        <p:spPr>
          <a:xfrm>
            <a:off x="-626603" y="643755"/>
            <a:ext cx="549070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cs typeface="Arial" panose="020B0604020202020204" pitchFamily="34" charset="0"/>
                <a:hlinkClick r:id="rId5"/>
              </a:rPr>
              <a:t>(Lawrence &amp; Livingston, 1932)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7409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153</Words>
  <Application>Microsoft Office PowerPoint</Application>
  <PresentationFormat>Panorámica</PresentationFormat>
  <Paragraphs>17</Paragraphs>
  <Slides>5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Tema de Office</vt:lpstr>
      <vt:lpstr>Low-Energy Acceleration of Protons in a Cyclotron</vt:lpstr>
      <vt:lpstr>Concepts and Methods</vt:lpstr>
      <vt:lpstr>Are motion and E-field really synchronized?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Ríos</dc:creator>
  <cp:lastModifiedBy>Jorge Ríos</cp:lastModifiedBy>
  <cp:revision>9</cp:revision>
  <dcterms:created xsi:type="dcterms:W3CDTF">2023-11-28T12:08:29Z</dcterms:created>
  <dcterms:modified xsi:type="dcterms:W3CDTF">2023-11-28T18:40:17Z</dcterms:modified>
</cp:coreProperties>
</file>