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media1.mp4" ContentType="video/unknown"/>
  <Override PartName="/ppt/media/media2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stackoverflow.com/questions/13640931/how-to-determine-if-a-vector-is-between-two-other-vectors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video" Target="../media/media2.mp4"/><Relationship Id="rId3" Type="http://schemas.microsoft.com/office/2007/relationships/media" Target="../media/media2.mp4"/><Relationship Id="rId4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54;p13" descr="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93050" y="551450"/>
            <a:ext cx="4065150" cy="40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Google Shape;55;p13" descr="Google Shape;55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4837712" y="861762"/>
            <a:ext cx="5168052" cy="344452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Google Shape;56;p13"/>
          <p:cNvSpPr txBox="1"/>
          <p:nvPr>
            <p:ph type="ctrTitle"/>
          </p:nvPr>
        </p:nvSpPr>
        <p:spPr>
          <a:xfrm>
            <a:off x="311707" y="744575"/>
            <a:ext cx="8520602" cy="2052599"/>
          </a:xfrm>
          <a:prstGeom prst="rect">
            <a:avLst/>
          </a:prstGeom>
          <a:effectLst>
            <a:outerShdw sx="100000" sy="100000" kx="0" ky="0" algn="b" rotWithShape="0" blurRad="139700" dist="0" dir="0">
              <a:srgbClr val="FFFFFF"/>
            </a:outerShdw>
          </a:effectLst>
        </p:spPr>
        <p:txBody>
          <a:bodyPr/>
          <a:lstStyle/>
          <a:p>
            <a:pPr/>
            <a:r>
              <a:t>Mirrors and Lenses</a:t>
            </a:r>
          </a:p>
        </p:txBody>
      </p:sp>
      <p:sp>
        <p:nvSpPr>
          <p:cNvPr id="112" name="Google Shape;57;p13"/>
          <p:cNvSpPr txBox="1"/>
          <p:nvPr>
            <p:ph type="subTitle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Vincent Sommatiphong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62;p14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Lenses</a:t>
            </a:r>
          </a:p>
        </p:txBody>
      </p:sp>
      <p:pic>
        <p:nvPicPr>
          <p:cNvPr id="115" name="Google Shape;63;p14" descr="Google Shape;63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170124"/>
            <a:ext cx="3246335" cy="3820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Google Shape;64;p14" descr="Google Shape;64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1135" y="1170124"/>
            <a:ext cx="5440465" cy="2664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9;p15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Mirrors</a:t>
            </a:r>
          </a:p>
        </p:txBody>
      </p:sp>
      <p:pic>
        <p:nvPicPr>
          <p:cNvPr id="119" name="Google Shape;70;p15" descr="Google Shape;70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170124"/>
            <a:ext cx="4759951" cy="3820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Google Shape;71;p15" descr="Google Shape;71;p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4750" y="1170124"/>
            <a:ext cx="3926849" cy="2613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76;p16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Raytracing</a:t>
            </a:r>
          </a:p>
        </p:txBody>
      </p:sp>
      <p:pic>
        <p:nvPicPr>
          <p:cNvPr id="123" name="Google Shape;77;p16" descr="Google Shape;77;p16"/>
          <p:cNvPicPr>
            <a:picLocks noChangeAspect="1"/>
          </p:cNvPicPr>
          <p:nvPr/>
        </p:nvPicPr>
        <p:blipFill>
          <a:blip r:embed="rId2">
            <a:extLst/>
          </a:blip>
          <a:srcRect l="0" t="0" r="88519" b="14944"/>
          <a:stretch>
            <a:fillRect/>
          </a:stretch>
        </p:blipFill>
        <p:spPr>
          <a:xfrm>
            <a:off x="4292725" y="1696424"/>
            <a:ext cx="765426" cy="2316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78;p16" descr="Google Shape;78;p16"/>
          <p:cNvPicPr>
            <a:picLocks noChangeAspect="1"/>
          </p:cNvPicPr>
          <p:nvPr/>
        </p:nvPicPr>
        <p:blipFill>
          <a:blip r:embed="rId3">
            <a:extLst/>
          </a:blip>
          <a:srcRect l="76115" t="0" r="7437" b="14944"/>
          <a:stretch>
            <a:fillRect/>
          </a:stretch>
        </p:blipFill>
        <p:spPr>
          <a:xfrm>
            <a:off x="486150" y="1696424"/>
            <a:ext cx="1096451" cy="2316976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79;p16"/>
          <p:cNvSpPr/>
          <p:nvPr/>
        </p:nvSpPr>
        <p:spPr>
          <a:xfrm>
            <a:off x="7944100" y="3258325"/>
            <a:ext cx="993001" cy="99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lnTo>
                  <a:pt x="17242" y="12350"/>
                </a:lnTo>
                <a:lnTo>
                  <a:pt x="17242" y="9250"/>
                </a:lnTo>
                <a:close/>
                <a:moveTo>
                  <a:pt x="18436" y="3163"/>
                </a:moveTo>
                <a:lnTo>
                  <a:pt x="16451" y="7341"/>
                </a:lnTo>
                <a:lnTo>
                  <a:pt x="14259" y="5149"/>
                </a:lnTo>
                <a:close/>
                <a:moveTo>
                  <a:pt x="10800" y="0"/>
                </a:moveTo>
                <a:lnTo>
                  <a:pt x="12350" y="4358"/>
                </a:lnTo>
                <a:lnTo>
                  <a:pt x="9250" y="4358"/>
                </a:lnTo>
                <a:close/>
                <a:moveTo>
                  <a:pt x="3163" y="3163"/>
                </a:moveTo>
                <a:lnTo>
                  <a:pt x="7341" y="5149"/>
                </a:lnTo>
                <a:lnTo>
                  <a:pt x="5149" y="7341"/>
                </a:lnTo>
                <a:close/>
                <a:moveTo>
                  <a:pt x="0" y="10800"/>
                </a:moveTo>
                <a:lnTo>
                  <a:pt x="4358" y="9250"/>
                </a:lnTo>
                <a:lnTo>
                  <a:pt x="4358" y="12350"/>
                </a:lnTo>
                <a:close/>
                <a:moveTo>
                  <a:pt x="3163" y="18436"/>
                </a:moveTo>
                <a:lnTo>
                  <a:pt x="5149" y="14259"/>
                </a:lnTo>
                <a:lnTo>
                  <a:pt x="7341" y="16451"/>
                </a:lnTo>
                <a:close/>
                <a:moveTo>
                  <a:pt x="10800" y="21600"/>
                </a:moveTo>
                <a:lnTo>
                  <a:pt x="9250" y="17242"/>
                </a:lnTo>
                <a:lnTo>
                  <a:pt x="12350" y="17242"/>
                </a:lnTo>
                <a:close/>
                <a:moveTo>
                  <a:pt x="18436" y="18436"/>
                </a:moveTo>
                <a:lnTo>
                  <a:pt x="14259" y="16451"/>
                </a:lnTo>
                <a:lnTo>
                  <a:pt x="16451" y="14259"/>
                </a:lnTo>
                <a:close/>
                <a:moveTo>
                  <a:pt x="5400" y="10800"/>
                </a:moveTo>
                <a:cubicBezTo>
                  <a:pt x="5400" y="7818"/>
                  <a:pt x="7818" y="5400"/>
                  <a:pt x="10800" y="5400"/>
                </a:cubicBezTo>
                <a:cubicBezTo>
                  <a:pt x="13782" y="5400"/>
                  <a:pt x="16200" y="7818"/>
                  <a:pt x="16200" y="10800"/>
                </a:cubicBezTo>
                <a:cubicBezTo>
                  <a:pt x="16200" y="13782"/>
                  <a:pt x="13782" y="16200"/>
                  <a:pt x="10800" y="16200"/>
                </a:cubicBezTo>
                <a:cubicBezTo>
                  <a:pt x="7818" y="16200"/>
                  <a:pt x="5400" y="13782"/>
                  <a:pt x="5400" y="10800"/>
                </a:cubicBezTo>
                <a:close/>
              </a:path>
            </a:pathLst>
          </a:custGeom>
          <a:solidFill>
            <a:srgbClr val="FFE599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 algn="ctr"/>
          </a:p>
        </p:txBody>
      </p:sp>
      <p:sp>
        <p:nvSpPr>
          <p:cNvPr id="126" name="Google Shape;80;p16"/>
          <p:cNvSpPr/>
          <p:nvPr/>
        </p:nvSpPr>
        <p:spPr>
          <a:xfrm flipH="1" flipV="1">
            <a:off x="7147599" y="3092749"/>
            <a:ext cx="796501" cy="382801"/>
          </a:xfrm>
          <a:prstGeom prst="line">
            <a:avLst/>
          </a:prstGeom>
          <a:ln w="38100">
            <a:solidFill>
              <a:srgbClr val="BF9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7" name="Google Shape;81;p16"/>
          <p:cNvSpPr/>
          <p:nvPr/>
        </p:nvSpPr>
        <p:spPr>
          <a:xfrm flipH="1" flipV="1">
            <a:off x="4696000" y="1923937"/>
            <a:ext cx="2451601" cy="1168802"/>
          </a:xfrm>
          <a:prstGeom prst="line">
            <a:avLst/>
          </a:prstGeom>
          <a:ln w="38100">
            <a:solidFill>
              <a:srgbClr val="BF9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8" name="Google Shape;82;p16"/>
          <p:cNvSpPr txBox="1"/>
          <p:nvPr/>
        </p:nvSpPr>
        <p:spPr>
          <a:xfrm>
            <a:off x="5058150" y="872900"/>
            <a:ext cx="3516901" cy="150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8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4" invalidUrl="" action="" tgtFrame="" tooltip="" history="1" highlightClick="0" endSnd="0"/>
              </a:rPr>
              <a:t>https://stackoverflow.com/questions/13640931/how-to-determine-if-a-vector-is-between-two-other-vectors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1"/>
      <p:bldP build="whole" bldLvl="1" animBg="1" rev="0" advAuto="0" spid="12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87;p17" descr="Google Shape;87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3683" y="0"/>
            <a:ext cx="9246383" cy="5295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92;p18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Raytracing</a:t>
            </a:r>
          </a:p>
        </p:txBody>
      </p:sp>
      <p:pic>
        <p:nvPicPr>
          <p:cNvPr id="133" name="Google Shape;93;p18" descr="Google Shape;93;p18"/>
          <p:cNvPicPr>
            <a:picLocks noChangeAspect="1"/>
          </p:cNvPicPr>
          <p:nvPr/>
        </p:nvPicPr>
        <p:blipFill>
          <a:blip r:embed="rId2">
            <a:extLst/>
          </a:blip>
          <a:srcRect l="0" t="0" r="88519" b="14944"/>
          <a:stretch>
            <a:fillRect/>
          </a:stretch>
        </p:blipFill>
        <p:spPr>
          <a:xfrm>
            <a:off x="4292725" y="1696424"/>
            <a:ext cx="765426" cy="2316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Google Shape;94;p18" descr="Google Shape;94;p18"/>
          <p:cNvPicPr>
            <a:picLocks noChangeAspect="1"/>
          </p:cNvPicPr>
          <p:nvPr/>
        </p:nvPicPr>
        <p:blipFill>
          <a:blip r:embed="rId3">
            <a:extLst/>
          </a:blip>
          <a:srcRect l="76115" t="0" r="7437" b="14944"/>
          <a:stretch>
            <a:fillRect/>
          </a:stretch>
        </p:blipFill>
        <p:spPr>
          <a:xfrm>
            <a:off x="486150" y="1696424"/>
            <a:ext cx="1096451" cy="231697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Google Shape;95;p18"/>
          <p:cNvSpPr/>
          <p:nvPr/>
        </p:nvSpPr>
        <p:spPr>
          <a:xfrm>
            <a:off x="7944100" y="3258325"/>
            <a:ext cx="993001" cy="99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lnTo>
                  <a:pt x="17242" y="12350"/>
                </a:lnTo>
                <a:lnTo>
                  <a:pt x="17242" y="9250"/>
                </a:lnTo>
                <a:close/>
                <a:moveTo>
                  <a:pt x="18436" y="3163"/>
                </a:moveTo>
                <a:lnTo>
                  <a:pt x="16451" y="7341"/>
                </a:lnTo>
                <a:lnTo>
                  <a:pt x="14259" y="5149"/>
                </a:lnTo>
                <a:close/>
                <a:moveTo>
                  <a:pt x="10800" y="0"/>
                </a:moveTo>
                <a:lnTo>
                  <a:pt x="12350" y="4358"/>
                </a:lnTo>
                <a:lnTo>
                  <a:pt x="9250" y="4358"/>
                </a:lnTo>
                <a:close/>
                <a:moveTo>
                  <a:pt x="3163" y="3163"/>
                </a:moveTo>
                <a:lnTo>
                  <a:pt x="7341" y="5149"/>
                </a:lnTo>
                <a:lnTo>
                  <a:pt x="5149" y="7341"/>
                </a:lnTo>
                <a:close/>
                <a:moveTo>
                  <a:pt x="0" y="10800"/>
                </a:moveTo>
                <a:lnTo>
                  <a:pt x="4358" y="9250"/>
                </a:lnTo>
                <a:lnTo>
                  <a:pt x="4358" y="12350"/>
                </a:lnTo>
                <a:close/>
                <a:moveTo>
                  <a:pt x="3163" y="18436"/>
                </a:moveTo>
                <a:lnTo>
                  <a:pt x="5149" y="14259"/>
                </a:lnTo>
                <a:lnTo>
                  <a:pt x="7341" y="16451"/>
                </a:lnTo>
                <a:close/>
                <a:moveTo>
                  <a:pt x="10800" y="21600"/>
                </a:moveTo>
                <a:lnTo>
                  <a:pt x="9250" y="17242"/>
                </a:lnTo>
                <a:lnTo>
                  <a:pt x="12350" y="17242"/>
                </a:lnTo>
                <a:close/>
                <a:moveTo>
                  <a:pt x="18436" y="18436"/>
                </a:moveTo>
                <a:lnTo>
                  <a:pt x="14259" y="16451"/>
                </a:lnTo>
                <a:lnTo>
                  <a:pt x="16451" y="14259"/>
                </a:lnTo>
                <a:close/>
                <a:moveTo>
                  <a:pt x="5400" y="10800"/>
                </a:moveTo>
                <a:cubicBezTo>
                  <a:pt x="5400" y="7818"/>
                  <a:pt x="7818" y="5400"/>
                  <a:pt x="10800" y="5400"/>
                </a:cubicBezTo>
                <a:cubicBezTo>
                  <a:pt x="13782" y="5400"/>
                  <a:pt x="16200" y="7818"/>
                  <a:pt x="16200" y="10800"/>
                </a:cubicBezTo>
                <a:cubicBezTo>
                  <a:pt x="16200" y="13782"/>
                  <a:pt x="13782" y="16200"/>
                  <a:pt x="10800" y="16200"/>
                </a:cubicBezTo>
                <a:cubicBezTo>
                  <a:pt x="7818" y="16200"/>
                  <a:pt x="5400" y="13782"/>
                  <a:pt x="5400" y="10800"/>
                </a:cubicBezTo>
                <a:close/>
              </a:path>
            </a:pathLst>
          </a:custGeom>
          <a:solidFill>
            <a:srgbClr val="FFE599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 algn="ctr"/>
          </a:p>
        </p:txBody>
      </p:sp>
      <p:sp>
        <p:nvSpPr>
          <p:cNvPr id="136" name="Google Shape;96;p18"/>
          <p:cNvSpPr/>
          <p:nvPr/>
        </p:nvSpPr>
        <p:spPr>
          <a:xfrm flipH="1" flipV="1">
            <a:off x="7147599" y="3092749"/>
            <a:ext cx="796501" cy="382801"/>
          </a:xfrm>
          <a:prstGeom prst="line">
            <a:avLst/>
          </a:prstGeom>
          <a:ln w="38100">
            <a:solidFill>
              <a:srgbClr val="BF9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7" name="Google Shape;97;p18"/>
          <p:cNvSpPr/>
          <p:nvPr/>
        </p:nvSpPr>
        <p:spPr>
          <a:xfrm flipH="1" flipV="1">
            <a:off x="4696000" y="1923937"/>
            <a:ext cx="2451601" cy="1168802"/>
          </a:xfrm>
          <a:prstGeom prst="line">
            <a:avLst/>
          </a:prstGeom>
          <a:ln w="38100">
            <a:solidFill>
              <a:srgbClr val="BF9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8" name="Google Shape;98;p18"/>
          <p:cNvSpPr/>
          <p:nvPr/>
        </p:nvSpPr>
        <p:spPr>
          <a:xfrm flipH="1">
            <a:off x="3879024" y="1925208"/>
            <a:ext cx="762601" cy="1"/>
          </a:xfrm>
          <a:prstGeom prst="line">
            <a:avLst/>
          </a:prstGeom>
          <a:ln w="38100">
            <a:solidFill>
              <a:srgbClr val="BF9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9" name="Google Shape;99;p18"/>
          <p:cNvSpPr/>
          <p:nvPr/>
        </p:nvSpPr>
        <p:spPr>
          <a:xfrm flipH="1">
            <a:off x="1282525" y="1923937"/>
            <a:ext cx="2596501" cy="31202"/>
          </a:xfrm>
          <a:prstGeom prst="line">
            <a:avLst/>
          </a:prstGeom>
          <a:ln w="38100">
            <a:solidFill>
              <a:srgbClr val="BF9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0" name="Google Shape;100;p18"/>
          <p:cNvSpPr/>
          <p:nvPr/>
        </p:nvSpPr>
        <p:spPr>
          <a:xfrm>
            <a:off x="1282525" y="1992738"/>
            <a:ext cx="414000" cy="603601"/>
          </a:xfrm>
          <a:prstGeom prst="line">
            <a:avLst/>
          </a:prstGeom>
          <a:ln w="38100">
            <a:solidFill>
              <a:srgbClr val="BF9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1" name="Google Shape;101;p18"/>
          <p:cNvSpPr/>
          <p:nvPr/>
        </p:nvSpPr>
        <p:spPr>
          <a:xfrm>
            <a:off x="1696525" y="2596337"/>
            <a:ext cx="1737600" cy="2451602"/>
          </a:xfrm>
          <a:prstGeom prst="line">
            <a:avLst/>
          </a:prstGeom>
          <a:ln w="38100">
            <a:solidFill>
              <a:srgbClr val="BF9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whole" bldLvl="1" animBg="1" rev="0" advAuto="0" spid="141" grpId="4"/>
      <p:bldP build="whole" bldLvl="1" animBg="1" rev="0" advAuto="0" spid="138" grpId="1"/>
      <p:bldP build="whole" bldLvl="1" animBg="1" rev="0" advAuto="0" spid="140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06;p19" descr="Google Shape;106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7188" y="0"/>
            <a:ext cx="5229636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addRays.mp4" descr="addRays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65652" y="-523967"/>
            <a:ext cx="7877702" cy="5908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5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4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animation2.mp4" descr="animation2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33125" y="-538806"/>
            <a:ext cx="7893797" cy="5920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3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7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4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