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</p:sldIdLst>
  <p:sldSz cy="5143500" cx="9144000"/>
  <p:notesSz cx="6858000" cy="9144000"/>
  <p:embeddedFontLst>
    <p:embeddedFont>
      <p:font typeface="PT Mono"/>
      <p:regular r:id="rId1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font" Target="fonts/PTMono-regular.fntdata"/><Relationship Id="rId12" Type="http://schemas.openxmlformats.org/officeDocument/2006/relationships/slide" Target="slides/slide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29f93b8bbfd_0_1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29f93b8bbfd_0_1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9f93b8bbfd_0_1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9f93b8bbfd_0_1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9f93b8bbfd_0_2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29f93b8bbfd_0_2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9f93b8bbfd_0_2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9f93b8bbfd_0_2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9f93b8bbfd_0_2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29f93b8bbfd_0_2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627f02404f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2627f02404f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a0ee170dec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2a0ee170dec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3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3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3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3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3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3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3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3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3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3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3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4.png"/><Relationship Id="rId4" Type="http://schemas.openxmlformats.org/officeDocument/2006/relationships/image" Target="../media/image18.png"/><Relationship Id="rId5" Type="http://schemas.openxmlformats.org/officeDocument/2006/relationships/image" Target="../media/image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9.png"/><Relationship Id="rId4" Type="http://schemas.openxmlformats.org/officeDocument/2006/relationships/image" Target="../media/image1.gif"/><Relationship Id="rId5" Type="http://schemas.openxmlformats.org/officeDocument/2006/relationships/image" Target="../media/image2.png"/><Relationship Id="rId6" Type="http://schemas.openxmlformats.org/officeDocument/2006/relationships/image" Target="../media/image1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Relationship Id="rId4" Type="http://schemas.openxmlformats.org/officeDocument/2006/relationships/image" Target="../media/image12.png"/><Relationship Id="rId5" Type="http://schemas.openxmlformats.org/officeDocument/2006/relationships/image" Target="../media/image3.png"/><Relationship Id="rId6" Type="http://schemas.openxmlformats.org/officeDocument/2006/relationships/image" Target="../media/image8.png"/><Relationship Id="rId7" Type="http://schemas.openxmlformats.org/officeDocument/2006/relationships/image" Target="../media/image4.png"/><Relationship Id="rId8" Type="http://schemas.openxmlformats.org/officeDocument/2006/relationships/image" Target="../media/image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1.png"/><Relationship Id="rId4" Type="http://schemas.openxmlformats.org/officeDocument/2006/relationships/image" Target="../media/image11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6.png"/><Relationship Id="rId8" Type="http://schemas.openxmlformats.org/officeDocument/2006/relationships/image" Target="../media/image23.png"/></Relationships>
</file>

<file path=ppt/slides/_rels/slide5.xml.rels><?xml version="1.0" encoding="UTF-8" standalone="yes"?><Relationships xmlns="http://schemas.openxmlformats.org/package/2006/relationships"><Relationship Id="rId11" Type="http://schemas.openxmlformats.org/officeDocument/2006/relationships/image" Target="../media/image33.jpg"/><Relationship Id="rId10" Type="http://schemas.openxmlformats.org/officeDocument/2006/relationships/image" Target="../media/image17.png"/><Relationship Id="rId13" Type="http://schemas.openxmlformats.org/officeDocument/2006/relationships/image" Target="../media/image34.png"/><Relationship Id="rId1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Relationship Id="rId4" Type="http://schemas.openxmlformats.org/officeDocument/2006/relationships/image" Target="../media/image22.png"/><Relationship Id="rId9" Type="http://schemas.openxmlformats.org/officeDocument/2006/relationships/image" Target="../media/image35.png"/><Relationship Id="rId14" Type="http://schemas.openxmlformats.org/officeDocument/2006/relationships/image" Target="../media/image32.png"/><Relationship Id="rId5" Type="http://schemas.openxmlformats.org/officeDocument/2006/relationships/image" Target="../media/image24.png"/><Relationship Id="rId6" Type="http://schemas.openxmlformats.org/officeDocument/2006/relationships/image" Target="../media/image14.png"/><Relationship Id="rId7" Type="http://schemas.openxmlformats.org/officeDocument/2006/relationships/image" Target="../media/image20.jpg"/><Relationship Id="rId8" Type="http://schemas.openxmlformats.org/officeDocument/2006/relationships/image" Target="../media/image3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5.gif"/><Relationship Id="rId4" Type="http://schemas.openxmlformats.org/officeDocument/2006/relationships/image" Target="../media/image44.gif"/><Relationship Id="rId5" Type="http://schemas.openxmlformats.org/officeDocument/2006/relationships/image" Target="../media/image43.gif"/></Relationships>
</file>

<file path=ppt/slides/_rels/slide7.xml.rels><?xml version="1.0" encoding="UTF-8" standalone="yes"?><Relationships xmlns="http://schemas.openxmlformats.org/package/2006/relationships"><Relationship Id="rId11" Type="http://schemas.openxmlformats.org/officeDocument/2006/relationships/image" Target="../media/image42.png"/><Relationship Id="rId10" Type="http://schemas.openxmlformats.org/officeDocument/2006/relationships/image" Target="../media/image36.png"/><Relationship Id="rId13" Type="http://schemas.openxmlformats.org/officeDocument/2006/relationships/image" Target="../media/image39.png"/><Relationship Id="rId1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7.png"/><Relationship Id="rId14" Type="http://schemas.openxmlformats.org/officeDocument/2006/relationships/image" Target="../media/image41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5.png"/><Relationship Id="rId8" Type="http://schemas.openxmlformats.org/officeDocument/2006/relationships/image" Target="../media/image3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arxiv.org/pdf/1508.06576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460950" y="154575"/>
            <a:ext cx="4063500" cy="478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4800">
                <a:latin typeface="Times New Roman"/>
                <a:ea typeface="Times New Roman"/>
                <a:cs typeface="Times New Roman"/>
                <a:sym typeface="Times New Roman"/>
              </a:rPr>
              <a:t>Style Transfer</a:t>
            </a:r>
            <a:endParaRPr i="1" sz="4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3600">
                <a:latin typeface="Times New Roman"/>
                <a:ea typeface="Times New Roman"/>
                <a:cs typeface="Times New Roman"/>
                <a:sym typeface="Times New Roman"/>
              </a:rPr>
              <a:t>with</a:t>
            </a:r>
            <a:endParaRPr i="1" sz="3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4800">
                <a:latin typeface="Times New Roman"/>
                <a:ea typeface="Times New Roman"/>
                <a:cs typeface="Times New Roman"/>
                <a:sym typeface="Times New Roman"/>
              </a:rPr>
              <a:t>Convolutional</a:t>
            </a:r>
            <a:endParaRPr i="1" sz="4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4800">
                <a:latin typeface="Times New Roman"/>
                <a:ea typeface="Times New Roman"/>
                <a:cs typeface="Times New Roman"/>
                <a:sym typeface="Times New Roman"/>
              </a:rPr>
              <a:t>Neural </a:t>
            </a:r>
            <a:endParaRPr i="1" sz="4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4800">
                <a:latin typeface="Times New Roman"/>
                <a:ea typeface="Times New Roman"/>
                <a:cs typeface="Times New Roman"/>
                <a:sym typeface="Times New Roman"/>
              </a:rPr>
              <a:t>Networks</a:t>
            </a:r>
            <a:endParaRPr i="1" sz="4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3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3600">
                <a:latin typeface="Times New Roman"/>
                <a:ea typeface="Times New Roman"/>
                <a:cs typeface="Times New Roman"/>
                <a:sym typeface="Times New Roman"/>
              </a:rPr>
              <a:t>Max Vogel</a:t>
            </a:r>
            <a:endParaRPr i="1" sz="3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32574" y="223548"/>
            <a:ext cx="1866624" cy="2488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99199" y="223550"/>
            <a:ext cx="2005086" cy="248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15446" y="2327400"/>
            <a:ext cx="1954975" cy="26097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8" name="Google Shape;58;p13"/>
          <p:cNvCxnSpPr>
            <a:stCxn id="57" idx="1"/>
          </p:cNvCxnSpPr>
          <p:nvPr/>
        </p:nvCxnSpPr>
        <p:spPr>
          <a:xfrm rot="10800000">
            <a:off x="5406646" y="2731687"/>
            <a:ext cx="508800" cy="900600"/>
          </a:xfrm>
          <a:prstGeom prst="bentConnector2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stealth"/>
            <a:tailEnd len="med" w="med" type="none"/>
          </a:ln>
        </p:spPr>
      </p:cxnSp>
      <p:cxnSp>
        <p:nvCxnSpPr>
          <p:cNvPr id="59" name="Google Shape;59;p13"/>
          <p:cNvCxnSpPr>
            <a:stCxn id="57" idx="3"/>
          </p:cNvCxnSpPr>
          <p:nvPr/>
        </p:nvCxnSpPr>
        <p:spPr>
          <a:xfrm flipH="1" rot="10800000">
            <a:off x="7870420" y="2717587"/>
            <a:ext cx="524100" cy="914700"/>
          </a:xfrm>
          <a:prstGeom prst="bentConnector2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stealth"/>
            <a:tailEnd len="med" w="med" type="none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/>
          <p:nvPr>
            <p:ph type="title"/>
          </p:nvPr>
        </p:nvSpPr>
        <p:spPr>
          <a:xfrm>
            <a:off x="311700" y="74150"/>
            <a:ext cx="59202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Times New Roman"/>
                <a:ea typeface="Times New Roman"/>
                <a:cs typeface="Times New Roman"/>
                <a:sym typeface="Times New Roman"/>
              </a:rPr>
              <a:t>Topic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65" name="Google Shape;6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92625" y="148300"/>
            <a:ext cx="1295750" cy="129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04375" y="136050"/>
            <a:ext cx="716850" cy="71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2075" y="3447725"/>
            <a:ext cx="4666826" cy="157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30075" y="3327025"/>
            <a:ext cx="4213925" cy="1816475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4"/>
          <p:cNvSpPr txBox="1"/>
          <p:nvPr/>
        </p:nvSpPr>
        <p:spPr>
          <a:xfrm>
            <a:off x="7172175" y="263625"/>
            <a:ext cx="469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2"/>
                </a:solidFill>
              </a:rPr>
              <a:t>⊂</a:t>
            </a:r>
            <a:endParaRPr b="1" sz="2400">
              <a:solidFill>
                <a:schemeClr val="dk2"/>
              </a:solidFill>
            </a:endParaRPr>
          </a:p>
        </p:txBody>
      </p:sp>
      <p:sp>
        <p:nvSpPr>
          <p:cNvPr id="70" name="Google Shape;70;p14"/>
          <p:cNvSpPr txBox="1"/>
          <p:nvPr/>
        </p:nvSpPr>
        <p:spPr>
          <a:xfrm>
            <a:off x="129525" y="689750"/>
            <a:ext cx="8651700" cy="269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6200" wrap="square" tIns="91425">
            <a:spAutoFit/>
          </a:bodyPr>
          <a:lstStyle/>
          <a:p>
            <a:pPr indent="-361950" lvl="0" marL="457200" marR="118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Times New Roman"/>
              <a:buChar char="●"/>
            </a:pPr>
            <a:r>
              <a:rPr lang="en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Generative Texture Framework</a:t>
            </a:r>
            <a:endParaRPr sz="21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6550" lvl="1" marL="914400" marR="118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Times New Roman"/>
              <a:buChar char="○"/>
            </a:pPr>
            <a:r>
              <a:rPr lang="en" sz="1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Pixel-level models are too brittle — need higher-level definitions</a:t>
            </a:r>
            <a:endParaRPr sz="17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6550" lvl="1" marL="914400" marR="118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Times New Roman"/>
              <a:buChar char="○"/>
            </a:pPr>
            <a:r>
              <a:rPr lang="en" sz="1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Assume a texture image is a sample from some infinite, inaccessible texture</a:t>
            </a:r>
            <a:endParaRPr sz="17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6550" lvl="1" marL="914400" marR="118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Times New Roman"/>
              <a:buChar char="○"/>
            </a:pPr>
            <a:r>
              <a:rPr lang="en" sz="1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 cannot sample directly, rather, we use textons (statistics/features of the images) to guide/align creation of output image — how do we measure this?</a:t>
            </a:r>
            <a:endParaRPr sz="17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61950" lvl="0" marL="457200" marR="118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Times New Roman"/>
              <a:buChar char="●"/>
            </a:pPr>
            <a:r>
              <a:rPr lang="en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Convolutional Neural Networks (CNNs)</a:t>
            </a:r>
            <a:endParaRPr sz="21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6550" lvl="1" marL="914400" marR="118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Times New Roman"/>
              <a:buChar char="○"/>
            </a:pPr>
            <a:r>
              <a:rPr lang="en" sz="1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Image is “compressed”; distilled to latent space features (influenced by objective)</a:t>
            </a:r>
            <a:endParaRPr sz="17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6550" lvl="1" marL="914400" marR="118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Times New Roman"/>
              <a:buChar char="○"/>
            </a:pPr>
            <a:r>
              <a:rPr lang="en" sz="1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Trained on ImageNet (Recognition task); filters learn to do “Texture Recognition”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/>
          <p:nvPr>
            <p:ph type="title"/>
          </p:nvPr>
        </p:nvSpPr>
        <p:spPr>
          <a:xfrm>
            <a:off x="311700" y="74150"/>
            <a:ext cx="59202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Times New Roman"/>
                <a:ea typeface="Times New Roman"/>
                <a:cs typeface="Times New Roman"/>
                <a:sym typeface="Times New Roman"/>
              </a:rPr>
              <a:t>Method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6" name="Google Shape;7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45380" y="152400"/>
            <a:ext cx="3902100" cy="237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49256" y="2571750"/>
            <a:ext cx="2389944" cy="25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5"/>
          <p:cNvPicPr preferRelativeResize="0"/>
          <p:nvPr/>
        </p:nvPicPr>
        <p:blipFill rotWithShape="1">
          <a:blip r:embed="rId5">
            <a:alphaModFix/>
          </a:blip>
          <a:srcRect b="0" l="0" r="40284" t="0"/>
          <a:stretch/>
        </p:blipFill>
        <p:spPr>
          <a:xfrm>
            <a:off x="7965125" y="152400"/>
            <a:ext cx="1026475" cy="237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4350" y="2571750"/>
            <a:ext cx="4171009" cy="79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7200" y="3714750"/>
            <a:ext cx="2085800" cy="92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43000" y="3842450"/>
            <a:ext cx="2648125" cy="792825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5"/>
          <p:cNvSpPr txBox="1"/>
          <p:nvPr/>
        </p:nvSpPr>
        <p:spPr>
          <a:xfrm>
            <a:off x="1257350" y="3469300"/>
            <a:ext cx="752400" cy="4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75" lIns="18275" spcFirstLastPara="1" rIns="18275" wrap="square" tIns="182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0000"/>
                </a:solidFill>
                <a:latin typeface="PT Mono"/>
                <a:ea typeface="PT Mono"/>
                <a:cs typeface="PT Mono"/>
                <a:sym typeface="PT Mono"/>
              </a:rPr>
              <a:t>Result img</a:t>
            </a:r>
            <a:endParaRPr b="1" sz="1200">
              <a:solidFill>
                <a:srgbClr val="FF0000"/>
              </a:solidFill>
              <a:latin typeface="PT Mono"/>
              <a:ea typeface="PT Mono"/>
              <a:cs typeface="PT Mono"/>
              <a:sym typeface="PT Mono"/>
            </a:endParaRPr>
          </a:p>
        </p:txBody>
      </p:sp>
      <p:sp>
        <p:nvSpPr>
          <p:cNvPr id="83" name="Google Shape;83;p15"/>
          <p:cNvSpPr txBox="1"/>
          <p:nvPr/>
        </p:nvSpPr>
        <p:spPr>
          <a:xfrm>
            <a:off x="557475" y="3259175"/>
            <a:ext cx="666600" cy="2217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75" lIns="18275" spcFirstLastPara="1" rIns="18275" wrap="square" tIns="182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0000FF"/>
                </a:solidFill>
                <a:latin typeface="PT Mono"/>
                <a:ea typeface="PT Mono"/>
                <a:cs typeface="PT Mono"/>
                <a:sym typeface="PT Mono"/>
              </a:rPr>
              <a:t>OG img</a:t>
            </a:r>
            <a:endParaRPr b="1" sz="1200">
              <a:solidFill>
                <a:srgbClr val="0000FF"/>
              </a:solidFill>
              <a:latin typeface="PT Mono"/>
              <a:ea typeface="PT Mono"/>
              <a:cs typeface="PT Mono"/>
              <a:sym typeface="PT Mono"/>
            </a:endParaRPr>
          </a:p>
        </p:txBody>
      </p:sp>
      <p:sp>
        <p:nvSpPr>
          <p:cNvPr id="84" name="Google Shape;84;p15"/>
          <p:cNvSpPr txBox="1"/>
          <p:nvPr/>
        </p:nvSpPr>
        <p:spPr>
          <a:xfrm>
            <a:off x="1790600" y="3293075"/>
            <a:ext cx="7524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75" lIns="18275" spcFirstLastPara="1" rIns="18275" wrap="square" tIns="18275">
            <a:sp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b="1" lang="en" sz="950">
                <a:solidFill>
                  <a:srgbClr val="6AA84F"/>
                </a:solidFill>
                <a:latin typeface="PT Mono"/>
                <a:ea typeface="PT Mono"/>
                <a:cs typeface="PT Mono"/>
                <a:sym typeface="PT Mono"/>
              </a:rPr>
              <a:t>L</a:t>
            </a:r>
            <a:r>
              <a:rPr b="1" lang="en" sz="950">
                <a:solidFill>
                  <a:srgbClr val="6AA84F"/>
                </a:solidFill>
                <a:latin typeface="PT Mono"/>
                <a:ea typeface="PT Mono"/>
                <a:cs typeface="PT Mono"/>
                <a:sym typeface="PT Mono"/>
              </a:rPr>
              <a:t>ayer</a:t>
            </a:r>
            <a:endParaRPr b="1" sz="950">
              <a:solidFill>
                <a:srgbClr val="6AA84F"/>
              </a:solidFill>
              <a:latin typeface="PT Mono"/>
              <a:ea typeface="PT Mono"/>
              <a:cs typeface="PT Mono"/>
              <a:sym typeface="PT Mono"/>
            </a:endParaRPr>
          </a:p>
        </p:txBody>
      </p:sp>
      <p:sp>
        <p:nvSpPr>
          <p:cNvPr id="85" name="Google Shape;85;p15"/>
          <p:cNvSpPr txBox="1"/>
          <p:nvPr/>
        </p:nvSpPr>
        <p:spPr>
          <a:xfrm>
            <a:off x="2166800" y="3512525"/>
            <a:ext cx="2547000" cy="2829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75" lIns="18275" spcFirstLastPara="1" rIns="18275" wrap="square" tIns="1827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b="1" lang="en" sz="950">
                <a:solidFill>
                  <a:schemeClr val="dk1"/>
                </a:solidFill>
                <a:latin typeface="PT Mono"/>
                <a:ea typeface="PT Mono"/>
                <a:cs typeface="PT Mono"/>
                <a:sym typeface="PT Mono"/>
              </a:rPr>
              <a:t>Squared-error(</a:t>
            </a:r>
            <a:r>
              <a:rPr b="1" lang="en" sz="950">
                <a:solidFill>
                  <a:srgbClr val="FF0000"/>
                </a:solidFill>
                <a:latin typeface="PT Mono"/>
                <a:ea typeface="PT Mono"/>
                <a:cs typeface="PT Mono"/>
                <a:sym typeface="PT Mono"/>
              </a:rPr>
              <a:t>Filter</a:t>
            </a:r>
            <a:r>
              <a:rPr b="1" baseline="-25000" lang="en" sz="1250">
                <a:solidFill>
                  <a:srgbClr val="6AA84F"/>
                </a:solidFill>
                <a:latin typeface="PT Mono"/>
                <a:ea typeface="PT Mono"/>
                <a:cs typeface="PT Mono"/>
                <a:sym typeface="PT Mono"/>
              </a:rPr>
              <a:t>l</a:t>
            </a:r>
            <a:r>
              <a:rPr b="1" lang="en" sz="950">
                <a:solidFill>
                  <a:schemeClr val="dk1"/>
                </a:solidFill>
                <a:latin typeface="PT Mono"/>
                <a:ea typeface="PT Mono"/>
                <a:cs typeface="PT Mono"/>
                <a:sym typeface="PT Mono"/>
              </a:rPr>
              <a:t>,</a:t>
            </a:r>
            <a:r>
              <a:rPr b="1" lang="en" sz="950">
                <a:solidFill>
                  <a:srgbClr val="0000FF"/>
                </a:solidFill>
                <a:latin typeface="PT Mono"/>
                <a:ea typeface="PT Mono"/>
                <a:cs typeface="PT Mono"/>
                <a:sym typeface="PT Mono"/>
              </a:rPr>
              <a:t> Filter</a:t>
            </a:r>
            <a:r>
              <a:rPr b="1" baseline="-25000" lang="en" sz="1250">
                <a:solidFill>
                  <a:srgbClr val="6AA84F"/>
                </a:solidFill>
                <a:latin typeface="PT Mono"/>
                <a:ea typeface="PT Mono"/>
                <a:cs typeface="PT Mono"/>
                <a:sym typeface="PT Mono"/>
              </a:rPr>
              <a:t>l</a:t>
            </a:r>
            <a:r>
              <a:rPr b="1" lang="en" sz="950">
                <a:solidFill>
                  <a:schemeClr val="dk1"/>
                </a:solidFill>
                <a:latin typeface="PT Mono"/>
                <a:ea typeface="PT Mono"/>
                <a:cs typeface="PT Mono"/>
                <a:sym typeface="PT Mono"/>
              </a:rPr>
              <a:t>)</a:t>
            </a:r>
            <a:endParaRPr b="1" baseline="-25000" sz="1250">
              <a:solidFill>
                <a:srgbClr val="6AA84F"/>
              </a:solidFill>
              <a:latin typeface="PT Mono"/>
              <a:ea typeface="PT Mono"/>
              <a:cs typeface="PT Mono"/>
              <a:sym typeface="PT Mono"/>
            </a:endParaRPr>
          </a:p>
        </p:txBody>
      </p:sp>
      <p:cxnSp>
        <p:nvCxnSpPr>
          <p:cNvPr id="86" name="Google Shape;86;p15"/>
          <p:cNvCxnSpPr>
            <a:stCxn id="84" idx="0"/>
          </p:cNvCxnSpPr>
          <p:nvPr/>
        </p:nvCxnSpPr>
        <p:spPr>
          <a:xfrm rot="10800000">
            <a:off x="2090900" y="3019475"/>
            <a:ext cx="75900" cy="273600"/>
          </a:xfrm>
          <a:prstGeom prst="straightConnector1">
            <a:avLst/>
          </a:prstGeom>
          <a:noFill/>
          <a:ln cap="flat" cmpd="sng" w="19050">
            <a:solidFill>
              <a:srgbClr val="38761D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7" name="Google Shape;87;p15"/>
          <p:cNvCxnSpPr>
            <a:stCxn id="82" idx="0"/>
          </p:cNvCxnSpPr>
          <p:nvPr/>
        </p:nvCxnSpPr>
        <p:spPr>
          <a:xfrm flipH="1" rot="10800000">
            <a:off x="1633550" y="3057400"/>
            <a:ext cx="209700" cy="4119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8" name="Google Shape;88;p15"/>
          <p:cNvCxnSpPr/>
          <p:nvPr/>
        </p:nvCxnSpPr>
        <p:spPr>
          <a:xfrm flipH="1">
            <a:off x="1452525" y="3667125"/>
            <a:ext cx="4800" cy="3285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9" name="Google Shape;89;p15"/>
          <p:cNvCxnSpPr>
            <a:stCxn id="83" idx="3"/>
          </p:cNvCxnSpPr>
          <p:nvPr/>
        </p:nvCxnSpPr>
        <p:spPr>
          <a:xfrm flipH="1" rot="10800000">
            <a:off x="1224075" y="3133025"/>
            <a:ext cx="288300" cy="237000"/>
          </a:xfrm>
          <a:prstGeom prst="straightConnector1">
            <a:avLst/>
          </a:prstGeom>
          <a:noFill/>
          <a:ln cap="flat" cmpd="sng" w="19050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0" name="Google Shape;90;p15"/>
          <p:cNvCxnSpPr/>
          <p:nvPr/>
        </p:nvCxnSpPr>
        <p:spPr>
          <a:xfrm rot="10800000">
            <a:off x="4183850" y="3114500"/>
            <a:ext cx="2400" cy="405000"/>
          </a:xfrm>
          <a:prstGeom prst="straightConnector1">
            <a:avLst/>
          </a:prstGeom>
          <a:noFill/>
          <a:ln cap="flat" cmpd="sng" w="19050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1" name="Google Shape;91;p15"/>
          <p:cNvCxnSpPr/>
          <p:nvPr/>
        </p:nvCxnSpPr>
        <p:spPr>
          <a:xfrm flipH="1" rot="10800000">
            <a:off x="3533775" y="3145850"/>
            <a:ext cx="4800" cy="3927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2" name="Google Shape;92;p15"/>
          <p:cNvCxnSpPr>
            <a:stCxn id="93" idx="3"/>
          </p:cNvCxnSpPr>
          <p:nvPr/>
        </p:nvCxnSpPr>
        <p:spPr>
          <a:xfrm flipH="1">
            <a:off x="1219275" y="3653975"/>
            <a:ext cx="4800" cy="342300"/>
          </a:xfrm>
          <a:prstGeom prst="straightConnector1">
            <a:avLst/>
          </a:prstGeom>
          <a:noFill/>
          <a:ln cap="flat" cmpd="sng" w="19050">
            <a:solidFill>
              <a:srgbClr val="9900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93" name="Google Shape;93;p15"/>
          <p:cNvSpPr txBox="1"/>
          <p:nvPr/>
        </p:nvSpPr>
        <p:spPr>
          <a:xfrm>
            <a:off x="557475" y="3543125"/>
            <a:ext cx="666600" cy="2217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75" lIns="18275" spcFirstLastPara="1" rIns="18275" wrap="square" tIns="182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9900FF"/>
                </a:solidFill>
                <a:latin typeface="PT Mono"/>
                <a:ea typeface="PT Mono"/>
                <a:cs typeface="PT Mono"/>
                <a:sym typeface="PT Mono"/>
              </a:rPr>
              <a:t>OG img</a:t>
            </a:r>
            <a:endParaRPr b="1" sz="1200">
              <a:solidFill>
                <a:srgbClr val="9900FF"/>
              </a:solidFill>
              <a:latin typeface="PT Mono"/>
              <a:ea typeface="PT Mono"/>
              <a:cs typeface="PT Mono"/>
              <a:sym typeface="PT Mono"/>
            </a:endParaRPr>
          </a:p>
        </p:txBody>
      </p:sp>
      <p:sp>
        <p:nvSpPr>
          <p:cNvPr id="94" name="Google Shape;94;p15"/>
          <p:cNvSpPr txBox="1"/>
          <p:nvPr/>
        </p:nvSpPr>
        <p:spPr>
          <a:xfrm>
            <a:off x="2789800" y="4610588"/>
            <a:ext cx="2481000" cy="2829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75" lIns="18275" spcFirstLastPara="1" rIns="18275" wrap="square" tIns="1827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b="1" lang="en" sz="950">
                <a:solidFill>
                  <a:schemeClr val="dk1"/>
                </a:solidFill>
                <a:latin typeface="PT Mono"/>
                <a:ea typeface="PT Mono"/>
                <a:cs typeface="PT Mono"/>
                <a:sym typeface="PT Mono"/>
              </a:rPr>
              <a:t>Squared-error(</a:t>
            </a:r>
            <a:r>
              <a:rPr b="1" lang="en" sz="950">
                <a:solidFill>
                  <a:srgbClr val="FF0000"/>
                </a:solidFill>
                <a:latin typeface="PT Mono"/>
                <a:ea typeface="PT Mono"/>
                <a:cs typeface="PT Mono"/>
                <a:sym typeface="PT Mono"/>
              </a:rPr>
              <a:t>Style</a:t>
            </a:r>
            <a:r>
              <a:rPr b="1" baseline="-25000" lang="en" sz="1250">
                <a:solidFill>
                  <a:srgbClr val="6AA84F"/>
                </a:solidFill>
                <a:latin typeface="PT Mono"/>
                <a:ea typeface="PT Mono"/>
                <a:cs typeface="PT Mono"/>
                <a:sym typeface="PT Mono"/>
              </a:rPr>
              <a:t>l</a:t>
            </a:r>
            <a:r>
              <a:rPr b="1" lang="en" sz="950">
                <a:solidFill>
                  <a:schemeClr val="dk1"/>
                </a:solidFill>
                <a:latin typeface="PT Mono"/>
                <a:ea typeface="PT Mono"/>
                <a:cs typeface="PT Mono"/>
                <a:sym typeface="PT Mono"/>
              </a:rPr>
              <a:t>,</a:t>
            </a:r>
            <a:r>
              <a:rPr b="1" lang="en" sz="950">
                <a:solidFill>
                  <a:srgbClr val="0000FF"/>
                </a:solidFill>
                <a:latin typeface="PT Mono"/>
                <a:ea typeface="PT Mono"/>
                <a:cs typeface="PT Mono"/>
                <a:sym typeface="PT Mono"/>
              </a:rPr>
              <a:t> </a:t>
            </a:r>
            <a:r>
              <a:rPr b="1" lang="en" sz="950">
                <a:solidFill>
                  <a:srgbClr val="9900FF"/>
                </a:solidFill>
                <a:latin typeface="PT Mono"/>
                <a:ea typeface="PT Mono"/>
                <a:cs typeface="PT Mono"/>
                <a:sym typeface="PT Mono"/>
              </a:rPr>
              <a:t>Style</a:t>
            </a:r>
            <a:r>
              <a:rPr b="1" baseline="-25000" lang="en" sz="1250">
                <a:solidFill>
                  <a:srgbClr val="6AA84F"/>
                </a:solidFill>
                <a:latin typeface="PT Mono"/>
                <a:ea typeface="PT Mono"/>
                <a:cs typeface="PT Mono"/>
                <a:sym typeface="PT Mono"/>
              </a:rPr>
              <a:t>l</a:t>
            </a:r>
            <a:r>
              <a:rPr b="1" lang="en" sz="950">
                <a:solidFill>
                  <a:schemeClr val="dk1"/>
                </a:solidFill>
                <a:latin typeface="PT Mono"/>
                <a:ea typeface="PT Mono"/>
                <a:cs typeface="PT Mono"/>
                <a:sym typeface="PT Mono"/>
              </a:rPr>
              <a:t>)</a:t>
            </a:r>
            <a:endParaRPr b="1" baseline="-25000" sz="1250">
              <a:solidFill>
                <a:srgbClr val="6AA84F"/>
              </a:solidFill>
              <a:latin typeface="PT Mono"/>
              <a:ea typeface="PT Mono"/>
              <a:cs typeface="PT Mono"/>
              <a:sym typeface="PT Mono"/>
            </a:endParaRPr>
          </a:p>
        </p:txBody>
      </p:sp>
      <p:cxnSp>
        <p:nvCxnSpPr>
          <p:cNvPr id="95" name="Google Shape;95;p15"/>
          <p:cNvCxnSpPr/>
          <p:nvPr/>
        </p:nvCxnSpPr>
        <p:spPr>
          <a:xfrm rot="10800000">
            <a:off x="4105200" y="4310925"/>
            <a:ext cx="9600" cy="3087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6" name="Google Shape;96;p15"/>
          <p:cNvCxnSpPr/>
          <p:nvPr/>
        </p:nvCxnSpPr>
        <p:spPr>
          <a:xfrm rot="10800000">
            <a:off x="4715075" y="4310925"/>
            <a:ext cx="14100" cy="308700"/>
          </a:xfrm>
          <a:prstGeom prst="straightConnector1">
            <a:avLst/>
          </a:prstGeom>
          <a:noFill/>
          <a:ln cap="flat" cmpd="sng" w="19050">
            <a:solidFill>
              <a:srgbClr val="9900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97" name="Google Shape;97;p15"/>
          <p:cNvSpPr txBox="1"/>
          <p:nvPr/>
        </p:nvSpPr>
        <p:spPr>
          <a:xfrm>
            <a:off x="1900125" y="4636400"/>
            <a:ext cx="1026600" cy="2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75" lIns="18275" spcFirstLastPara="1" rIns="18275" wrap="square" tIns="1827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b="1" lang="en" sz="950">
                <a:solidFill>
                  <a:srgbClr val="6AA84F"/>
                </a:solidFill>
                <a:latin typeface="PT Mono"/>
                <a:ea typeface="PT Mono"/>
                <a:cs typeface="PT Mono"/>
                <a:sym typeface="PT Mono"/>
              </a:rPr>
              <a:t>Layer </a:t>
            </a:r>
            <a:r>
              <a:rPr b="1" lang="en" sz="950">
                <a:solidFill>
                  <a:schemeClr val="dk1"/>
                </a:solidFill>
                <a:latin typeface="PT Mono"/>
                <a:ea typeface="PT Mono"/>
                <a:cs typeface="PT Mono"/>
                <a:sym typeface="PT Mono"/>
              </a:rPr>
              <a:t>Weight</a:t>
            </a:r>
            <a:endParaRPr b="1" sz="950">
              <a:solidFill>
                <a:schemeClr val="dk1"/>
              </a:solidFill>
              <a:latin typeface="PT Mono"/>
              <a:ea typeface="PT Mono"/>
              <a:cs typeface="PT Mono"/>
              <a:sym typeface="PT Mono"/>
            </a:endParaRPr>
          </a:p>
        </p:txBody>
      </p:sp>
      <p:cxnSp>
        <p:nvCxnSpPr>
          <p:cNvPr id="98" name="Google Shape;98;p15"/>
          <p:cNvCxnSpPr>
            <a:stCxn id="97" idx="0"/>
          </p:cNvCxnSpPr>
          <p:nvPr/>
        </p:nvCxnSpPr>
        <p:spPr>
          <a:xfrm flipH="1" rot="10800000">
            <a:off x="2413425" y="4348100"/>
            <a:ext cx="10800" cy="288300"/>
          </a:xfrm>
          <a:prstGeom prst="straightConnector1">
            <a:avLst/>
          </a:prstGeom>
          <a:noFill/>
          <a:ln cap="flat" cmpd="sng" w="19050">
            <a:solidFill>
              <a:srgbClr val="38761D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99" name="Google Shape;99;p15"/>
          <p:cNvSpPr txBox="1"/>
          <p:nvPr/>
        </p:nvSpPr>
        <p:spPr>
          <a:xfrm>
            <a:off x="2309700" y="4928525"/>
            <a:ext cx="2105100" cy="18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75" lIns="18275" spcFirstLastPara="1" rIns="18275" wrap="square" tIns="1827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b="1" lang="en" sz="950">
                <a:solidFill>
                  <a:srgbClr val="A64D79"/>
                </a:solidFill>
                <a:latin typeface="PT Mono"/>
                <a:ea typeface="PT Mono"/>
                <a:cs typeface="PT Mono"/>
                <a:sym typeface="PT Mono"/>
              </a:rPr>
              <a:t>Scale</a:t>
            </a:r>
            <a:r>
              <a:rPr b="1" lang="en" sz="950">
                <a:solidFill>
                  <a:schemeClr val="dk1"/>
                </a:solidFill>
                <a:latin typeface="PT Mono"/>
                <a:ea typeface="PT Mono"/>
                <a:cs typeface="PT Mono"/>
                <a:sym typeface="PT Mono"/>
              </a:rPr>
              <a:t> ∝ Gram Sizes</a:t>
            </a:r>
            <a:endParaRPr b="1" sz="950">
              <a:solidFill>
                <a:schemeClr val="dk1"/>
              </a:solidFill>
              <a:latin typeface="PT Mono"/>
              <a:ea typeface="PT Mono"/>
              <a:cs typeface="PT Mono"/>
              <a:sym typeface="PT Mono"/>
            </a:endParaRPr>
          </a:p>
        </p:txBody>
      </p:sp>
      <p:cxnSp>
        <p:nvCxnSpPr>
          <p:cNvPr id="100" name="Google Shape;100;p15"/>
          <p:cNvCxnSpPr/>
          <p:nvPr/>
        </p:nvCxnSpPr>
        <p:spPr>
          <a:xfrm flipH="1" rot="10800000">
            <a:off x="2926725" y="4579400"/>
            <a:ext cx="10800" cy="288300"/>
          </a:xfrm>
          <a:prstGeom prst="straightConnector1">
            <a:avLst/>
          </a:prstGeom>
          <a:noFill/>
          <a:ln cap="flat" cmpd="sng" w="19050">
            <a:solidFill>
              <a:srgbClr val="A64D79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01" name="Google Shape;101;p15"/>
          <p:cNvSpPr txBox="1"/>
          <p:nvPr/>
        </p:nvSpPr>
        <p:spPr>
          <a:xfrm>
            <a:off x="425550" y="740075"/>
            <a:ext cx="3108300" cy="16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57150" spcFirstLastPara="1" rIns="91425" wrap="square" tIns="91425">
            <a:spAutoFit/>
          </a:bodyPr>
          <a:lstStyle/>
          <a:p>
            <a:pPr indent="-114300" lvl="0" marL="171450" marR="8634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i="1" lang="en" sz="2100">
                <a:solidFill>
                  <a:srgbClr val="FF99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Neural</a:t>
            </a:r>
            <a:r>
              <a:rPr b="1" i="1" lang="en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i="1" lang="en" sz="2100">
                <a:solidFill>
                  <a:srgbClr val="4A86E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Style Transfer</a:t>
            </a:r>
            <a:r>
              <a:rPr b="1" i="1" lang="en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r>
              <a:rPr i="1" lang="en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Use </a:t>
            </a:r>
            <a:r>
              <a:rPr lang="en" sz="2100">
                <a:solidFill>
                  <a:srgbClr val="FF99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CNN’s learned filter</a:t>
            </a:r>
            <a:r>
              <a:rPr lang="en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responses as </a:t>
            </a:r>
            <a:r>
              <a:rPr lang="en" sz="2100">
                <a:solidFill>
                  <a:srgbClr val="4A86E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(statistical) features</a:t>
            </a:r>
            <a:r>
              <a:rPr lang="en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800">
              <a:solidFill>
                <a:schemeClr val="dk2"/>
              </a:solidFill>
            </a:endParaRPr>
          </a:p>
        </p:txBody>
      </p:sp>
      <p:cxnSp>
        <p:nvCxnSpPr>
          <p:cNvPr id="102" name="Google Shape;102;p15"/>
          <p:cNvCxnSpPr/>
          <p:nvPr/>
        </p:nvCxnSpPr>
        <p:spPr>
          <a:xfrm flipH="1" rot="10800000">
            <a:off x="7437425" y="2531850"/>
            <a:ext cx="1095900" cy="545700"/>
          </a:xfrm>
          <a:prstGeom prst="bentConnector3">
            <a:avLst>
              <a:gd fmla="val 99457" name="adj1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3" name="Google Shape;103;p15"/>
          <p:cNvCxnSpPr/>
          <p:nvPr/>
        </p:nvCxnSpPr>
        <p:spPr>
          <a:xfrm rot="-5400000">
            <a:off x="6452425" y="2352100"/>
            <a:ext cx="435300" cy="340200"/>
          </a:xfrm>
          <a:prstGeom prst="bentConnector3">
            <a:avLst>
              <a:gd fmla="val 50000" name="adj1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4" name="Google Shape;104;p15"/>
          <p:cNvCxnSpPr/>
          <p:nvPr/>
        </p:nvCxnSpPr>
        <p:spPr>
          <a:xfrm>
            <a:off x="6496050" y="2730500"/>
            <a:ext cx="1269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625" y="91450"/>
            <a:ext cx="2926074" cy="2318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54250" y="312425"/>
            <a:ext cx="3337325" cy="1638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23649" y="2369800"/>
            <a:ext cx="2162094" cy="272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6525" y="2560325"/>
            <a:ext cx="2473125" cy="247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62226" y="2734174"/>
            <a:ext cx="1902400" cy="2363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562235" y="91450"/>
            <a:ext cx="1902389" cy="2478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17983" y="-975"/>
            <a:ext cx="1708059" cy="2564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" y="0"/>
            <a:ext cx="3429035" cy="2564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3429036" cy="25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2571954"/>
            <a:ext cx="3429017" cy="2569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2569500"/>
            <a:ext cx="3429012" cy="2571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715000" y="-3426"/>
            <a:ext cx="3429000" cy="2569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715000" y="-3425"/>
            <a:ext cx="3429002" cy="257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715000" y="2569500"/>
            <a:ext cx="3429000" cy="2569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715000" y="2569502"/>
            <a:ext cx="3428997" cy="2571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644228" y="2574402"/>
            <a:ext cx="1855560" cy="2564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7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3644224" y="2574400"/>
            <a:ext cx="1855557" cy="2561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7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3716788" y="-975"/>
            <a:ext cx="1710439" cy="2564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456213" cy="4838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8"/>
          <p:cNvPicPr preferRelativeResize="0"/>
          <p:nvPr/>
        </p:nvPicPr>
        <p:blipFill rotWithShape="1">
          <a:blip r:embed="rId4">
            <a:alphaModFix/>
          </a:blip>
          <a:srcRect b="4251" l="0" r="0" t="0"/>
          <a:stretch/>
        </p:blipFill>
        <p:spPr>
          <a:xfrm>
            <a:off x="3724000" y="0"/>
            <a:ext cx="3405775" cy="260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8"/>
          <p:cNvPicPr preferRelativeResize="0"/>
          <p:nvPr/>
        </p:nvPicPr>
        <p:blipFill rotWithShape="1">
          <a:blip r:embed="rId5">
            <a:alphaModFix/>
          </a:blip>
          <a:srcRect b="0" l="1283" r="0" t="4251"/>
          <a:stretch/>
        </p:blipFill>
        <p:spPr>
          <a:xfrm>
            <a:off x="5738225" y="2500950"/>
            <a:ext cx="3405775" cy="26425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"/>
            <a:ext cx="1828782" cy="1828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28782" y="3"/>
            <a:ext cx="1828782" cy="1828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57564" y="3"/>
            <a:ext cx="1828782" cy="1828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86346" y="3"/>
            <a:ext cx="1828782" cy="1828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1828794"/>
            <a:ext cx="1828782" cy="730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828782" y="1828788"/>
            <a:ext cx="1828782" cy="742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657564" y="1828791"/>
            <a:ext cx="1828772" cy="730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486347" y="1828791"/>
            <a:ext cx="1828782" cy="720526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19"/>
          <p:cNvSpPr txBox="1"/>
          <p:nvPr/>
        </p:nvSpPr>
        <p:spPr>
          <a:xfrm>
            <a:off x="0" y="2558901"/>
            <a:ext cx="1828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100%</a:t>
            </a:r>
            <a:endParaRPr b="1"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1" name="Google Shape;151;p19"/>
          <p:cNvSpPr txBox="1"/>
          <p:nvPr/>
        </p:nvSpPr>
        <p:spPr>
          <a:xfrm>
            <a:off x="1828782" y="2558901"/>
            <a:ext cx="1828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25</a:t>
            </a:r>
            <a:r>
              <a:rPr b="1" lang="en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%</a:t>
            </a:r>
            <a:endParaRPr b="1"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2" name="Google Shape;152;p19"/>
          <p:cNvSpPr txBox="1"/>
          <p:nvPr/>
        </p:nvSpPr>
        <p:spPr>
          <a:xfrm>
            <a:off x="3657564" y="2571621"/>
            <a:ext cx="1828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10%</a:t>
            </a:r>
            <a:endParaRPr b="1"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3" name="Google Shape;153;p19"/>
          <p:cNvSpPr txBox="1"/>
          <p:nvPr/>
        </p:nvSpPr>
        <p:spPr>
          <a:xfrm>
            <a:off x="5486346" y="2558901"/>
            <a:ext cx="1828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1%</a:t>
            </a:r>
            <a:endParaRPr b="1"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54" name="Google Shape;154;p1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828800" y="3314750"/>
            <a:ext cx="1828750" cy="182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315104" y="0"/>
            <a:ext cx="1828896" cy="1828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9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315230" y="1828897"/>
            <a:ext cx="1828769" cy="757478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19"/>
          <p:cNvSpPr txBox="1"/>
          <p:nvPr/>
        </p:nvSpPr>
        <p:spPr>
          <a:xfrm>
            <a:off x="7315171" y="2549326"/>
            <a:ext cx="1828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</a:t>
            </a:r>
            <a:r>
              <a:rPr b="1" lang="en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%</a:t>
            </a:r>
            <a:endParaRPr b="1"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58" name="Google Shape;158;p19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233471" y="3233001"/>
            <a:ext cx="1910498" cy="1910498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19"/>
          <p:cNvSpPr txBox="1"/>
          <p:nvPr/>
        </p:nvSpPr>
        <p:spPr>
          <a:xfrm>
            <a:off x="0" y="4003601"/>
            <a:ext cx="1828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Max Pool</a:t>
            </a:r>
            <a:endParaRPr b="1"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0" name="Google Shape;160;p19"/>
          <p:cNvSpPr txBox="1"/>
          <p:nvPr/>
        </p:nvSpPr>
        <p:spPr>
          <a:xfrm>
            <a:off x="5404675" y="4003601"/>
            <a:ext cx="1828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 Normalization</a:t>
            </a:r>
            <a:endParaRPr b="1"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0"/>
          <p:cNvSpPr txBox="1"/>
          <p:nvPr>
            <p:ph idx="1" type="body"/>
          </p:nvPr>
        </p:nvSpPr>
        <p:spPr>
          <a:xfrm>
            <a:off x="311700" y="373100"/>
            <a:ext cx="8520600" cy="78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Gatys, Leon A., Alexander S. Ecker, and Matthias Bethge. "A neural algorithm of artistic style." arXiv preprint arXiv:</a:t>
            </a:r>
            <a:r>
              <a:rPr lang="en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1508.06576</a:t>
            </a:r>
            <a:r>
              <a:rPr lang="en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(2015)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