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p4" ContentType="video/unknown"/>
  <Override PartName="/ppt/media/media2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How can we simulate this emergent behavior?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311698" y="1106125"/>
            <a:ext cx="8520603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8" y="3152225"/>
            <a:ext cx="8520603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8" y="2150848"/>
            <a:ext cx="8520603" cy="841802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8" y="1152475"/>
            <a:ext cx="3999903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8" y="1152475"/>
            <a:ext cx="3999903" cy="341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8" y="555600"/>
            <a:ext cx="2808003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8" y="1389598"/>
            <a:ext cx="2808003" cy="3179403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8"/>
            <a:ext cx="6367801" cy="4090803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6"/>
            <a:ext cx="4572000" cy="514350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-1143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143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8" y="4230575"/>
            <a:ext cx="5998804" cy="605102"/>
          </a:xfrm>
          <a:prstGeom prst="rect">
            <a:avLst/>
          </a:prstGeom>
        </p:spPr>
        <p:txBody>
          <a:bodyPr anchor="ctr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8" y="4700820"/>
            <a:ext cx="336812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 fontScale="100000" lnSpcReduction="0"/>
          </a:bodyPr>
          <a:lstStyle>
            <a:lvl1pPr algn="r">
              <a:defRPr sz="1000">
                <a:solidFill>
                  <a:srgbClr val="585858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91113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7483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205513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6" Type="http://schemas.openxmlformats.org/officeDocument/2006/relationships/hyperlink" Target="https://www.red3d.com/cwr/boids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3.png"/><Relationship Id="rId5" Type="http://schemas.openxmlformats.org/officeDocument/2006/relationships/video" Target="../media/media2.mp4"/><Relationship Id="rId6" Type="http://schemas.microsoft.com/office/2007/relationships/media" Target="../media/media2.mp4"/><Relationship Id="rId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>
            <a:alphaModFix amt="52000"/>
            <a:extLst/>
          </a:blip>
          <a:stretch>
            <a:fillRect/>
          </a:stretch>
        </p:blipFill>
        <p:spPr>
          <a:xfrm>
            <a:off x="0" y="-76585"/>
            <a:ext cx="9144000" cy="522008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/>
        </p:nvSpPr>
        <p:spPr>
          <a:xfrm>
            <a:off x="311698" y="1430375"/>
            <a:ext cx="8583902" cy="205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/>
          <a:p>
            <a:pPr>
              <a:defRPr b="1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Bird Flocking </a:t>
            </a:r>
          </a:p>
          <a:p>
            <a:pPr>
              <a:defRPr b="1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Simulation 🦅</a:t>
            </a:r>
          </a:p>
        </p:txBody>
      </p:sp>
      <p:sp>
        <p:nvSpPr>
          <p:cNvPr id="111" name="Google Shape;56;p13"/>
          <p:cNvSpPr txBox="1"/>
          <p:nvPr/>
        </p:nvSpPr>
        <p:spPr>
          <a:xfrm>
            <a:off x="343349" y="3486825"/>
            <a:ext cx="8520602" cy="79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>
              <a:defRPr b="1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By Ashley Chu</a:t>
            </a:r>
          </a:p>
        </p:txBody>
      </p:sp>
      <p:sp>
        <p:nvSpPr>
          <p:cNvPr id="112" name="Google Shape;57;p13"/>
          <p:cNvSpPr txBox="1"/>
          <p:nvPr/>
        </p:nvSpPr>
        <p:spPr>
          <a:xfrm>
            <a:off x="311698" y="516800"/>
            <a:ext cx="8583902" cy="205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>
            <a:lvl1pPr>
              <a:defRPr b="1"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EPS 109: Computer Simulations</a:t>
            </a:r>
          </a:p>
        </p:txBody>
      </p:sp>
      <p:sp>
        <p:nvSpPr>
          <p:cNvPr id="113" name="Google Shape;58;p13"/>
          <p:cNvSpPr/>
          <p:nvPr/>
        </p:nvSpPr>
        <p:spPr>
          <a:xfrm flipV="1">
            <a:off x="486198" y="3486825"/>
            <a:ext cx="3317103" cy="12302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4" name="Google Shape;59;p13" descr="Google Shape;59;p13"/>
          <p:cNvPicPr>
            <a:picLocks noChangeAspect="1"/>
          </p:cNvPicPr>
          <p:nvPr/>
        </p:nvPicPr>
        <p:blipFill>
          <a:blip r:embed="rId3">
            <a:extLst/>
          </a:blip>
          <a:srcRect l="0" t="0" r="2" b="0"/>
          <a:stretch>
            <a:fillRect/>
          </a:stretch>
        </p:blipFill>
        <p:spPr>
          <a:xfrm>
            <a:off x="4688548" y="1253673"/>
            <a:ext cx="3910411" cy="293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8" y="0"/>
                </a:moveTo>
                <a:cubicBezTo>
                  <a:pt x="532" y="0"/>
                  <a:pt x="0" y="709"/>
                  <a:pt x="0" y="1584"/>
                </a:cubicBezTo>
                <a:lnTo>
                  <a:pt x="0" y="20016"/>
                </a:lnTo>
                <a:cubicBezTo>
                  <a:pt x="0" y="20891"/>
                  <a:pt x="532" y="21600"/>
                  <a:pt x="1188" y="21600"/>
                </a:cubicBezTo>
                <a:lnTo>
                  <a:pt x="20412" y="21600"/>
                </a:lnTo>
                <a:cubicBezTo>
                  <a:pt x="21068" y="21600"/>
                  <a:pt x="21600" y="20891"/>
                  <a:pt x="21600" y="20016"/>
                </a:cubicBezTo>
                <a:lnTo>
                  <a:pt x="21600" y="1584"/>
                </a:lnTo>
                <a:cubicBezTo>
                  <a:pt x="21600" y="709"/>
                  <a:pt x="21068" y="0"/>
                  <a:pt x="20412" y="0"/>
                </a:cubicBezTo>
                <a:lnTo>
                  <a:pt x="1188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4;p14"/>
          <p:cNvSpPr txBox="1"/>
          <p:nvPr>
            <p:ph type="title"/>
          </p:nvPr>
        </p:nvSpPr>
        <p:spPr>
          <a:xfrm>
            <a:off x="311699" y="368823"/>
            <a:ext cx="8520602" cy="572704"/>
          </a:xfrm>
          <a:prstGeom prst="rect">
            <a:avLst/>
          </a:prstGeom>
        </p:spPr>
        <p:txBody>
          <a:bodyPr/>
          <a:lstStyle>
            <a:lvl1pPr defTabSz="658368"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2D Flocking Simulation as an ODE</a:t>
            </a:r>
          </a:p>
        </p:txBody>
      </p:sp>
      <p:sp>
        <p:nvSpPr>
          <p:cNvPr id="117" name="Google Shape;65;p14"/>
          <p:cNvSpPr txBox="1"/>
          <p:nvPr>
            <p:ph type="body" sz="half" idx="1"/>
          </p:nvPr>
        </p:nvSpPr>
        <p:spPr>
          <a:xfrm>
            <a:off x="311699" y="1152474"/>
            <a:ext cx="8520602" cy="141930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SzTx/>
              <a:buNone/>
              <a:defRPr b="1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do animals flock together?</a:t>
            </a:r>
          </a:p>
          <a:p>
            <a:pPr indent="-317500">
              <a:buSzPts val="1400"/>
              <a:buFont typeface="Helvetica Neue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Modeled each bird as a particle with independent position, velocity to begin with</a:t>
            </a:r>
          </a:p>
          <a:p>
            <a:pPr indent="-317500">
              <a:buSzPts val="1400"/>
              <a:buFont typeface="Helvetica Neue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Each bird is subject to three main forces using an ordinary differential equation (ODE)</a:t>
            </a:r>
          </a:p>
        </p:txBody>
      </p:sp>
      <p:pic>
        <p:nvPicPr>
          <p:cNvPr id="118" name="Google Shape;66;p14" descr="Google Shape;66;p1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650" y="2238599"/>
            <a:ext cx="2016725" cy="150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Google Shape;67;p14" descr="Google Shape;67;p14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0200" y="2225479"/>
            <a:ext cx="2016727" cy="1532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Google Shape;68;p14" descr="Google Shape;68;p14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18425" y="2241429"/>
            <a:ext cx="2016727" cy="150041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Google Shape;69;p14"/>
          <p:cNvSpPr txBox="1"/>
          <p:nvPr/>
        </p:nvSpPr>
        <p:spPr>
          <a:xfrm>
            <a:off x="878430" y="3732850"/>
            <a:ext cx="1822501" cy="40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1500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 Cohesion</a:t>
            </a:r>
          </a:p>
        </p:txBody>
      </p:sp>
      <p:sp>
        <p:nvSpPr>
          <p:cNvPr id="122" name="Google Shape;70;p14"/>
          <p:cNvSpPr txBox="1"/>
          <p:nvPr/>
        </p:nvSpPr>
        <p:spPr>
          <a:xfrm>
            <a:off x="3922950" y="3732850"/>
            <a:ext cx="1528502" cy="40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1500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2. Separation</a:t>
            </a:r>
          </a:p>
        </p:txBody>
      </p:sp>
      <p:sp>
        <p:nvSpPr>
          <p:cNvPr id="123" name="Google Shape;71;p14"/>
          <p:cNvSpPr txBox="1"/>
          <p:nvPr/>
        </p:nvSpPr>
        <p:spPr>
          <a:xfrm>
            <a:off x="6967473" y="3732850"/>
            <a:ext cx="1528502" cy="40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1500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3. Alignment</a:t>
            </a:r>
          </a:p>
        </p:txBody>
      </p:sp>
      <p:sp>
        <p:nvSpPr>
          <p:cNvPr id="124" name="Google Shape;72;p14"/>
          <p:cNvSpPr txBox="1"/>
          <p:nvPr/>
        </p:nvSpPr>
        <p:spPr>
          <a:xfrm>
            <a:off x="311699" y="4756856"/>
            <a:ext cx="8520602" cy="41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defRPr sz="1000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Sources: Craig Reynolds, Boids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https://www.red3d.com/cwr/boids/</a:t>
            </a:r>
            <a:r>
              <a:t>)</a:t>
            </a:r>
          </a:p>
        </p:txBody>
      </p:sp>
      <p:sp>
        <p:nvSpPr>
          <p:cNvPr id="125" name="Google Shape;73;p14"/>
          <p:cNvSpPr txBox="1"/>
          <p:nvPr/>
        </p:nvSpPr>
        <p:spPr>
          <a:xfrm>
            <a:off x="515650" y="4063474"/>
            <a:ext cx="2016725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00908">
              <a:lnSpc>
                <a:spcPct val="115000"/>
              </a:lnSpc>
              <a:spcBef>
                <a:spcPts val="500"/>
              </a:spcBef>
              <a:defRPr sz="1079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Steer to move toward the average position of neighbors</a:t>
            </a:r>
          </a:p>
        </p:txBody>
      </p:sp>
      <p:sp>
        <p:nvSpPr>
          <p:cNvPr id="126" name="Google Shape;74;p14"/>
          <p:cNvSpPr txBox="1"/>
          <p:nvPr/>
        </p:nvSpPr>
        <p:spPr>
          <a:xfrm>
            <a:off x="3411599" y="4114288"/>
            <a:ext cx="2551202" cy="41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722833">
              <a:lnSpc>
                <a:spcPct val="115000"/>
              </a:lnSpc>
              <a:spcBef>
                <a:spcPts val="900"/>
              </a:spcBef>
              <a:defRPr sz="1209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Steer to avoid crowding neighbors</a:t>
            </a:r>
          </a:p>
        </p:txBody>
      </p:sp>
      <p:sp>
        <p:nvSpPr>
          <p:cNvPr id="127" name="Google Shape;75;p14"/>
          <p:cNvSpPr txBox="1"/>
          <p:nvPr/>
        </p:nvSpPr>
        <p:spPr>
          <a:xfrm>
            <a:off x="6673468" y="4088874"/>
            <a:ext cx="1822502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460857">
              <a:lnSpc>
                <a:spcPct val="115000"/>
              </a:lnSpc>
              <a:spcBef>
                <a:spcPts val="500"/>
              </a:spcBef>
              <a:defRPr sz="1092">
                <a:solidFill>
                  <a:srgbClr val="58585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Steer towards the average heading of neighbors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80;p15"/>
          <p:cNvSpPr txBox="1"/>
          <p:nvPr>
            <p:ph type="title"/>
          </p:nvPr>
        </p:nvSpPr>
        <p:spPr>
          <a:xfrm>
            <a:off x="565072" y="368823"/>
            <a:ext cx="8267229" cy="572704"/>
          </a:xfrm>
          <a:prstGeom prst="rect">
            <a:avLst/>
          </a:prstGeom>
        </p:spPr>
        <p:txBody>
          <a:bodyPr/>
          <a:lstStyle>
            <a:lvl1pPr defTabSz="658368"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Final Simulation</a:t>
            </a:r>
          </a:p>
        </p:txBody>
      </p:sp>
      <p:pic>
        <p:nvPicPr>
          <p:cNvPr id="132" name="animation2.mp4" descr="animation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149212"/>
            <a:ext cx="4179767" cy="313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birdsflocking.mp4" descr="birdsflocking.mp4"/>
          <p:cNvPicPr>
            <a:picLocks noChangeAspect="0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4555311" y="1149212"/>
            <a:ext cx="4179768" cy="3134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000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00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000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0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video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3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