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3" autoAdjust="0"/>
    <p:restoredTop sz="84216" autoAdjust="0"/>
  </p:normalViewPr>
  <p:slideViewPr>
    <p:cSldViewPr snapToGrid="0">
      <p:cViewPr varScale="1">
        <p:scale>
          <a:sx n="82" d="100"/>
          <a:sy n="82" d="100"/>
        </p:scale>
        <p:origin x="4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BCA20-5C3C-43A9-A2B8-26E03765BF22}"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27F61-5D94-4E0D-94B4-FC035B4464D5}" type="slidenum">
              <a:rPr lang="en-US" smtClean="0"/>
              <a:t>‹#›</a:t>
            </a:fld>
            <a:endParaRPr lang="en-US"/>
          </a:p>
        </p:txBody>
      </p:sp>
    </p:spTree>
    <p:extLst>
      <p:ext uri="{BB962C8B-B14F-4D97-AF65-F5344CB8AC3E}">
        <p14:creationId xmlns:p14="http://schemas.microsoft.com/office/powerpoint/2010/main" val="195301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27F61-5D94-4E0D-94B4-FC035B4464D5}" type="slidenum">
              <a:rPr lang="en-US" smtClean="0"/>
              <a:t>1</a:t>
            </a:fld>
            <a:endParaRPr lang="en-US"/>
          </a:p>
        </p:txBody>
      </p:sp>
    </p:spTree>
    <p:extLst>
      <p:ext uri="{BB962C8B-B14F-4D97-AF65-F5344CB8AC3E}">
        <p14:creationId xmlns:p14="http://schemas.microsoft.com/office/powerpoint/2010/main" val="344620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primary objective of this project was to answer the question: how do tropical storm patterns change over time? The best record of tropical storm statistics I could find was the HURDAT2 database from the National Oceanographic and Atmospheric Administration, which goes back over 170 years. I was able to download this data as a .txt, then I filtered out the useful data (including wind speed, </a:t>
            </a:r>
            <a:r>
              <a:rPr lang="en-US" dirty="0" err="1"/>
              <a:t>lat</a:t>
            </a:r>
            <a:r>
              <a:rPr lang="en-US" dirty="0"/>
              <a:t> and long coordinates, etc.) in Excel. Once I loaded that into Jupyter Notebooks as a .txt file, I used the scatterplot method to plot each timepoint for the storms on a satellite image of the western Atlantic provided by Google. Further detailed customizations were done by altering function parameters.</a:t>
            </a:r>
          </a:p>
        </p:txBody>
      </p:sp>
      <p:sp>
        <p:nvSpPr>
          <p:cNvPr id="4" name="Slide Number Placeholder 3"/>
          <p:cNvSpPr>
            <a:spLocks noGrp="1"/>
          </p:cNvSpPr>
          <p:nvPr>
            <p:ph type="sldNum" sz="quarter" idx="5"/>
          </p:nvPr>
        </p:nvSpPr>
        <p:spPr/>
        <p:txBody>
          <a:bodyPr/>
          <a:lstStyle/>
          <a:p>
            <a:fld id="{0E827F61-5D94-4E0D-94B4-FC035B4464D5}" type="slidenum">
              <a:rPr lang="en-US" smtClean="0"/>
              <a:t>2</a:t>
            </a:fld>
            <a:endParaRPr lang="en-US"/>
          </a:p>
        </p:txBody>
      </p:sp>
    </p:spTree>
    <p:extLst>
      <p:ext uri="{BB962C8B-B14F-4D97-AF65-F5344CB8AC3E}">
        <p14:creationId xmlns:p14="http://schemas.microsoft.com/office/powerpoint/2010/main" val="135372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animation shows Hurricane Nicole, which I used as a representative sample to show the general trend of hurricane paths in the western Atlantic. Some important features of my animations are shown here: data points are taken every 6 hours approximately, so the spacing between dots represents storm velocity. Dot size indicates storm radius. The color of the dot corresponds to the storm’s maximum wind speed, shown on the color bar on the right.</a:t>
            </a:r>
          </a:p>
        </p:txBody>
      </p:sp>
      <p:sp>
        <p:nvSpPr>
          <p:cNvPr id="4" name="Slide Number Placeholder 3"/>
          <p:cNvSpPr>
            <a:spLocks noGrp="1"/>
          </p:cNvSpPr>
          <p:nvPr>
            <p:ph type="sldNum" sz="quarter" idx="5"/>
          </p:nvPr>
        </p:nvSpPr>
        <p:spPr/>
        <p:txBody>
          <a:bodyPr/>
          <a:lstStyle/>
          <a:p>
            <a:fld id="{0E827F61-5D94-4E0D-94B4-FC035B4464D5}" type="slidenum">
              <a:rPr lang="en-US" smtClean="0"/>
              <a:t>3</a:t>
            </a:fld>
            <a:endParaRPr lang="en-US"/>
          </a:p>
        </p:txBody>
      </p:sp>
    </p:spTree>
    <p:extLst>
      <p:ext uri="{BB962C8B-B14F-4D97-AF65-F5344CB8AC3E}">
        <p14:creationId xmlns:p14="http://schemas.microsoft.com/office/powerpoint/2010/main" val="139208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animation takes it a step further and plots all storms from 2021 and 2022 to look at how that general trend tabulated from the Hurricane Nicole animation holds up. You can see that, although not perfect, the general pattern of forming out in the Atlantic, moving northwest into the Caribbean, and then moving northeast over the United States seems to be occurring. I was not able to plot the dates of these storms because the date format feature in Excel wasn’t working properly for this many storms.</a:t>
            </a:r>
          </a:p>
        </p:txBody>
      </p:sp>
      <p:sp>
        <p:nvSpPr>
          <p:cNvPr id="4" name="Slide Number Placeholder 3"/>
          <p:cNvSpPr>
            <a:spLocks noGrp="1"/>
          </p:cNvSpPr>
          <p:nvPr>
            <p:ph type="sldNum" sz="quarter" idx="5"/>
          </p:nvPr>
        </p:nvSpPr>
        <p:spPr/>
        <p:txBody>
          <a:bodyPr/>
          <a:lstStyle/>
          <a:p>
            <a:fld id="{0E827F61-5D94-4E0D-94B4-FC035B4464D5}" type="slidenum">
              <a:rPr lang="en-US" smtClean="0"/>
              <a:t>4</a:t>
            </a:fld>
            <a:endParaRPr lang="en-US"/>
          </a:p>
        </p:txBody>
      </p:sp>
    </p:spTree>
    <p:extLst>
      <p:ext uri="{BB962C8B-B14F-4D97-AF65-F5344CB8AC3E}">
        <p14:creationId xmlns:p14="http://schemas.microsoft.com/office/powerpoint/2010/main" val="234627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wanted to get to the central question: how do storms change over time? So I picked 6 storms from 1851, 6 from 1936, and 6 from 2022, and plotted them together. The oldest storms are in silver, the 1936 storms are in magenta, and the 2022 storms are in cyan. You can see from the plot that the more recent storms appear to be more erratic in their movements, and can either form farther from land than usual or much closer, and penetrate farther inland. As you can imagine, this increase in variance could prove to be problematic for coastal communities in the Gulf of Mexico.</a:t>
            </a:r>
          </a:p>
          <a:p>
            <a:endParaRPr lang="en-US" dirty="0"/>
          </a:p>
          <a:p>
            <a:r>
              <a:rPr lang="en-US" dirty="0"/>
              <a:t>However, it is important to note that there is far less data (and likely less accurate data) the farther back you go in the record. Additionally, this is just a snapshot of Caribbean storms, and does not account for any changes in storm patterns elsewhere, such as the monsoons </a:t>
            </a:r>
            <a:r>
              <a:rPr lang="en-US"/>
              <a:t>in southeast Asia. </a:t>
            </a:r>
            <a:r>
              <a:rPr lang="en-US" dirty="0"/>
              <a:t>Therefore, I acknowledge that this may not be a fair and accurate comparison, and more research would have to be done here to actually determine whether or not tropical storms are changing with climate change.</a:t>
            </a:r>
          </a:p>
        </p:txBody>
      </p:sp>
      <p:sp>
        <p:nvSpPr>
          <p:cNvPr id="4" name="Slide Number Placeholder 3"/>
          <p:cNvSpPr>
            <a:spLocks noGrp="1"/>
          </p:cNvSpPr>
          <p:nvPr>
            <p:ph type="sldNum" sz="quarter" idx="5"/>
          </p:nvPr>
        </p:nvSpPr>
        <p:spPr/>
        <p:txBody>
          <a:bodyPr/>
          <a:lstStyle/>
          <a:p>
            <a:fld id="{0E827F61-5D94-4E0D-94B4-FC035B4464D5}" type="slidenum">
              <a:rPr lang="en-US" smtClean="0"/>
              <a:t>5</a:t>
            </a:fld>
            <a:endParaRPr lang="en-US"/>
          </a:p>
        </p:txBody>
      </p:sp>
    </p:spTree>
    <p:extLst>
      <p:ext uri="{BB962C8B-B14F-4D97-AF65-F5344CB8AC3E}">
        <p14:creationId xmlns:p14="http://schemas.microsoft.com/office/powerpoint/2010/main" val="306514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4208-0EDA-0DF7-250D-489FC0C2FA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C8AE4-6214-6009-4524-13F6815ED9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AE990F-6511-F4D4-CB51-9D1424E0A1A5}"/>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1F7F325C-B07D-28E0-2F25-5BE002F8D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35407-1046-275E-A886-3DCFAB2C189E}"/>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32425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39A7-7A8A-6495-C27D-FCFAB031C6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28174-2DEB-5FC3-AE2B-00EDC3365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0FCB8-C78B-7432-F850-9F0B732DEC3A}"/>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753E9B1C-7731-4AA1-877E-B1ADABFC9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A2F7A-1904-99D4-57CA-73421ACAB782}"/>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193304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1B798-C269-F132-E630-D27E07C378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45B819-0DBC-A20B-0135-C402AE3F1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A1E1D-0E12-40D0-D000-58469D1722C8}"/>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4BADFFD8-E978-5FBA-A66F-049D2FF8E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54E88-CBEA-ECD3-B0D6-CA5159B54E75}"/>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305471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3A1D-1DD0-17E9-80A2-3B1DD5AE7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623E1-A3FF-8EB0-435B-3295DEC7F7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5C5F5-A770-50B8-B3D8-B139BCF1DD22}"/>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B987B2E4-A85E-3011-978B-7A668C655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C237B-2DCB-81FF-123C-EAE287170207}"/>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56815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3AFE-0699-29DE-92C9-57A472872D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B14CA-6261-FDFD-2E79-1D1F35F78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E1A60-2E5D-DB22-A218-48B926ED1E0B}"/>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B7EE2852-A2D7-3F24-FDDC-B07B8CC66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17A8-1531-9506-001E-A9FAA8DBEF67}"/>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3185596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342C-5A3E-5B57-E623-7AAC51111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5E6A51-39DA-0487-014F-5F0EB894B9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E4587D-04DC-F468-E86A-679FEE5216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22F8A9-98B2-A958-CACE-3506A8ABD315}"/>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6" name="Footer Placeholder 5">
            <a:extLst>
              <a:ext uri="{FF2B5EF4-FFF2-40B4-BE49-F238E27FC236}">
                <a16:creationId xmlns:a16="http://schemas.microsoft.com/office/drawing/2014/main" id="{542B25D9-6219-CC27-14BE-27E0445D8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67C32-AC95-091D-CB5B-25ECCC39E317}"/>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21283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C30C-D3C2-D7E5-DA93-D6D9A975A7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4B180F-30E4-C3EA-FD95-2E9999CAA2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D43E19-229C-9138-2FFA-B2D498069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9D42CF-821E-B9AF-D9FF-5E1841F01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5F7A1-2AF3-AC13-F8D3-E5A032C3A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9BF80C-F560-4485-EC67-308AE84F27F6}"/>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8" name="Footer Placeholder 7">
            <a:extLst>
              <a:ext uri="{FF2B5EF4-FFF2-40B4-BE49-F238E27FC236}">
                <a16:creationId xmlns:a16="http://schemas.microsoft.com/office/drawing/2014/main" id="{18283371-8D7C-FF68-F4E3-EBDA12BB96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FA0503-E39F-9425-CB0C-460AE059D576}"/>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335943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AFC6-D68A-637C-ECD5-01CE9EA8B3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1BD483-A562-23F8-93E1-C655085D4B58}"/>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4" name="Footer Placeholder 3">
            <a:extLst>
              <a:ext uri="{FF2B5EF4-FFF2-40B4-BE49-F238E27FC236}">
                <a16:creationId xmlns:a16="http://schemas.microsoft.com/office/drawing/2014/main" id="{429EDD37-52BC-8CDB-F950-131BDDCF45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D0934C-3AD5-F21E-2DC2-1F458A020626}"/>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216346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7961C-4030-A190-AA3F-385B07955019}"/>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3" name="Footer Placeholder 2">
            <a:extLst>
              <a:ext uri="{FF2B5EF4-FFF2-40B4-BE49-F238E27FC236}">
                <a16:creationId xmlns:a16="http://schemas.microsoft.com/office/drawing/2014/main" id="{015F1A5C-7251-1951-B71E-D3ED180907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BA5846-B059-6A37-7C8A-4D1DFF359F52}"/>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17898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817D-9A57-69F3-7FD2-F1EC60041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EC611-BD82-18FC-DEAD-6C941B45D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98D988-4C84-4C7D-5A16-C570A5A19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BEE64-20B2-2EA4-7113-5FE606CB0E86}"/>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6" name="Footer Placeholder 5">
            <a:extLst>
              <a:ext uri="{FF2B5EF4-FFF2-40B4-BE49-F238E27FC236}">
                <a16:creationId xmlns:a16="http://schemas.microsoft.com/office/drawing/2014/main" id="{0F3349A7-4B1C-4627-D811-5DBD673FF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23321-B11D-397C-217E-A7DF4BAC4224}"/>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361252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3DA4-149A-9888-32CF-2CA47ACA9F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21B95D-074C-8287-132B-20980E49E5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08733-22E3-5506-3A41-73DC91BE6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3F4AC-FAFF-1120-3200-97530894668A}"/>
              </a:ext>
            </a:extLst>
          </p:cNvPr>
          <p:cNvSpPr>
            <a:spLocks noGrp="1"/>
          </p:cNvSpPr>
          <p:nvPr>
            <p:ph type="dt" sz="half" idx="10"/>
          </p:nvPr>
        </p:nvSpPr>
        <p:spPr/>
        <p:txBody>
          <a:bodyPr/>
          <a:lstStyle/>
          <a:p>
            <a:fld id="{DAD60C35-0C36-4477-B638-5C67187247C9}" type="datetimeFigureOut">
              <a:rPr lang="en-US" smtClean="0"/>
              <a:t>11/26/2023</a:t>
            </a:fld>
            <a:endParaRPr lang="en-US"/>
          </a:p>
        </p:txBody>
      </p:sp>
      <p:sp>
        <p:nvSpPr>
          <p:cNvPr id="6" name="Footer Placeholder 5">
            <a:extLst>
              <a:ext uri="{FF2B5EF4-FFF2-40B4-BE49-F238E27FC236}">
                <a16:creationId xmlns:a16="http://schemas.microsoft.com/office/drawing/2014/main" id="{B9A1BF63-D154-EC2B-DBC9-56CFC3BA5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3B7CF-6827-B08A-D594-6813FB173934}"/>
              </a:ext>
            </a:extLst>
          </p:cNvPr>
          <p:cNvSpPr>
            <a:spLocks noGrp="1"/>
          </p:cNvSpPr>
          <p:nvPr>
            <p:ph type="sldNum" sz="quarter" idx="12"/>
          </p:nvPr>
        </p:nvSpPr>
        <p:spPr/>
        <p:txBody>
          <a:bodyPr/>
          <a:lstStyle/>
          <a:p>
            <a:fld id="{56F6CFB8-2F84-4EDB-A54F-F85E8BFD7DE6}" type="slidenum">
              <a:rPr lang="en-US" smtClean="0"/>
              <a:t>‹#›</a:t>
            </a:fld>
            <a:endParaRPr lang="en-US"/>
          </a:p>
        </p:txBody>
      </p:sp>
    </p:spTree>
    <p:extLst>
      <p:ext uri="{BB962C8B-B14F-4D97-AF65-F5344CB8AC3E}">
        <p14:creationId xmlns:p14="http://schemas.microsoft.com/office/powerpoint/2010/main" val="166265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5279E-0F31-39D9-01CB-1198FEEAA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1CD81-7DFE-EDBC-485B-2C345DC18E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D1D57-4AAD-59D8-30F7-B4849E9B5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60C35-0C36-4477-B638-5C67187247C9}" type="datetimeFigureOut">
              <a:rPr lang="en-US" smtClean="0"/>
              <a:t>11/26/2023</a:t>
            </a:fld>
            <a:endParaRPr lang="en-US"/>
          </a:p>
        </p:txBody>
      </p:sp>
      <p:sp>
        <p:nvSpPr>
          <p:cNvPr id="5" name="Footer Placeholder 4">
            <a:extLst>
              <a:ext uri="{FF2B5EF4-FFF2-40B4-BE49-F238E27FC236}">
                <a16:creationId xmlns:a16="http://schemas.microsoft.com/office/drawing/2014/main" id="{3180F488-8FC3-ED6D-807F-2EA3DE40D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75B326-DE41-AF48-DE2C-8569AB53F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6CFB8-2F84-4EDB-A54F-F85E8BFD7DE6}" type="slidenum">
              <a:rPr lang="en-US" smtClean="0"/>
              <a:t>‹#›</a:t>
            </a:fld>
            <a:endParaRPr lang="en-US"/>
          </a:p>
        </p:txBody>
      </p:sp>
    </p:spTree>
    <p:extLst>
      <p:ext uri="{BB962C8B-B14F-4D97-AF65-F5344CB8AC3E}">
        <p14:creationId xmlns:p14="http://schemas.microsoft.com/office/powerpoint/2010/main" val="1140346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matplotlib.org/stabl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60A7-12BD-036D-3AD0-5E3CEEDDCEC7}"/>
              </a:ext>
            </a:extLst>
          </p:cNvPr>
          <p:cNvSpPr>
            <a:spLocks noGrp="1"/>
          </p:cNvSpPr>
          <p:nvPr>
            <p:ph type="ctrTitle"/>
          </p:nvPr>
        </p:nvSpPr>
        <p:spPr>
          <a:xfrm>
            <a:off x="1524000" y="-393400"/>
            <a:ext cx="9144000" cy="2387600"/>
          </a:xfrm>
        </p:spPr>
        <p:txBody>
          <a:bodyPr>
            <a:normAutofit fontScale="90000"/>
          </a:bodyPr>
          <a:lstStyle/>
          <a:p>
            <a:r>
              <a:rPr lang="en-US" dirty="0"/>
              <a:t>Plotting tropical storms in the western Atlantic over time</a:t>
            </a:r>
          </a:p>
        </p:txBody>
      </p:sp>
      <p:sp>
        <p:nvSpPr>
          <p:cNvPr id="3" name="Subtitle 2">
            <a:extLst>
              <a:ext uri="{FF2B5EF4-FFF2-40B4-BE49-F238E27FC236}">
                <a16:creationId xmlns:a16="http://schemas.microsoft.com/office/drawing/2014/main" id="{5E80FAE6-2244-4278-C37D-A4B8F5F35E66}"/>
              </a:ext>
            </a:extLst>
          </p:cNvPr>
          <p:cNvSpPr>
            <a:spLocks noGrp="1"/>
          </p:cNvSpPr>
          <p:nvPr>
            <p:ph type="subTitle" idx="1"/>
          </p:nvPr>
        </p:nvSpPr>
        <p:spPr>
          <a:xfrm>
            <a:off x="1524000" y="1888568"/>
            <a:ext cx="9144000" cy="1655762"/>
          </a:xfrm>
        </p:spPr>
        <p:txBody>
          <a:bodyPr/>
          <a:lstStyle/>
          <a:p>
            <a:r>
              <a:rPr lang="en-US" dirty="0"/>
              <a:t>Nolan Force</a:t>
            </a:r>
          </a:p>
        </p:txBody>
      </p:sp>
      <p:pic>
        <p:nvPicPr>
          <p:cNvPr id="5" name="Picture 4">
            <a:extLst>
              <a:ext uri="{FF2B5EF4-FFF2-40B4-BE49-F238E27FC236}">
                <a16:creationId xmlns:a16="http://schemas.microsoft.com/office/drawing/2014/main" id="{E960E46B-B08C-DC47-E237-F47AC2B40292}"/>
              </a:ext>
            </a:extLst>
          </p:cNvPr>
          <p:cNvPicPr>
            <a:picLocks noChangeAspect="1"/>
          </p:cNvPicPr>
          <p:nvPr/>
        </p:nvPicPr>
        <p:blipFill>
          <a:blip r:embed="rId3"/>
          <a:stretch>
            <a:fillRect/>
          </a:stretch>
        </p:blipFill>
        <p:spPr>
          <a:xfrm>
            <a:off x="2582875" y="2572264"/>
            <a:ext cx="7026249" cy="3924640"/>
          </a:xfrm>
          <a:prstGeom prst="rect">
            <a:avLst/>
          </a:prstGeom>
        </p:spPr>
      </p:pic>
    </p:spTree>
    <p:extLst>
      <p:ext uri="{BB962C8B-B14F-4D97-AF65-F5344CB8AC3E}">
        <p14:creationId xmlns:p14="http://schemas.microsoft.com/office/powerpoint/2010/main" val="32905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A0C8D-FA48-866F-CD03-8D13DE6EA6D1}"/>
              </a:ext>
            </a:extLst>
          </p:cNvPr>
          <p:cNvSpPr>
            <a:spLocks noGrp="1"/>
          </p:cNvSpPr>
          <p:nvPr>
            <p:ph type="title"/>
          </p:nvPr>
        </p:nvSpPr>
        <p:spPr/>
        <p:txBody>
          <a:bodyPr/>
          <a:lstStyle/>
          <a:p>
            <a:r>
              <a:rPr lang="en-US" dirty="0"/>
              <a:t>Topic and methods</a:t>
            </a:r>
          </a:p>
        </p:txBody>
      </p:sp>
      <p:sp>
        <p:nvSpPr>
          <p:cNvPr id="5" name="Content Placeholder 4">
            <a:extLst>
              <a:ext uri="{FF2B5EF4-FFF2-40B4-BE49-F238E27FC236}">
                <a16:creationId xmlns:a16="http://schemas.microsoft.com/office/drawing/2014/main" id="{8770950A-6003-F35A-348B-CA6897CF9411}"/>
              </a:ext>
            </a:extLst>
          </p:cNvPr>
          <p:cNvSpPr>
            <a:spLocks noGrp="1"/>
          </p:cNvSpPr>
          <p:nvPr>
            <p:ph idx="1"/>
          </p:nvPr>
        </p:nvSpPr>
        <p:spPr>
          <a:xfrm>
            <a:off x="838199" y="1825625"/>
            <a:ext cx="10752667" cy="4351338"/>
          </a:xfrm>
        </p:spPr>
        <p:txBody>
          <a:bodyPr>
            <a:normAutofit fontScale="92500" lnSpcReduction="20000"/>
          </a:bodyPr>
          <a:lstStyle/>
          <a:p>
            <a:r>
              <a:rPr lang="en-US" b="1" dirty="0"/>
              <a:t>How do tropical storm patterns change over time?</a:t>
            </a:r>
            <a:endParaRPr lang="en-US" dirty="0"/>
          </a:p>
          <a:p>
            <a:r>
              <a:rPr lang="en-US" dirty="0"/>
              <a:t>HURDAT2 Atlantic tropical storm database from NOAA</a:t>
            </a:r>
          </a:p>
          <a:p>
            <a:pPr lvl="1"/>
            <a:r>
              <a:rPr lang="en-US" dirty="0"/>
              <a:t>Storm statistics (wind speed, location, radius, etc.) for every tropical storm since 1851, available as a .txt for free</a:t>
            </a:r>
          </a:p>
          <a:p>
            <a:pPr lvl="1"/>
            <a:r>
              <a:rPr lang="en-US" dirty="0"/>
              <a:t>Imported into Excel, removed unnecessary statistics, formatted dates and longitude/latitude properly</a:t>
            </a:r>
          </a:p>
          <a:p>
            <a:pPr lvl="1"/>
            <a:r>
              <a:rPr lang="en-US" dirty="0"/>
              <a:t>No storm radius data pre-2021</a:t>
            </a:r>
          </a:p>
          <a:p>
            <a:r>
              <a:rPr lang="en-US" dirty="0"/>
              <a:t>Incorporated elements of labs 2, 7, 8, and 10, as well as the help of matplotlib documentation pages to import the data, plot it on satellite imagery, and produce animations</a:t>
            </a:r>
          </a:p>
          <a:p>
            <a:pPr lvl="1"/>
            <a:r>
              <a:rPr lang="en-US" dirty="0" err="1"/>
              <a:t>np.loadtxt</a:t>
            </a:r>
            <a:r>
              <a:rPr lang="en-US" dirty="0"/>
              <a:t>()</a:t>
            </a:r>
          </a:p>
          <a:p>
            <a:pPr lvl="1"/>
            <a:r>
              <a:rPr lang="en-US" dirty="0" err="1"/>
              <a:t>cartopy.io.img_tiles.GoogleTiles</a:t>
            </a:r>
            <a:r>
              <a:rPr lang="en-US" dirty="0"/>
              <a:t>(style=‘satellite’)</a:t>
            </a:r>
          </a:p>
          <a:p>
            <a:pPr lvl="1"/>
            <a:r>
              <a:rPr lang="en-US" dirty="0" err="1"/>
              <a:t>matplotlib.animation.FFMpegWriter</a:t>
            </a:r>
            <a:endParaRPr lang="en-US" dirty="0"/>
          </a:p>
          <a:p>
            <a:pPr lvl="1"/>
            <a:r>
              <a:rPr lang="en-US" dirty="0">
                <a:hlinkClick r:id="rId3"/>
              </a:rPr>
              <a:t>https://matplotlib.org/stable/</a:t>
            </a:r>
            <a:r>
              <a:rPr lang="en-US" dirty="0"/>
              <a:t>  for all matplotlib documentation</a:t>
            </a:r>
          </a:p>
        </p:txBody>
      </p:sp>
    </p:spTree>
    <p:extLst>
      <p:ext uri="{BB962C8B-B14F-4D97-AF65-F5344CB8AC3E}">
        <p14:creationId xmlns:p14="http://schemas.microsoft.com/office/powerpoint/2010/main" val="316335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537F355-A768-245A-0D55-C63FB72D9958}"/>
              </a:ext>
            </a:extLst>
          </p:cNvPr>
          <p:cNvSpPr>
            <a:spLocks noGrp="1"/>
          </p:cNvSpPr>
          <p:nvPr>
            <p:ph type="title"/>
          </p:nvPr>
        </p:nvSpPr>
        <p:spPr>
          <a:xfrm>
            <a:off x="838200" y="365125"/>
            <a:ext cx="10515600" cy="1325563"/>
          </a:xfrm>
        </p:spPr>
        <p:txBody>
          <a:bodyPr/>
          <a:lstStyle/>
          <a:p>
            <a:r>
              <a:rPr lang="en-US" dirty="0"/>
              <a:t>Hurricane Nicole: Nov. 6 – 11, 2023</a:t>
            </a:r>
          </a:p>
        </p:txBody>
      </p:sp>
      <p:pic>
        <p:nvPicPr>
          <p:cNvPr id="10" name="animation1">
            <a:hlinkClick r:id="" action="ppaction://media"/>
            <a:extLst>
              <a:ext uri="{FF2B5EF4-FFF2-40B4-BE49-F238E27FC236}">
                <a16:creationId xmlns:a16="http://schemas.microsoft.com/office/drawing/2014/main" id="{A640C9FC-E071-7507-CACF-DF02A1256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476" b="4476"/>
          <a:stretch/>
        </p:blipFill>
        <p:spPr>
          <a:xfrm>
            <a:off x="2438400" y="1197187"/>
            <a:ext cx="7315200" cy="3746501"/>
          </a:xfrm>
          <a:prstGeom prst="rect">
            <a:avLst/>
          </a:prstGeom>
        </p:spPr>
      </p:pic>
      <p:sp>
        <p:nvSpPr>
          <p:cNvPr id="15" name="TextBox 14">
            <a:extLst>
              <a:ext uri="{FF2B5EF4-FFF2-40B4-BE49-F238E27FC236}">
                <a16:creationId xmlns:a16="http://schemas.microsoft.com/office/drawing/2014/main" id="{15BFBB0F-FB6E-7E01-DC58-2D1D771B91EB}"/>
              </a:ext>
            </a:extLst>
          </p:cNvPr>
          <p:cNvSpPr txBox="1"/>
          <p:nvPr/>
        </p:nvSpPr>
        <p:spPr>
          <a:xfrm>
            <a:off x="1350431" y="4749613"/>
            <a:ext cx="981710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Data points taken every ~6 hours: space between dots represents storm velocity</a:t>
            </a:r>
          </a:p>
          <a:p>
            <a:pPr marL="285750" indent="-285750">
              <a:buFont typeface="Arial" panose="020B0604020202020204" pitchFamily="34" charset="0"/>
              <a:buChar char="•"/>
            </a:pPr>
            <a:r>
              <a:rPr lang="en-US" dirty="0"/>
              <a:t>Size of dot represents storm radius</a:t>
            </a:r>
          </a:p>
          <a:p>
            <a:pPr marL="285750" indent="-285750">
              <a:buFont typeface="Arial" panose="020B0604020202020204" pitchFamily="34" charset="0"/>
              <a:buChar char="•"/>
            </a:pPr>
            <a:r>
              <a:rPr lang="en-US" dirty="0"/>
              <a:t>Hurricane Nicole represents the </a:t>
            </a:r>
            <a:r>
              <a:rPr lang="en-US" u="sng" dirty="0"/>
              <a:t>typical path of western Atlantic tropical storms:</a:t>
            </a:r>
          </a:p>
          <a:p>
            <a:pPr marL="742950" lvl="1" indent="-285750">
              <a:buFont typeface="Arial" panose="020B0604020202020204" pitchFamily="34" charset="0"/>
              <a:buChar char="•"/>
            </a:pPr>
            <a:r>
              <a:rPr lang="en-US" dirty="0"/>
              <a:t>Starts in open ocean east of the Caribbean</a:t>
            </a:r>
          </a:p>
          <a:p>
            <a:pPr marL="742950" lvl="1" indent="-285750">
              <a:buFont typeface="Arial" panose="020B0604020202020204" pitchFamily="34" charset="0"/>
              <a:buChar char="•"/>
            </a:pPr>
            <a:r>
              <a:rPr lang="en-US" dirty="0"/>
              <a:t>Migrates west into the Caribbean/Gulf of Mexico</a:t>
            </a:r>
          </a:p>
          <a:p>
            <a:pPr marL="742950" lvl="1" indent="-285750">
              <a:buFont typeface="Arial" panose="020B0604020202020204" pitchFamily="34" charset="0"/>
              <a:buChar char="•"/>
            </a:pPr>
            <a:r>
              <a:rPr lang="en-US" dirty="0"/>
              <a:t>Swings northward into the United States</a:t>
            </a:r>
          </a:p>
          <a:p>
            <a:pPr marL="742950" lvl="1" indent="-285750">
              <a:buFont typeface="Arial" panose="020B0604020202020204" pitchFamily="34" charset="0"/>
              <a:buChar char="•"/>
            </a:pPr>
            <a:r>
              <a:rPr lang="en-US" dirty="0"/>
              <a:t>Higher wind speed, smaller storm radius as it nears the coast, then slows and widens over land</a:t>
            </a:r>
          </a:p>
        </p:txBody>
      </p:sp>
    </p:spTree>
    <p:extLst>
      <p:ext uri="{BB962C8B-B14F-4D97-AF65-F5344CB8AC3E}">
        <p14:creationId xmlns:p14="http://schemas.microsoft.com/office/powerpoint/2010/main" val="21680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2564AF2-C553-8793-96C3-19CFD1FFBE97}"/>
              </a:ext>
            </a:extLst>
          </p:cNvPr>
          <p:cNvSpPr>
            <a:spLocks noGrp="1"/>
          </p:cNvSpPr>
          <p:nvPr>
            <p:ph type="title"/>
          </p:nvPr>
        </p:nvSpPr>
        <p:spPr>
          <a:xfrm>
            <a:off x="838200" y="365125"/>
            <a:ext cx="10515600" cy="1325563"/>
          </a:xfrm>
        </p:spPr>
        <p:txBody>
          <a:bodyPr/>
          <a:lstStyle/>
          <a:p>
            <a:r>
              <a:rPr lang="en-US" dirty="0"/>
              <a:t>All storms of 2021 and 2022</a:t>
            </a:r>
          </a:p>
        </p:txBody>
      </p:sp>
      <p:pic>
        <p:nvPicPr>
          <p:cNvPr id="5" name="animation2">
            <a:hlinkClick r:id="" action="ppaction://media"/>
            <a:extLst>
              <a:ext uri="{FF2B5EF4-FFF2-40B4-BE49-F238E27FC236}">
                <a16:creationId xmlns:a16="http://schemas.microsoft.com/office/drawing/2014/main" id="{B93EEF26-DA1D-3A8B-7708-71EDF6E3DC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562" b="5562"/>
          <a:stretch/>
        </p:blipFill>
        <p:spPr>
          <a:xfrm>
            <a:off x="2438400" y="1187027"/>
            <a:ext cx="7315200" cy="3657600"/>
          </a:xfrm>
          <a:prstGeom prst="rect">
            <a:avLst/>
          </a:prstGeom>
        </p:spPr>
      </p:pic>
      <p:sp>
        <p:nvSpPr>
          <p:cNvPr id="6" name="TextBox 5">
            <a:extLst>
              <a:ext uri="{FF2B5EF4-FFF2-40B4-BE49-F238E27FC236}">
                <a16:creationId xmlns:a16="http://schemas.microsoft.com/office/drawing/2014/main" id="{812B650F-F7D3-3E31-4278-1A21FC59A0C1}"/>
              </a:ext>
            </a:extLst>
          </p:cNvPr>
          <p:cNvSpPr txBox="1"/>
          <p:nvPr/>
        </p:nvSpPr>
        <p:spPr>
          <a:xfrm>
            <a:off x="1350432" y="4749613"/>
            <a:ext cx="94911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All tropical storms from the last 2 years (before 2023)</a:t>
            </a:r>
          </a:p>
          <a:p>
            <a:pPr marL="285750" indent="-285750">
              <a:buFont typeface="Arial" panose="020B0604020202020204" pitchFamily="34" charset="0"/>
              <a:buChar char="•"/>
            </a:pPr>
            <a:r>
              <a:rPr lang="en-US" dirty="0"/>
              <a:t>General pattern follows the “typical path” outlined on previous slide:</a:t>
            </a:r>
          </a:p>
          <a:p>
            <a:pPr marL="742950" lvl="1" indent="-285750">
              <a:buFont typeface="Arial" panose="020B0604020202020204" pitchFamily="34" charset="0"/>
              <a:buChar char="•"/>
            </a:pPr>
            <a:r>
              <a:rPr lang="en-US" dirty="0"/>
              <a:t>Forms in middle of Atlantic</a:t>
            </a:r>
          </a:p>
          <a:p>
            <a:pPr marL="742950" lvl="1" indent="-285750">
              <a:buFont typeface="Arial" panose="020B0604020202020204" pitchFamily="34" charset="0"/>
              <a:buChar char="•"/>
            </a:pPr>
            <a:r>
              <a:rPr lang="en-US" dirty="0"/>
              <a:t>Moves west into Gulf of Mexico</a:t>
            </a:r>
          </a:p>
          <a:p>
            <a:pPr marL="742950" lvl="1" indent="-285750">
              <a:buFont typeface="Arial" panose="020B0604020202020204" pitchFamily="34" charset="0"/>
              <a:buChar char="•"/>
            </a:pPr>
            <a:r>
              <a:rPr lang="en-US" dirty="0"/>
              <a:t>Moves north into/beyond the United States</a:t>
            </a:r>
          </a:p>
          <a:p>
            <a:pPr marL="285750" indent="-285750">
              <a:buFont typeface="Arial" panose="020B0604020202020204" pitchFamily="34" charset="0"/>
              <a:buChar char="•"/>
            </a:pPr>
            <a:r>
              <a:rPr lang="en-US" dirty="0"/>
              <a:t>*There are a few deviations from the pattern, but there is still a fairly clear trend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411809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ion3">
            <a:hlinkClick r:id="" action="ppaction://media"/>
            <a:extLst>
              <a:ext uri="{FF2B5EF4-FFF2-40B4-BE49-F238E27FC236}">
                <a16:creationId xmlns:a16="http://schemas.microsoft.com/office/drawing/2014/main" id="{69B8B53E-4132-E235-2ABF-FDB8ED475F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466" b="4466"/>
          <a:stretch/>
        </p:blipFill>
        <p:spPr>
          <a:xfrm>
            <a:off x="2438400" y="1214174"/>
            <a:ext cx="7315200" cy="3747293"/>
          </a:xfrm>
          <a:prstGeom prst="rect">
            <a:avLst/>
          </a:prstGeom>
        </p:spPr>
      </p:pic>
      <p:sp>
        <p:nvSpPr>
          <p:cNvPr id="3" name="Title 3">
            <a:extLst>
              <a:ext uri="{FF2B5EF4-FFF2-40B4-BE49-F238E27FC236}">
                <a16:creationId xmlns:a16="http://schemas.microsoft.com/office/drawing/2014/main" id="{1A328B59-E1D6-02AC-D966-DDF9359D70BA}"/>
              </a:ext>
            </a:extLst>
          </p:cNvPr>
          <p:cNvSpPr>
            <a:spLocks noGrp="1"/>
          </p:cNvSpPr>
          <p:nvPr>
            <p:ph type="title"/>
          </p:nvPr>
        </p:nvSpPr>
        <p:spPr>
          <a:xfrm>
            <a:off x="838200" y="365125"/>
            <a:ext cx="10515600" cy="1325563"/>
          </a:xfrm>
        </p:spPr>
        <p:txBody>
          <a:bodyPr>
            <a:normAutofit/>
          </a:bodyPr>
          <a:lstStyle/>
          <a:p>
            <a:r>
              <a:rPr lang="en-US" sz="4300" dirty="0"/>
              <a:t>Comparing storms from 1851, 1939, and 2022</a:t>
            </a:r>
          </a:p>
        </p:txBody>
      </p:sp>
      <p:sp>
        <p:nvSpPr>
          <p:cNvPr id="5" name="TextBox 4">
            <a:extLst>
              <a:ext uri="{FF2B5EF4-FFF2-40B4-BE49-F238E27FC236}">
                <a16:creationId xmlns:a16="http://schemas.microsoft.com/office/drawing/2014/main" id="{37FBFCB9-37FA-EFAC-37E3-697F7CD22C98}"/>
              </a:ext>
            </a:extLst>
          </p:cNvPr>
          <p:cNvSpPr txBox="1"/>
          <p:nvPr/>
        </p:nvSpPr>
        <p:spPr>
          <a:xfrm>
            <a:off x="1350432" y="4749613"/>
            <a:ext cx="949113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Scientific question: do tropical storm paths change over time with changing climate?</a:t>
            </a:r>
          </a:p>
          <a:p>
            <a:pPr marL="285750" indent="-285750">
              <a:buFont typeface="Arial" panose="020B0604020202020204" pitchFamily="34" charset="0"/>
              <a:buChar char="•"/>
            </a:pPr>
            <a:r>
              <a:rPr lang="en-US" dirty="0"/>
              <a:t>6 storms from 1851, 1936, and 2022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Observed changes from 1851 to 2022:</a:t>
            </a:r>
          </a:p>
          <a:p>
            <a:pPr marL="742950" lvl="1" indent="-285750">
              <a:buFont typeface="Arial" panose="020B0604020202020204" pitchFamily="34" charset="0"/>
              <a:buChar char="•"/>
            </a:pPr>
            <a:r>
              <a:rPr lang="en-US" dirty="0"/>
              <a:t>Recent storms form farther out in the ocean, and may push farther into the Gulf of Mexico</a:t>
            </a:r>
          </a:p>
          <a:p>
            <a:pPr marL="742950" lvl="1" indent="-285750">
              <a:buFont typeface="Arial" panose="020B0604020202020204" pitchFamily="34" charset="0"/>
              <a:buChar char="•"/>
            </a:pPr>
            <a:r>
              <a:rPr lang="en-US" dirty="0"/>
              <a:t>Storm paths become more erratic over time</a:t>
            </a:r>
          </a:p>
          <a:p>
            <a:pPr marL="742950" lvl="1" indent="-285750">
              <a:buFont typeface="Arial" panose="020B0604020202020204" pitchFamily="34" charset="0"/>
              <a:buChar char="•"/>
            </a:pPr>
            <a:r>
              <a:rPr lang="en-US" dirty="0"/>
              <a:t>No obvious changes in maximum wind speed or storm velocity</a:t>
            </a:r>
          </a:p>
        </p:txBody>
      </p:sp>
    </p:spTree>
    <p:extLst>
      <p:ext uri="{BB962C8B-B14F-4D97-AF65-F5344CB8AC3E}">
        <p14:creationId xmlns:p14="http://schemas.microsoft.com/office/powerpoint/2010/main" val="31886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908</Words>
  <Application>Microsoft Office PowerPoint</Application>
  <PresentationFormat>Widescreen</PresentationFormat>
  <Paragraphs>47</Paragraphs>
  <Slides>5</Slides>
  <Notes>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Plotting tropical storms in the western Atlantic over time</vt:lpstr>
      <vt:lpstr>Topic and methods</vt:lpstr>
      <vt:lpstr>Hurricane Nicole: Nov. 6 – 11, 2023</vt:lpstr>
      <vt:lpstr>All storms of 2021 and 2022</vt:lpstr>
      <vt:lpstr>Comparing storms from 1851, 1939, and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Plotting tropical storms in the western Atlantic over time</dc:title>
  <dc:creator>Nolan Force</dc:creator>
  <cp:lastModifiedBy>Nolan Force</cp:lastModifiedBy>
  <cp:revision>5</cp:revision>
  <dcterms:created xsi:type="dcterms:W3CDTF">2023-11-25T20:18:07Z</dcterms:created>
  <dcterms:modified xsi:type="dcterms:W3CDTF">2023-11-27T04:08:52Z</dcterms:modified>
</cp:coreProperties>
</file>