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Karla" charset="0"/>
      <p:regular r:id="rId7"/>
      <p:bold r:id="rId8"/>
      <p:italic r:id="rId9"/>
      <p:boldItalic r:id="rId10"/>
    </p:embeddedFont>
    <p:embeddedFont>
      <p:font typeface="Average" charset="0"/>
      <p:regular r:id="rId11"/>
    </p:embeddedFont>
    <p:embeddedFont>
      <p:font typeface="Oswald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64" d="100"/>
          <a:sy n="164" d="100"/>
        </p:scale>
        <p:origin x="-162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91399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880f7a01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880f7a01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880f7a01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880f7a01f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880f7a01f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880f7a01f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hess.com/terms/chess-notation" TargetMode="External"/><Relationship Id="rId5" Type="http://schemas.openxmlformats.org/officeDocument/2006/relationships/hyperlink" Target="https://www.statology.org/pandas-read-csv-only-specific-rows/" TargetMode="External"/><Relationship Id="rId4" Type="http://schemas.openxmlformats.org/officeDocument/2006/relationships/hyperlink" Target="https://www.kaggle.com/datasets/datasnaek/che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180750" y="4521200"/>
            <a:ext cx="2782500" cy="458700"/>
          </a:xfrm>
          <a:prstGeom prst="rect">
            <a:avLst/>
          </a:prstGeom>
          <a:effectLst>
            <a:outerShdw dist="28575" dir="45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Edward Gilmore</a:t>
            </a:r>
            <a:endParaRPr sz="2000"/>
          </a:p>
        </p:txBody>
      </p:sp>
      <p:sp>
        <p:nvSpPr>
          <p:cNvPr id="60" name="Google Shape;60;p13"/>
          <p:cNvSpPr/>
          <p:nvPr/>
        </p:nvSpPr>
        <p:spPr>
          <a:xfrm rot="10800000">
            <a:off x="5950200" y="1949700"/>
            <a:ext cx="3193800" cy="3193800"/>
          </a:xfrm>
          <a:prstGeom prst="halfFrame">
            <a:avLst>
              <a:gd name="adj1" fmla="val 26344"/>
              <a:gd name="adj2" fmla="val 28937"/>
            </a:avLst>
          </a:prstGeom>
          <a:solidFill>
            <a:srgbClr val="202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 rot="10800000">
            <a:off x="5831500" y="2159325"/>
            <a:ext cx="2977800" cy="2651400"/>
          </a:xfrm>
          <a:prstGeom prst="halfFrame">
            <a:avLst>
              <a:gd name="adj1" fmla="val 8386"/>
              <a:gd name="adj2" fmla="val 10203"/>
            </a:avLst>
          </a:pr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0" y="0"/>
            <a:ext cx="3193800" cy="3193800"/>
          </a:xfrm>
          <a:prstGeom prst="halfFrame">
            <a:avLst>
              <a:gd name="adj1" fmla="val 26344"/>
              <a:gd name="adj2" fmla="val 28937"/>
            </a:avLst>
          </a:prstGeom>
          <a:solidFill>
            <a:srgbClr val="202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334700" y="332775"/>
            <a:ext cx="2977800" cy="2651400"/>
          </a:xfrm>
          <a:prstGeom prst="halfFrame">
            <a:avLst>
              <a:gd name="adj1" fmla="val 8386"/>
              <a:gd name="adj2" fmla="val 10203"/>
            </a:avLst>
          </a:pr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l="18310" r="16222" b="8991"/>
          <a:stretch/>
        </p:blipFill>
        <p:spPr>
          <a:xfrm>
            <a:off x="3201363" y="1703425"/>
            <a:ext cx="2741274" cy="2858174"/>
          </a:xfrm>
          <a:prstGeom prst="rect">
            <a:avLst/>
          </a:prstGeom>
          <a:noFill/>
          <a:ln w="28575" cap="flat" cmpd="sng">
            <a:solidFill>
              <a:srgbClr val="20292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5" name="Google Shape;65;p13"/>
          <p:cNvSpPr txBox="1">
            <a:spLocks noGrp="1"/>
          </p:cNvSpPr>
          <p:nvPr>
            <p:ph type="ctrTitle"/>
          </p:nvPr>
        </p:nvSpPr>
        <p:spPr>
          <a:xfrm>
            <a:off x="671250" y="885425"/>
            <a:ext cx="7801500" cy="990600"/>
          </a:xfrm>
          <a:prstGeom prst="rect">
            <a:avLst/>
          </a:prstGeom>
          <a:ln>
            <a:noFill/>
          </a:ln>
          <a:effectLst>
            <a:outerShdw dist="57150" dir="48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Visualizing Chess</a:t>
            </a:r>
            <a:endParaRPr sz="5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C43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4801200" y="292625"/>
            <a:ext cx="3900300" cy="4250400"/>
          </a:xfrm>
          <a:prstGeom prst="rect">
            <a:avLst/>
          </a:prstGeom>
          <a:solidFill>
            <a:srgbClr val="242F35"/>
          </a:solidFill>
          <a:ln w="19050" cap="flat" cmpd="sng">
            <a:solidFill>
              <a:srgbClr val="242F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94228" y="742057"/>
            <a:ext cx="37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Challenges with data</a:t>
            </a:r>
            <a:endParaRPr dirty="0"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587" y="446575"/>
            <a:ext cx="3900275" cy="42503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159300" y="1615025"/>
            <a:ext cx="4641900" cy="29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➢"/>
            </a:pPr>
            <a:r>
              <a:rPr lang="en" sz="1600" dirty="0">
                <a:latin typeface="Karla"/>
                <a:ea typeface="Karla"/>
                <a:cs typeface="Karla"/>
                <a:sym typeface="Karla"/>
              </a:rPr>
              <a:t>I don’t know a lot about chess…</a:t>
            </a:r>
            <a:endParaRPr sz="100" dirty="0"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➢"/>
            </a:pPr>
            <a:r>
              <a:rPr lang="en" sz="1600" dirty="0">
                <a:latin typeface="Karla"/>
                <a:ea typeface="Karla"/>
                <a:cs typeface="Karla"/>
                <a:sym typeface="Karla"/>
              </a:rPr>
              <a:t>CSV files use Chess Notation </a:t>
            </a:r>
            <a:endParaRPr sz="1600" dirty="0">
              <a:latin typeface="Karla"/>
              <a:ea typeface="Karla"/>
              <a:cs typeface="Karla"/>
              <a:sym typeface="Karla"/>
            </a:endParaRPr>
          </a:p>
          <a:p>
            <a:pPr marL="914400" lvl="1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○"/>
            </a:pPr>
            <a:r>
              <a:rPr lang="en" sz="1600" dirty="0">
                <a:latin typeface="Karla"/>
                <a:ea typeface="Karla"/>
                <a:cs typeface="Karla"/>
                <a:sym typeface="Karla"/>
              </a:rPr>
              <a:t>(eg:  Nxe6;  O-O-O;  Rbd1+; Rxa3, Rxa3)</a:t>
            </a:r>
            <a:endParaRPr sz="1600" dirty="0"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➢"/>
            </a:pPr>
            <a:r>
              <a:rPr lang="en" sz="1600" dirty="0">
                <a:latin typeface="Karla"/>
                <a:ea typeface="Karla"/>
                <a:cs typeface="Karla"/>
                <a:sym typeface="Karla"/>
              </a:rPr>
              <a:t>Working backwards from a destination</a:t>
            </a:r>
            <a:endParaRPr sz="100" dirty="0"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➢"/>
            </a:pPr>
            <a:r>
              <a:rPr lang="en" sz="1600" dirty="0">
                <a:latin typeface="Karla"/>
                <a:ea typeface="Karla"/>
                <a:cs typeface="Karla"/>
                <a:sym typeface="Karla"/>
              </a:rPr>
              <a:t>Visualized using pyplot and arrays</a:t>
            </a:r>
            <a:endParaRPr sz="1600" dirty="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92E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138075" y="303600"/>
            <a:ext cx="2181600" cy="4536300"/>
          </a:xfrm>
          <a:prstGeom prst="rect">
            <a:avLst/>
          </a:prstGeom>
          <a:solidFill>
            <a:srgbClr val="202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e4 e5 d3 d6 Be3 c6 Be2 b5 Nd2 a5 a4 c5 axb5 Nc6 bxc6 Ra6 Nc4 a4 c3 a3 Nxa3 Rxa3 Rxa3 c4 dxc4 d5 cxd5 Qxd5 exd5 Be6 Ra8+ Ke7 Bc5+ Kf6 Bxf8 Kg6 Bxg7 Kxg7 dxe6 Kh6 exf7 Nf6 Rxh8 Nh5 Bxh5 Kg5 Rxh7 Kf5 Qf3+ Ke6 Bg4+ Kd6 Rh6+ Kc5 Qe3+ Kb5 c4+ Kb4 Qc3+ Ka4 Bd1#</a:t>
            </a:r>
            <a:endParaRPr sz="1700"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400" y="110450"/>
            <a:ext cx="6563424" cy="49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383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 amt="65000"/>
          </a:blip>
          <a:srcRect t="14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/>
          <p:nvPr/>
        </p:nvSpPr>
        <p:spPr>
          <a:xfrm>
            <a:off x="-58242" y="-75716"/>
            <a:ext cx="9266308" cy="5323323"/>
          </a:xfrm>
          <a:prstGeom prst="rect">
            <a:avLst/>
          </a:prstGeom>
          <a:solidFill>
            <a:srgbClr val="37474F">
              <a:alpha val="867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7" name="Google Shape;87;p16"/>
          <p:cNvSpPr/>
          <p:nvPr/>
        </p:nvSpPr>
        <p:spPr>
          <a:xfrm rot="5400000">
            <a:off x="2709875" y="623775"/>
            <a:ext cx="1935900" cy="1674300"/>
          </a:xfrm>
          <a:prstGeom prst="triangle">
            <a:avLst>
              <a:gd name="adj" fmla="val 50000"/>
            </a:avLst>
          </a:prstGeom>
          <a:solidFill>
            <a:srgbClr val="2E3D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 rot="5400000">
            <a:off x="2709875" y="2559675"/>
            <a:ext cx="1935900" cy="1674300"/>
          </a:xfrm>
          <a:prstGeom prst="triangle">
            <a:avLst>
              <a:gd name="adj" fmla="val 50000"/>
            </a:avLst>
          </a:prstGeom>
          <a:solidFill>
            <a:srgbClr val="2E3D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/>
          <p:nvPr/>
        </p:nvSpPr>
        <p:spPr>
          <a:xfrm rot="5400000">
            <a:off x="4384175" y="1585175"/>
            <a:ext cx="1935900" cy="1674300"/>
          </a:xfrm>
          <a:prstGeom prst="triangle">
            <a:avLst>
              <a:gd name="adj" fmla="val 50000"/>
            </a:avLst>
          </a:prstGeom>
          <a:solidFill>
            <a:srgbClr val="2E3D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/>
          <p:nvPr/>
        </p:nvSpPr>
        <p:spPr>
          <a:xfrm rot="5400000">
            <a:off x="1035575" y="3521075"/>
            <a:ext cx="1935900" cy="1674300"/>
          </a:xfrm>
          <a:prstGeom prst="triangle">
            <a:avLst>
              <a:gd name="adj" fmla="val 50000"/>
            </a:avLst>
          </a:prstGeom>
          <a:solidFill>
            <a:srgbClr val="2E3D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/>
          <p:nvPr/>
        </p:nvSpPr>
        <p:spPr>
          <a:xfrm rot="5400000">
            <a:off x="1035575" y="1585175"/>
            <a:ext cx="1935900" cy="1674300"/>
          </a:xfrm>
          <a:prstGeom prst="triangle">
            <a:avLst>
              <a:gd name="adj" fmla="val 50000"/>
            </a:avLst>
          </a:prstGeom>
          <a:solidFill>
            <a:srgbClr val="2E3D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/>
          <p:nvPr/>
        </p:nvSpPr>
        <p:spPr>
          <a:xfrm rot="5400000">
            <a:off x="1035575" y="-350725"/>
            <a:ext cx="1935900" cy="1674300"/>
          </a:xfrm>
          <a:prstGeom prst="triangle">
            <a:avLst>
              <a:gd name="adj" fmla="val 50000"/>
            </a:avLst>
          </a:prstGeom>
          <a:solidFill>
            <a:srgbClr val="2E3D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/>
          <p:nvPr/>
        </p:nvSpPr>
        <p:spPr>
          <a:xfrm rot="5400000">
            <a:off x="2709875" y="-1312125"/>
            <a:ext cx="1935900" cy="1674300"/>
          </a:xfrm>
          <a:prstGeom prst="triangle">
            <a:avLst>
              <a:gd name="adj" fmla="val 50000"/>
            </a:avLst>
          </a:prstGeom>
          <a:solidFill>
            <a:srgbClr val="2E3D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/>
          <p:nvPr/>
        </p:nvSpPr>
        <p:spPr>
          <a:xfrm rot="5400000">
            <a:off x="4384175" y="-350725"/>
            <a:ext cx="1935900" cy="1674300"/>
          </a:xfrm>
          <a:prstGeom prst="triangle">
            <a:avLst>
              <a:gd name="adj" fmla="val 50000"/>
            </a:avLst>
          </a:prstGeom>
          <a:solidFill>
            <a:srgbClr val="2E3D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6058475" y="575825"/>
            <a:ext cx="1935900" cy="1674300"/>
          </a:xfrm>
          <a:prstGeom prst="triangle">
            <a:avLst>
              <a:gd name="adj" fmla="val 50000"/>
            </a:avLst>
          </a:prstGeom>
          <a:solidFill>
            <a:srgbClr val="2E3D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/>
          <p:nvPr/>
        </p:nvSpPr>
        <p:spPr>
          <a:xfrm rot="5400000">
            <a:off x="6058475" y="2559675"/>
            <a:ext cx="1935900" cy="1674300"/>
          </a:xfrm>
          <a:prstGeom prst="triangle">
            <a:avLst>
              <a:gd name="adj" fmla="val 50000"/>
            </a:avLst>
          </a:prstGeom>
          <a:solidFill>
            <a:srgbClr val="2E3D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 rot="5400000">
            <a:off x="4384175" y="3521075"/>
            <a:ext cx="1935900" cy="1674300"/>
          </a:xfrm>
          <a:prstGeom prst="triangle">
            <a:avLst>
              <a:gd name="adj" fmla="val 50000"/>
            </a:avLst>
          </a:prstGeom>
          <a:solidFill>
            <a:srgbClr val="2E3D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 rot="5400000">
            <a:off x="7732775" y="3521075"/>
            <a:ext cx="1935900" cy="1674300"/>
          </a:xfrm>
          <a:prstGeom prst="triangle">
            <a:avLst>
              <a:gd name="adj" fmla="val 50000"/>
            </a:avLst>
          </a:prstGeom>
          <a:solidFill>
            <a:srgbClr val="2E3D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/>
          <p:nvPr/>
        </p:nvSpPr>
        <p:spPr>
          <a:xfrm rot="5400000">
            <a:off x="7732775" y="1585175"/>
            <a:ext cx="1935900" cy="1674300"/>
          </a:xfrm>
          <a:prstGeom prst="triangle">
            <a:avLst>
              <a:gd name="adj" fmla="val 50000"/>
            </a:avLst>
          </a:prstGeom>
          <a:solidFill>
            <a:srgbClr val="2E3D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/>
          <p:nvPr/>
        </p:nvSpPr>
        <p:spPr>
          <a:xfrm rot="5400000">
            <a:off x="7732775" y="-350725"/>
            <a:ext cx="1935900" cy="1674300"/>
          </a:xfrm>
          <a:prstGeom prst="triangle">
            <a:avLst>
              <a:gd name="adj" fmla="val 50000"/>
            </a:avLst>
          </a:prstGeom>
          <a:solidFill>
            <a:srgbClr val="2E3D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"/>
          <p:cNvSpPr/>
          <p:nvPr/>
        </p:nvSpPr>
        <p:spPr>
          <a:xfrm rot="5400000">
            <a:off x="6058475" y="-1408025"/>
            <a:ext cx="1935900" cy="1674300"/>
          </a:xfrm>
          <a:prstGeom prst="triangle">
            <a:avLst>
              <a:gd name="adj" fmla="val 50000"/>
            </a:avLst>
          </a:prstGeom>
          <a:solidFill>
            <a:srgbClr val="2E3D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/>
          <p:nvPr/>
        </p:nvSpPr>
        <p:spPr>
          <a:xfrm rot="5400000">
            <a:off x="-638725" y="2559675"/>
            <a:ext cx="1935900" cy="1674300"/>
          </a:xfrm>
          <a:prstGeom prst="triangle">
            <a:avLst>
              <a:gd name="adj" fmla="val 50000"/>
            </a:avLst>
          </a:prstGeom>
          <a:solidFill>
            <a:srgbClr val="2E3D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6"/>
          <p:cNvSpPr/>
          <p:nvPr/>
        </p:nvSpPr>
        <p:spPr>
          <a:xfrm rot="5400000">
            <a:off x="-638725" y="4495575"/>
            <a:ext cx="1935900" cy="1674300"/>
          </a:xfrm>
          <a:prstGeom prst="triangle">
            <a:avLst>
              <a:gd name="adj" fmla="val 50000"/>
            </a:avLst>
          </a:prstGeom>
          <a:solidFill>
            <a:srgbClr val="2E3D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6"/>
          <p:cNvSpPr/>
          <p:nvPr/>
        </p:nvSpPr>
        <p:spPr>
          <a:xfrm rot="5400000">
            <a:off x="-638725" y="623775"/>
            <a:ext cx="1935900" cy="1674300"/>
          </a:xfrm>
          <a:prstGeom prst="triangle">
            <a:avLst>
              <a:gd name="adj" fmla="val 50000"/>
            </a:avLst>
          </a:prstGeom>
          <a:solidFill>
            <a:srgbClr val="2E3D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6"/>
          <p:cNvSpPr/>
          <p:nvPr/>
        </p:nvSpPr>
        <p:spPr>
          <a:xfrm rot="5400000">
            <a:off x="2709875" y="4482475"/>
            <a:ext cx="1935900" cy="1674300"/>
          </a:xfrm>
          <a:prstGeom prst="triangle">
            <a:avLst>
              <a:gd name="adj" fmla="val 50000"/>
            </a:avLst>
          </a:prstGeom>
          <a:solidFill>
            <a:srgbClr val="2E3D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6"/>
          <p:cNvSpPr/>
          <p:nvPr/>
        </p:nvSpPr>
        <p:spPr>
          <a:xfrm rot="5400000">
            <a:off x="6058475" y="4495575"/>
            <a:ext cx="1935900" cy="1674300"/>
          </a:xfrm>
          <a:prstGeom prst="triangle">
            <a:avLst>
              <a:gd name="adj" fmla="val 50000"/>
            </a:avLst>
          </a:prstGeom>
          <a:solidFill>
            <a:srgbClr val="2E3D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Chess games CSV file:</a:t>
            </a:r>
            <a:endParaRPr dirty="0">
              <a:solidFill>
                <a:schemeClr val="tx1"/>
              </a:solidFill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u="sng" dirty="0">
                <a:solidFill>
                  <a:schemeClr val="hlink"/>
                </a:solidFill>
                <a:hlinkClick r:id="rId4"/>
              </a:rPr>
              <a:t>https://www.kaggle.com/datasets/datasnaek/chess</a:t>
            </a:r>
            <a:r>
              <a:rPr lang="en" sz="1900" dirty="0"/>
              <a:t> </a:t>
            </a:r>
            <a:endParaRPr sz="19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tx1"/>
                </a:solidFill>
              </a:rPr>
              <a:t>Reading CSV files: </a:t>
            </a:r>
            <a:endParaRPr sz="1900" dirty="0">
              <a:solidFill>
                <a:schemeClr val="tx1"/>
              </a:solidFill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u="sng" dirty="0">
                <a:solidFill>
                  <a:schemeClr val="hlink"/>
                </a:solidFill>
                <a:hlinkClick r:id="rId5"/>
              </a:rPr>
              <a:t>https://www.statology.org/pandas-read-csv-only-specific-rows/</a:t>
            </a:r>
            <a:r>
              <a:rPr lang="en" sz="1900" dirty="0"/>
              <a:t> </a:t>
            </a:r>
            <a:endParaRPr sz="19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tx1"/>
                </a:solidFill>
              </a:rPr>
              <a:t>Understanding chess notation: </a:t>
            </a:r>
            <a:endParaRPr sz="1900" dirty="0">
              <a:solidFill>
                <a:schemeClr val="tx1"/>
              </a:solidFill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u="sng" dirty="0">
                <a:solidFill>
                  <a:schemeClr val="hlink"/>
                </a:solidFill>
                <a:hlinkClick r:id="rId6"/>
              </a:rPr>
              <a:t>https://www.chess.com/terms/chess-notation</a:t>
            </a:r>
            <a:r>
              <a:rPr lang="en" sz="1900" dirty="0"/>
              <a:t> </a:t>
            </a:r>
            <a:endParaRPr sz="19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On-screen Show (16:9)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Karla</vt:lpstr>
      <vt:lpstr>Average</vt:lpstr>
      <vt:lpstr>Oswald</vt:lpstr>
      <vt:lpstr>Slate</vt:lpstr>
      <vt:lpstr>Visualizing Chess</vt:lpstr>
      <vt:lpstr>Challenges with data</vt:lpstr>
      <vt:lpstr>PowerPoint Presentation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Visualizing Chess</dc:title>
  <cp:lastModifiedBy>Edward Gilmore</cp:lastModifiedBy>
  <cp:revision>1</cp:revision>
  <dcterms:modified xsi:type="dcterms:W3CDTF">2023-11-29T14:51:05Z</dcterms:modified>
</cp:coreProperties>
</file>