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CDCC"/>
          </a:solidFill>
        </a:fill>
      </a:tcStyle>
    </a:wholeTbl>
    <a:band2H>
      <a:tcTxStyle b="def" i="def"/>
      <a:tcStyle>
        <a:tcBdr/>
        <a:fill>
          <a:solidFill>
            <a:srgbClr val="E9E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E7D9"/>
          </a:solidFill>
        </a:fill>
      </a:tcStyle>
    </a:wholeTbl>
    <a:band2H>
      <a:tcTxStyle b="def" i="def"/>
      <a:tcStyle>
        <a:tcBdr/>
        <a:fill>
          <a:solidFill>
            <a:srgbClr val="E9F3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F6D0"/>
          </a:solidFill>
        </a:fill>
      </a:tcStyle>
    </a:wholeTbl>
    <a:band2H>
      <a:tcTxStyle b="def" i="def"/>
      <a:tcStyle>
        <a:tcBdr/>
        <a:fill>
          <a:solidFill>
            <a:srgbClr val="F8FA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3" name="Shape 11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0;p2"/>
          <p:cNvSpPr/>
          <p:nvPr/>
        </p:nvSpPr>
        <p:spPr>
          <a:xfrm>
            <a:off x="2744012" y="756699"/>
            <a:ext cx="1081626" cy="11249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28575">
            <a:solidFill>
              <a:srgbClr val="CCA677"/>
            </a:solidFill>
            <a:miter lim="8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3" name="Google Shape;11;p2"/>
          <p:cNvSpPr/>
          <p:nvPr/>
        </p:nvSpPr>
        <p:spPr>
          <a:xfrm rot="10800000">
            <a:off x="5318350" y="3266725"/>
            <a:ext cx="1081626" cy="1124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28575">
            <a:solidFill>
              <a:srgbClr val="CCA677"/>
            </a:solidFill>
            <a:miter lim="8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4" name="Title Text"/>
          <p:cNvSpPr txBox="1"/>
          <p:nvPr>
            <p:ph type="title"/>
          </p:nvPr>
        </p:nvSpPr>
        <p:spPr>
          <a:xfrm>
            <a:off x="3044700" y="1444254"/>
            <a:ext cx="3054600" cy="1537201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15" name="Body Level One…"/>
          <p:cNvSpPr txBox="1"/>
          <p:nvPr>
            <p:ph type="body" sz="quarter" idx="1"/>
          </p:nvPr>
        </p:nvSpPr>
        <p:spPr>
          <a:xfrm>
            <a:off x="3044700" y="3116579"/>
            <a:ext cx="3054600" cy="7014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xx%"/>
          <p:cNvSpPr txBox="1"/>
          <p:nvPr>
            <p:ph type="title" hasCustomPrompt="1"/>
          </p:nvPr>
        </p:nvSpPr>
        <p:spPr>
          <a:xfrm>
            <a:off x="311699" y="957125"/>
            <a:ext cx="8520602" cy="2128800"/>
          </a:xfrm>
          <a:prstGeom prst="rect">
            <a:avLst/>
          </a:prstGeom>
        </p:spPr>
        <p:txBody>
          <a:bodyPr anchor="ctr"/>
          <a:lstStyle>
            <a:lvl1pPr algn="ctr">
              <a:defRPr sz="16000">
                <a:solidFill>
                  <a:srgbClr val="CCA677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98" name="Body Level One…"/>
          <p:cNvSpPr txBox="1"/>
          <p:nvPr>
            <p:ph type="body" sz="quarter" idx="1"/>
          </p:nvPr>
        </p:nvSpPr>
        <p:spPr>
          <a:xfrm>
            <a:off x="311699" y="3162000"/>
            <a:ext cx="8520602" cy="1071601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16;p3"/>
          <p:cNvSpPr/>
          <p:nvPr/>
        </p:nvSpPr>
        <p:spPr>
          <a:xfrm flipH="1">
            <a:off x="7595937" y="460225"/>
            <a:ext cx="1081626" cy="1124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28575">
            <a:solidFill>
              <a:srgbClr val="CCA677"/>
            </a:solidFill>
            <a:miter lim="8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4" name="Google Shape;17;p3"/>
          <p:cNvSpPr/>
          <p:nvPr/>
        </p:nvSpPr>
        <p:spPr>
          <a:xfrm flipH="1" rot="10800000">
            <a:off x="466424" y="3558325"/>
            <a:ext cx="1081627" cy="1124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28575">
            <a:solidFill>
              <a:srgbClr val="CCA677"/>
            </a:solidFill>
            <a:miter lim="8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5" name="Title Text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="ctr"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3" name="Body Level One…"/>
          <p:cNvSpPr txBox="1"/>
          <p:nvPr>
            <p:ph type="body" sz="half" idx="1"/>
          </p:nvPr>
        </p:nvSpPr>
        <p:spPr>
          <a:xfrm>
            <a:off x="311699" y="1225225"/>
            <a:ext cx="3999902" cy="33540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Google Shape;28;p5"/>
          <p:cNvSpPr txBox="1"/>
          <p:nvPr>
            <p:ph type="body" sz="half" idx="21"/>
          </p:nvPr>
        </p:nvSpPr>
        <p:spPr>
          <a:xfrm>
            <a:off x="4832399" y="1225225"/>
            <a:ext cx="3999902" cy="33540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Text"/>
          <p:cNvSpPr txBox="1"/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/>
            <a:r>
              <a:t>Title Text</a:t>
            </a:r>
          </a:p>
        </p:txBody>
      </p:sp>
      <p:sp>
        <p:nvSpPr>
          <p:cNvPr id="61" name="Body Level One…"/>
          <p:cNvSpPr txBox="1"/>
          <p:nvPr>
            <p:ph type="body" sz="quarter" idx="1"/>
          </p:nvPr>
        </p:nvSpPr>
        <p:spPr>
          <a:xfrm>
            <a:off x="311699" y="1399400"/>
            <a:ext cx="2808001" cy="27849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Text"/>
          <p:cNvSpPr txBox="1"/>
          <p:nvPr>
            <p:ph type="title"/>
          </p:nvPr>
        </p:nvSpPr>
        <p:spPr>
          <a:xfrm>
            <a:off x="490250" y="450149"/>
            <a:ext cx="5878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pPr/>
            <a:r>
              <a:t>Title Text</a:t>
            </a:r>
          </a:p>
        </p:txBody>
      </p:sp>
      <p:sp>
        <p:nvSpPr>
          <p:cNvPr id="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42;p9"/>
          <p:cNvSpPr/>
          <p:nvPr/>
        </p:nvSpPr>
        <p:spPr>
          <a:xfrm>
            <a:off x="4572000" y="-25"/>
            <a:ext cx="4572000" cy="5143501"/>
          </a:xfrm>
          <a:prstGeom prst="rect">
            <a:avLst/>
          </a:prstGeom>
          <a:solidFill>
            <a:srgbClr val="CCA677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" name="Google Shape;43;p9"/>
          <p:cNvSpPr/>
          <p:nvPr/>
        </p:nvSpPr>
        <p:spPr>
          <a:xfrm>
            <a:off x="5029675" y="4495500"/>
            <a:ext cx="468301" cy="1"/>
          </a:xfrm>
          <a:prstGeom prst="line">
            <a:avLst/>
          </a:prstGeom>
          <a:ln w="1905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79" name="Title Text"/>
          <p:cNvSpPr txBox="1"/>
          <p:nvPr>
            <p:ph type="title"/>
          </p:nvPr>
        </p:nvSpPr>
        <p:spPr>
          <a:xfrm>
            <a:off x="265500" y="929274"/>
            <a:ext cx="4045200" cy="1786202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CCA677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0" name="Body Level One…"/>
          <p:cNvSpPr txBox="1"/>
          <p:nvPr>
            <p:ph type="body" sz="quarter" idx="1"/>
          </p:nvPr>
        </p:nvSpPr>
        <p:spPr>
          <a:xfrm>
            <a:off x="265500" y="2769000"/>
            <a:ext cx="4045200" cy="1574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" name="Google Shape;46;p9"/>
          <p:cNvSpPr txBox="1"/>
          <p:nvPr>
            <p:ph type="body" sz="half" idx="21"/>
          </p:nvPr>
        </p:nvSpPr>
        <p:spPr>
          <a:xfrm>
            <a:off x="4939500" y="724199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pPr>
              <a:buClr>
                <a:srgbClr val="FFFFFF"/>
              </a:buCl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Body Level One…"/>
          <p:cNvSpPr txBox="1"/>
          <p:nvPr>
            <p:ph type="body" sz="quarter" idx="1"/>
          </p:nvPr>
        </p:nvSpPr>
        <p:spPr>
          <a:xfrm>
            <a:off x="319499" y="4218925"/>
            <a:ext cx="5998802" cy="5988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marL="1141185" indent="-544285">
              <a:lnSpc>
                <a:spcPct val="100000"/>
              </a:lnSpc>
              <a:buClrTx/>
              <a:buSzPts val="2400"/>
              <a:buFontTx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marL="1598385" indent="-544285">
              <a:lnSpc>
                <a:spcPct val="100000"/>
              </a:lnSpc>
              <a:buClrTx/>
              <a:buSzPts val="2400"/>
              <a:buFontTx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marL="2055585" indent="-544285">
              <a:lnSpc>
                <a:spcPct val="100000"/>
              </a:lnSpc>
              <a:buClrTx/>
              <a:buSzPts val="2400"/>
              <a:buFontTx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marL="2512785" indent="-544285">
              <a:lnSpc>
                <a:spcPct val="100000"/>
              </a:lnSpc>
              <a:buClrTx/>
              <a:buSzPts val="2400"/>
              <a:buFontTx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;p4"/>
          <p:cNvSpPr/>
          <p:nvPr/>
        </p:nvSpPr>
        <p:spPr>
          <a:xfrm>
            <a:off x="0" y="5045700"/>
            <a:ext cx="9144000" cy="97801"/>
          </a:xfrm>
          <a:prstGeom prst="rect">
            <a:avLst/>
          </a:prstGeom>
          <a:solidFill>
            <a:srgbClr val="CCA677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311699" y="315924"/>
            <a:ext cx="8520602" cy="831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311699" y="1225225"/>
            <a:ext cx="8520602" cy="33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8684345" y="4692391"/>
            <a:ext cx="336813" cy="335251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normAutofit fontScale="100000" lnSpcReduction="0"/>
          </a:bodyPr>
          <a:lstStyle>
            <a:lvl1pPr algn="r">
              <a:defRPr sz="10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000000"/>
          </a:solidFill>
          <a:uFillTx/>
          <a:latin typeface="Economica"/>
          <a:ea typeface="Economica"/>
          <a:cs typeface="Economica"/>
          <a:sym typeface="Economica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000000"/>
          </a:solidFill>
          <a:uFillTx/>
          <a:latin typeface="Economica"/>
          <a:ea typeface="Economica"/>
          <a:cs typeface="Economica"/>
          <a:sym typeface="Economica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000000"/>
          </a:solidFill>
          <a:uFillTx/>
          <a:latin typeface="Economica"/>
          <a:ea typeface="Economica"/>
          <a:cs typeface="Economica"/>
          <a:sym typeface="Economica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000000"/>
          </a:solidFill>
          <a:uFillTx/>
          <a:latin typeface="Economica"/>
          <a:ea typeface="Economica"/>
          <a:cs typeface="Economica"/>
          <a:sym typeface="Economica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000000"/>
          </a:solidFill>
          <a:uFillTx/>
          <a:latin typeface="Economica"/>
          <a:ea typeface="Economica"/>
          <a:cs typeface="Economica"/>
          <a:sym typeface="Economica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000000"/>
          </a:solidFill>
          <a:uFillTx/>
          <a:latin typeface="Economica"/>
          <a:ea typeface="Economica"/>
          <a:cs typeface="Economica"/>
          <a:sym typeface="Economica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000000"/>
          </a:solidFill>
          <a:uFillTx/>
          <a:latin typeface="Economica"/>
          <a:ea typeface="Economica"/>
          <a:cs typeface="Economica"/>
          <a:sym typeface="Economica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000000"/>
          </a:solidFill>
          <a:uFillTx/>
          <a:latin typeface="Economica"/>
          <a:ea typeface="Economica"/>
          <a:cs typeface="Economica"/>
          <a:sym typeface="Economica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000000"/>
          </a:solidFill>
          <a:uFillTx/>
          <a:latin typeface="Economica"/>
          <a:ea typeface="Economica"/>
          <a:cs typeface="Economica"/>
          <a:sym typeface="Economica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800"/>
        <a:buFont typeface="Helvetica"/>
        <a:buChar char="●"/>
        <a:tabLst/>
        <a:defRPr b="0" baseline="0" cap="none" i="0" spc="0" strike="noStrike" sz="1800" u="none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800"/>
        <a:buFont typeface="Helvetica"/>
        <a:buChar char="○"/>
        <a:tabLst/>
        <a:defRPr b="0" baseline="0" cap="none" i="0" spc="0" strike="noStrike" sz="1800" u="none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800"/>
        <a:buFont typeface="Helvetica"/>
        <a:buChar char="■"/>
        <a:tabLst/>
        <a:defRPr b="0" baseline="0" cap="none" i="0" spc="0" strike="noStrike" sz="1800" u="none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800"/>
        <a:buFont typeface="Helvetica"/>
        <a:buChar char="●"/>
        <a:tabLst/>
        <a:defRPr b="0" baseline="0" cap="none" i="0" spc="0" strike="noStrike" sz="1800" u="none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800"/>
        <a:buFont typeface="Helvetica"/>
        <a:buChar char="○"/>
        <a:tabLst/>
        <a:defRPr b="0" baseline="0" cap="none" i="0" spc="0" strike="noStrike" sz="1800" u="none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800"/>
        <a:buFont typeface="Helvetica"/>
        <a:buChar char="■"/>
        <a:tabLst/>
        <a:defRPr b="0" baseline="0" cap="none" i="0" spc="0" strike="noStrike" sz="1800" u="none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800"/>
        <a:buFont typeface="Helvetica"/>
        <a:buChar char="●"/>
        <a:tabLst/>
        <a:defRPr b="0" baseline="0" cap="none" i="0" spc="0" strike="noStrike" sz="1800" u="none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800"/>
        <a:buFont typeface="Helvetica"/>
        <a:buChar char="○"/>
        <a:tabLst/>
        <a:defRPr b="0" baseline="0" cap="none" i="0" spc="0" strike="noStrike" sz="1800" u="none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800"/>
        <a:buFont typeface="Helvetica"/>
        <a:buChar char="■"/>
        <a:tabLst/>
        <a:defRPr b="0" baseline="0" cap="none" i="0" spc="0" strike="noStrike" sz="1800" u="none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Economica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Economica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Economica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Economica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Economica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Economica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Economica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Economica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Economica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62;p13"/>
          <p:cNvSpPr txBox="1"/>
          <p:nvPr>
            <p:ph type="ctrTitle"/>
          </p:nvPr>
        </p:nvSpPr>
        <p:spPr>
          <a:xfrm>
            <a:off x="3044700" y="1444254"/>
            <a:ext cx="3054600" cy="1537202"/>
          </a:xfrm>
          <a:prstGeom prst="rect">
            <a:avLst/>
          </a:prstGeom>
        </p:spPr>
        <p:txBody>
          <a:bodyPr/>
          <a:lstStyle>
            <a:lvl1pPr defTabSz="713231">
              <a:defRPr sz="2885"/>
            </a:lvl1pPr>
          </a:lstStyle>
          <a:p>
            <a:pPr/>
            <a:r>
              <a:t>Giant Steps Distribution:  EPS 109 Project</a:t>
            </a:r>
          </a:p>
        </p:txBody>
      </p:sp>
      <p:sp>
        <p:nvSpPr>
          <p:cNvPr id="116" name="Google Shape;63;p13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Peter Le</a:t>
            </a:r>
          </a:p>
        </p:txBody>
      </p:sp>
      <p:pic>
        <p:nvPicPr>
          <p:cNvPr id="117" name="Google Shape;64;p13" descr="Google Shape;64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234275"/>
            <a:ext cx="2665853" cy="19092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69;p14"/>
          <p:cNvSpPr txBox="1"/>
          <p:nvPr>
            <p:ph type="title"/>
          </p:nvPr>
        </p:nvSpPr>
        <p:spPr>
          <a:xfrm>
            <a:off x="311699" y="315925"/>
            <a:ext cx="8520602" cy="831300"/>
          </a:xfrm>
          <a:prstGeom prst="rect">
            <a:avLst/>
          </a:prstGeom>
        </p:spPr>
        <p:txBody>
          <a:bodyPr/>
          <a:lstStyle/>
          <a:p>
            <a:pPr/>
            <a:r>
              <a:t>Overview</a:t>
            </a:r>
          </a:p>
        </p:txBody>
      </p:sp>
      <p:sp>
        <p:nvSpPr>
          <p:cNvPr id="120" name="Google Shape;70;p14"/>
          <p:cNvSpPr txBox="1"/>
          <p:nvPr>
            <p:ph type="body" sz="half" idx="1"/>
          </p:nvPr>
        </p:nvSpPr>
        <p:spPr>
          <a:xfrm>
            <a:off x="311699" y="1225225"/>
            <a:ext cx="4260301" cy="3354000"/>
          </a:xfrm>
          <a:prstGeom prst="rect">
            <a:avLst/>
          </a:prstGeom>
        </p:spPr>
        <p:txBody>
          <a:bodyPr/>
          <a:lstStyle/>
          <a:p>
            <a:pPr>
              <a:buChar char="-"/>
            </a:pPr>
            <a:r>
              <a:t>In 1960, saxophonist John Coltrane released Giant Steps</a:t>
            </a:r>
          </a:p>
          <a:p>
            <a:pPr>
              <a:buChar char="-"/>
            </a:pPr>
            <a:r>
              <a:t>known for 26 chord changes for every 16 measures</a:t>
            </a:r>
          </a:p>
          <a:p>
            <a:pPr>
              <a:buChar char="-"/>
            </a:pPr>
            <a:r>
              <a:t>No central key signature</a:t>
            </a:r>
          </a:p>
          <a:p>
            <a:pPr>
              <a:buChar char="-"/>
            </a:pPr>
            <a:r>
              <a:t>Idea:  Are the types of notes played in Coltrane’s solo evenly distributed?</a:t>
            </a:r>
          </a:p>
        </p:txBody>
      </p:sp>
      <p:pic>
        <p:nvPicPr>
          <p:cNvPr id="121" name="Google Shape;71;p14" descr="Google Shape;71;p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95437" y="2330038"/>
            <a:ext cx="2390776" cy="2352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Google Shape;72;p14" descr="Google Shape;72;p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95449" y="254778"/>
            <a:ext cx="2390775" cy="17444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77;p15"/>
          <p:cNvSpPr txBox="1"/>
          <p:nvPr>
            <p:ph type="title"/>
          </p:nvPr>
        </p:nvSpPr>
        <p:spPr>
          <a:xfrm>
            <a:off x="311699" y="315925"/>
            <a:ext cx="8520602" cy="831300"/>
          </a:xfrm>
          <a:prstGeom prst="rect">
            <a:avLst/>
          </a:prstGeom>
        </p:spPr>
        <p:txBody>
          <a:bodyPr/>
          <a:lstStyle/>
          <a:p>
            <a:pPr/>
            <a:r>
              <a:t>Implementation</a:t>
            </a:r>
          </a:p>
        </p:txBody>
      </p:sp>
      <p:sp>
        <p:nvSpPr>
          <p:cNvPr id="125" name="Google Shape;78;p15"/>
          <p:cNvSpPr txBox="1"/>
          <p:nvPr>
            <p:ph type="body" idx="1"/>
          </p:nvPr>
        </p:nvSpPr>
        <p:spPr>
          <a:xfrm>
            <a:off x="311699" y="1225225"/>
            <a:ext cx="8520602" cy="3354000"/>
          </a:xfrm>
          <a:prstGeom prst="rect">
            <a:avLst/>
          </a:prstGeom>
        </p:spPr>
        <p:txBody>
          <a:bodyPr/>
          <a:lstStyle/>
          <a:p>
            <a:pPr>
              <a:buChar char="-"/>
            </a:pPr>
            <a:r>
              <a:t>Sampled the 2 choruses of the melody and 2 choruses of solo</a:t>
            </a:r>
          </a:p>
          <a:p>
            <a:pPr>
              <a:buChar char="-"/>
            </a:pPr>
            <a:r>
              <a:t>Animation demonstrates pie chart of which notes have been played as the tune progresses</a:t>
            </a:r>
          </a:p>
          <a:p>
            <a:pPr>
              <a:buChar char="-"/>
            </a:pPr>
            <a:r>
              <a:t>Frame number and my name are displayed on the top right corner in black (0,0,0)</a:t>
            </a:r>
          </a:p>
          <a:p>
            <a:pPr lvl="1" marL="914400" indent="-317500">
              <a:buSzPts val="1400"/>
              <a:buChar char="-"/>
              <a:defRPr sz="1400"/>
            </a:pPr>
            <a:r>
              <a:t>notes from C - D# raise the R value by 2/255</a:t>
            </a:r>
          </a:p>
          <a:p>
            <a:pPr lvl="1" marL="914400" indent="-317500">
              <a:buSzPts val="1400"/>
              <a:buChar char="-"/>
              <a:defRPr sz="1400"/>
            </a:pPr>
            <a:r>
              <a:t>notes from E - G raise the G value by 2/255</a:t>
            </a:r>
          </a:p>
          <a:p>
            <a:pPr lvl="1" marL="914400" indent="-317500">
              <a:buSzPts val="1400"/>
              <a:buChar char="-"/>
              <a:defRPr sz="1400"/>
            </a:pPr>
            <a:r>
              <a:t>notes from A# - B raise the G value by 2/255</a:t>
            </a:r>
          </a:p>
          <a:p>
            <a:pPr>
              <a:buChar char="-"/>
            </a:pPr>
            <a:r>
              <a:t>If notes are uniformly distributed, the R, G, and B values should be similar to each other and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83;p16"/>
          <p:cNvSpPr txBox="1"/>
          <p:nvPr>
            <p:ph type="title"/>
          </p:nvPr>
        </p:nvSpPr>
        <p:spPr>
          <a:xfrm>
            <a:off x="311699" y="315925"/>
            <a:ext cx="8520602" cy="831300"/>
          </a:xfrm>
          <a:prstGeom prst="rect">
            <a:avLst/>
          </a:prstGeom>
        </p:spPr>
        <p:txBody>
          <a:bodyPr/>
          <a:lstStyle/>
          <a:p>
            <a:pPr/>
            <a:r>
              <a:t>Animation</a:t>
            </a:r>
          </a:p>
        </p:txBody>
      </p:sp>
      <p:sp>
        <p:nvSpPr>
          <p:cNvPr id="128" name="Google Shape;84;p16"/>
          <p:cNvSpPr txBox="1"/>
          <p:nvPr>
            <p:ph type="body" idx="1"/>
          </p:nvPr>
        </p:nvSpPr>
        <p:spPr>
          <a:xfrm>
            <a:off x="311699" y="1225225"/>
            <a:ext cx="8520602" cy="33540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200"/>
              </a:spcBef>
              <a:buSzTx/>
              <a:buNone/>
            </a:pPr>
          </a:p>
        </p:txBody>
      </p:sp>
      <p:pic>
        <p:nvPicPr>
          <p:cNvPr id="129" name="animation.mp4" descr="animation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09172" y="1009259"/>
            <a:ext cx="7125656" cy="4008182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20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29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2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2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90;p17"/>
          <p:cNvSpPr txBox="1"/>
          <p:nvPr>
            <p:ph type="title"/>
          </p:nvPr>
        </p:nvSpPr>
        <p:spPr>
          <a:xfrm>
            <a:off x="311699" y="315925"/>
            <a:ext cx="8520602" cy="831300"/>
          </a:xfrm>
          <a:prstGeom prst="rect">
            <a:avLst/>
          </a:prstGeom>
        </p:spPr>
        <p:txBody>
          <a:bodyPr/>
          <a:lstStyle/>
          <a:p>
            <a:pPr/>
            <a:r>
              <a:t>Conclusion</a:t>
            </a:r>
          </a:p>
        </p:txBody>
      </p:sp>
      <p:sp>
        <p:nvSpPr>
          <p:cNvPr id="132" name="Google Shape;91;p17"/>
          <p:cNvSpPr txBox="1"/>
          <p:nvPr>
            <p:ph type="body" idx="1"/>
          </p:nvPr>
        </p:nvSpPr>
        <p:spPr>
          <a:xfrm>
            <a:off x="311699" y="1225225"/>
            <a:ext cx="8520602" cy="33540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1600"/>
            </a:pPr>
            <a:r>
              <a:t>Final Color Value: [0.62, 0.75, 0.73]</a:t>
            </a:r>
          </a:p>
          <a:p>
            <a:pPr marL="0" indent="0">
              <a:spcBef>
                <a:spcPts val="1200"/>
              </a:spcBef>
              <a:buSzTx/>
              <a:buNone/>
              <a:defRPr sz="1600"/>
            </a:pPr>
            <a:r>
              <a:t>Notes are relatively evenly distributed.</a:t>
            </a:r>
          </a:p>
          <a:p>
            <a:pPr marL="0" indent="0">
              <a:spcBef>
                <a:spcPts val="1200"/>
              </a:spcBef>
              <a:buSzTx/>
              <a:buNone/>
              <a:defRPr sz="1600"/>
            </a:pPr>
            <a:r>
              <a:t>Fewer Notes from C - Eb (not popular notes to play on tenor sax in general when improvising a solo)</a:t>
            </a:r>
          </a:p>
          <a:p>
            <a:pPr marL="0" indent="0">
              <a:spcBef>
                <a:spcPts val="1200"/>
              </a:spcBef>
              <a:buSzTx/>
              <a:buNone/>
              <a:defRPr sz="1600"/>
            </a:pPr>
            <a:r>
              <a:t>Error factors:  Didn’t sample whole song (would’ve been a 5 minute video)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D4037"/>
      </a:accent1>
      <a:accent2>
        <a:srgbClr val="455A64"/>
      </a:accent2>
      <a:accent3>
        <a:srgbClr val="57BB8A"/>
      </a:accent3>
      <a:accent4>
        <a:srgbClr val="78909C"/>
      </a:accent4>
      <a:accent5>
        <a:srgbClr val="607D8B"/>
      </a:accent5>
      <a:accent6>
        <a:srgbClr val="DCE755"/>
      </a:accent6>
      <a:hlink>
        <a:srgbClr val="0000FF"/>
      </a:hlink>
      <a:folHlink>
        <a:srgbClr val="FF00FF"/>
      </a:folHlink>
    </a:clrScheme>
    <a:fontScheme name="Lux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ux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D4037"/>
      </a:accent1>
      <a:accent2>
        <a:srgbClr val="455A64"/>
      </a:accent2>
      <a:accent3>
        <a:srgbClr val="57BB8A"/>
      </a:accent3>
      <a:accent4>
        <a:srgbClr val="78909C"/>
      </a:accent4>
      <a:accent5>
        <a:srgbClr val="607D8B"/>
      </a:accent5>
      <a:accent6>
        <a:srgbClr val="DCE755"/>
      </a:accent6>
      <a:hlink>
        <a:srgbClr val="0000FF"/>
      </a:hlink>
      <a:folHlink>
        <a:srgbClr val="FF00FF"/>
      </a:folHlink>
    </a:clrScheme>
    <a:fontScheme name="Lux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ux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