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7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70000" y="12160429"/>
            <a:ext cx="21844000" cy="694062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7" indent="-407457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7" indent="-407457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70000" y="6984999"/>
            <a:ext cx="21844000" cy="2512359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buClrTx/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70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numCol="1" spcCol="381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1270000" y="11155084"/>
            <a:ext cx="21844000" cy="832620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071032" indent="-512232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629833" indent="-512232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188633" indent="-512233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747433" indent="-512233" algn="ctr" defTabSz="825500">
              <a:spcBef>
                <a:spcPts val="0"/>
              </a:spcBef>
              <a:buClrTx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270000" y="5141967"/>
            <a:ext cx="21844000" cy="3430197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6108189" algn="ctr" defTabSz="1365502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99" sz="47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“Notable Quote”
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wo jellyfish against a pink background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Two jellyfish touching against a dark blue background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Two jellyfish against a blue background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Body Level One…"/>
          <p:cNvSpPr txBox="1"/>
          <p:nvPr>
            <p:ph type="body" sz="quarter" idx="1" hasCustomPrompt="1"/>
          </p:nvPr>
        </p:nvSpPr>
        <p:spPr>
          <a:xfrm>
            <a:off x="1270000" y="12166600"/>
            <a:ext cx="21844000" cy="694056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66257" indent="-407457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525057" indent="-407457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83858" indent="-407458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642658" indent="-407458" algn="ctr" defTabSz="825500">
              <a:spcBef>
                <a:spcPts val="0"/>
              </a:spcBef>
              <a:buClrTx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wo jellyfish against a blue background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7"/>
            <a:ext cx="9652000" cy="3200209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11874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7462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3050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863850" indent="-628650" algn="ctr" defTabSz="825500">
              <a:spcBef>
                <a:spcPts val="0"/>
              </a:spcBef>
              <a:buClrTx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22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2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5.mp4"/><Relationship Id="rId3" Type="http://schemas.microsoft.com/office/2007/relationships/media" Target="../media/media5.mp4"/><Relationship Id="rId4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en.wikipedia.org/wiki/Reaction%E2%80%93diffusion_system" TargetMode="External"/><Relationship Id="rId3" Type="http://schemas.openxmlformats.org/officeDocument/2006/relationships/hyperlink" Target="https://www.karlsims.com/rdtool.html" TargetMode="External"/><Relationship Id="rId4" Type="http://schemas.openxmlformats.org/officeDocument/2006/relationships/hyperlink" Target="https://www.karlsims.com/rd.html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Image"/>
          <p:cNvGrpSpPr/>
          <p:nvPr/>
        </p:nvGrpSpPr>
        <p:grpSpPr>
          <a:xfrm>
            <a:off x="-2124483" y="-88903"/>
            <a:ext cx="28632960" cy="14046212"/>
            <a:chOff x="0" y="-1"/>
            <a:chExt cx="28632959" cy="14046210"/>
          </a:xfrm>
        </p:grpSpPr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3">
              <a:alphaModFix amt="12268"/>
              <a:extLst/>
            </a:blip>
            <a:stretch>
              <a:fillRect/>
            </a:stretch>
          </p:blipFill>
          <p:spPr>
            <a:xfrm>
              <a:off x="126999" y="88896"/>
              <a:ext cx="28378960" cy="13716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Image" descr="Image"/>
            <p:cNvPicPr>
              <a:picLocks noChangeAspect="1"/>
            </p:cNvPicPr>
            <p:nvPr/>
          </p:nvPicPr>
          <p:blipFill>
            <a:blip r:embed="rId4">
              <a:alphaModFix amt="12268"/>
              <a:extLst/>
            </a:blip>
            <a:stretch>
              <a:fillRect/>
            </a:stretch>
          </p:blipFill>
          <p:spPr>
            <a:xfrm>
              <a:off x="-1" y="-2"/>
              <a:ext cx="28632960" cy="14046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" name="Reaction-Diffusion Simulation with Gray-Scott Model"/>
          <p:cNvSpPr txBox="1"/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>
              <a:defRPr spc="-400">
                <a:solidFill>
                  <a:srgbClr val="FFFFFF"/>
                </a:solidFill>
              </a:defRPr>
            </a:lvl1pPr>
          </a:lstStyle>
          <a:p>
            <a:pPr/>
            <a:r>
              <a:t>Reaction-Diffusion Simulation with Gray-Scott Model</a:t>
            </a:r>
          </a:p>
        </p:txBody>
      </p:sp>
      <p:sp>
        <p:nvSpPr>
          <p:cNvPr id="175" name="Khoi Nguyen"/>
          <p:cNvSpPr txBox="1"/>
          <p:nvPr>
            <p:ph type="body" sz="quarter" idx="1"/>
          </p:nvPr>
        </p:nvSpPr>
        <p:spPr>
          <a:xfrm>
            <a:off x="1270000" y="12160429"/>
            <a:ext cx="21844000" cy="694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Khoi Nguyen</a:t>
            </a:r>
          </a:p>
        </p:txBody>
      </p:sp>
      <p:sp>
        <p:nvSpPr>
          <p:cNvPr id="176" name="EPS 109"/>
          <p:cNvSpPr txBox="1"/>
          <p:nvPr/>
        </p:nvSpPr>
        <p:spPr>
          <a:xfrm>
            <a:off x="1270000" y="6984999"/>
            <a:ext cx="21844000" cy="2512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spcBef>
                <a:spcPts val="0"/>
              </a:spcBef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EPS 109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action-Diffusion Simulation"/>
          <p:cNvSpPr txBox="1"/>
          <p:nvPr>
            <p:ph type="title"/>
          </p:nvPr>
        </p:nvSpPr>
        <p:spPr>
          <a:xfrm>
            <a:off x="1270000" y="812797"/>
            <a:ext cx="21844000" cy="1557444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Reaction-Diffusion Simulation</a:t>
            </a:r>
          </a:p>
        </p:txBody>
      </p:sp>
      <p:sp>
        <p:nvSpPr>
          <p:cNvPr id="179" name="Theory and Method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Theory and Methods</a:t>
            </a:r>
          </a:p>
        </p:txBody>
      </p:sp>
      <p:sp>
        <p:nvSpPr>
          <p:cNvPr id="180" name="Occurs everywhere in nature…"/>
          <p:cNvSpPr txBox="1"/>
          <p:nvPr>
            <p:ph type="body" idx="21"/>
          </p:nvPr>
        </p:nvSpPr>
        <p:spPr>
          <a:xfrm>
            <a:off x="1269999" y="3509233"/>
            <a:ext cx="16032530" cy="91907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345001" indent="-345001" defTabSz="1505467">
              <a:spcBef>
                <a:spcPts val="1400"/>
              </a:spcBef>
              <a:defRPr sz="2900"/>
            </a:pPr>
            <a:r>
              <a:t>Occurs everywhere in nature 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Gray-Scott model is a reaction-diffusion system that simulates chemical reaction of two substances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u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—both diffuse over time.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Update equations of the two substances</a:t>
            </a:r>
            <a:r>
              <a:t>: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Rate of diffusion: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2D Laplacian function—difference between neighboring cells and current cells: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Kill rate: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Feed rate:</a:t>
            </a:r>
          </a:p>
          <a:p>
            <a:pPr marL="345001" indent="-345001" defTabSz="1505467">
              <a:spcBef>
                <a:spcPts val="1400"/>
              </a:spcBef>
              <a:defRPr sz="2900"/>
            </a:pPr>
            <a:r>
              <a:t>Time step: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345001" indent="-345001" defTabSz="1505467">
              <a:spcBef>
                <a:spcPts val="1400"/>
              </a:spcBef>
              <a:defRPr sz="2900" u="sng"/>
            </a:pPr>
            <a:r>
              <a:t>Code</a:t>
            </a:r>
            <a:r>
              <a:rPr u="none"/>
              <a:t>: set initial value of 1 for some of cells of substance </a:t>
            </a:r>
            <a14:m>
              <m:oMath>
                <m:r>
                  <a:rPr xmlns:a="http://schemas.openxmlformats.org/drawingml/2006/main" sz="35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rPr u="none"/>
              <a:t> to initialize the reaction, then change kill &amp; feed rates as liking for different simulations. Have both 2D and 3D versions for more visual appeals.</a:t>
            </a:r>
            <a:endParaRPr sz="3302"/>
          </a:p>
        </p:txBody>
      </p:sp>
      <p:pic>
        <p:nvPicPr>
          <p:cNvPr id="181" name="0ae1824cb76dc80eac3da018b30e733e.jpg" descr="0ae1824cb76dc80eac3da018b30e733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2141" y="5945792"/>
            <a:ext cx="4934226" cy="3014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0122730-800px-wm.jpg.20aca6c035dd5d905db711edfe06c253.jpg" descr="c0122730-800px-wm.jpg.20aca6c035dd5d905db711edfe06c25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52141" y="2590512"/>
            <a:ext cx="4934226" cy="327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shot 2023-11-27 at 11.25.02 PM.png" descr="Screenshot 2023-11-27 at 11.25.0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76263" y="9040483"/>
            <a:ext cx="4885982" cy="4535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odeCogsEqn_2.svg" descr="CodeCogsEqn_2.svg"/>
          <p:cNvPicPr>
            <a:picLocks noChangeAspect="1"/>
          </p:cNvPicPr>
          <p:nvPr/>
        </p:nvPicPr>
        <p:blipFill>
          <a:blip r:embed="rId5">
            <a:extLst/>
          </a:blip>
          <a:srcRect l="0" t="1234" r="0" b="1234"/>
          <a:stretch>
            <a:fillRect/>
          </a:stretch>
        </p:blipFill>
        <p:spPr>
          <a:xfrm>
            <a:off x="10298851" y="5854348"/>
            <a:ext cx="6596661" cy="444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CodeCogsEqn.svg" descr="CodeCogsEqn.sv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3700" y="5868008"/>
            <a:ext cx="6278520" cy="417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CodeCogsEqn_3.svg" descr="CodeCogsEqn_3.sv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21073" y="6691424"/>
            <a:ext cx="1104903" cy="441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CodeCogsEqn_4.svg" descr="CodeCogsEqn_4.sv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75323" y="7103926"/>
            <a:ext cx="1290838" cy="732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CodeCogsEqn_k.svg" descr="CodeCogsEqn_k.sv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08677" y="7942281"/>
            <a:ext cx="237532" cy="333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CodeCogsEqn_f.svg" descr="CodeCogsEqn_f.sv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510207" y="8606121"/>
            <a:ext cx="258964" cy="43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odeCogsEqn_dt.svg" descr="CodeCogsEqn_dt.sv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29462" y="9243628"/>
            <a:ext cx="518718" cy="339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0" t="0" r="0" b="0"/>
          <a:stretch>
            <a:fillRect/>
          </a:stretch>
        </p:blipFill>
        <p:spPr>
          <a:xfrm>
            <a:off x="13158876" y="11294266"/>
            <a:ext cx="5723639" cy="2008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nimation1.mp4" descr="animation1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" y="1270000"/>
            <a:ext cx="24384005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k =  .05952, f = .03250"/>
          <p:cNvSpPr txBox="1"/>
          <p:nvPr/>
        </p:nvSpPr>
        <p:spPr>
          <a:xfrm>
            <a:off x="4888910" y="258097"/>
            <a:ext cx="14606169" cy="205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348" sz="116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k =  .05952, f = .03250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animation2.mp4" descr="animation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70000"/>
            <a:ext cx="24384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k =  .05952, f = .03250"/>
          <p:cNvSpPr txBox="1"/>
          <p:nvPr/>
        </p:nvSpPr>
        <p:spPr>
          <a:xfrm>
            <a:off x="4888910" y="258097"/>
            <a:ext cx="14606169" cy="205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348" sz="116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k =  .05952, f = .03250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animation3.mp4" descr="animation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70000"/>
            <a:ext cx="24384002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k =  .05952, f = .03250"/>
          <p:cNvSpPr txBox="1"/>
          <p:nvPr/>
        </p:nvSpPr>
        <p:spPr>
          <a:xfrm>
            <a:off x="4957415" y="258097"/>
            <a:ext cx="14469162" cy="205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348" sz="116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k =  .05364, f = .01634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animation4.mp4" descr="animation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70000"/>
            <a:ext cx="24384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k =  .05952, f = .03250"/>
          <p:cNvSpPr txBox="1"/>
          <p:nvPr/>
        </p:nvSpPr>
        <p:spPr>
          <a:xfrm>
            <a:off x="5268260" y="258097"/>
            <a:ext cx="13847471" cy="205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348" sz="116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k =  .06134 f = .02749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animation5.mp4" descr="animation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1270000"/>
            <a:ext cx="16256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k =  .05952, f = .03250"/>
          <p:cNvSpPr txBox="1"/>
          <p:nvPr/>
        </p:nvSpPr>
        <p:spPr>
          <a:xfrm>
            <a:off x="10048794" y="258097"/>
            <a:ext cx="4286403" cy="205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348" sz="116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bonus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Works Cited"/>
          <p:cNvSpPr txBox="1"/>
          <p:nvPr>
            <p:ph type="title"/>
          </p:nvPr>
        </p:nvSpPr>
        <p:spPr>
          <a:xfrm>
            <a:off x="1270000" y="812800"/>
            <a:ext cx="21844000" cy="1557438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Works Cited</a:t>
            </a:r>
          </a:p>
        </p:txBody>
      </p:sp>
      <p:sp>
        <p:nvSpPr>
          <p:cNvPr id="209" name="Body Level One…"/>
          <p:cNvSpPr txBox="1"/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</p:spPr>
        <p:txBody>
          <a:bodyPr/>
          <a:lstStyle/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hlinkClick r:id="rId2" invalidUrl="" action="" tgtFrame="" tooltip="" history="1" highlightClick="0" endSnd="0"/>
              </a:rPr>
              <a:t>https://en.wikipedia.org/wiki/Reaction%E2%80%93diffusion_system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hlinkClick r:id="rId3" invalidUrl="" action="" tgtFrame="" tooltip="" history="1" highlightClick="0" endSnd="0"/>
              </a:rPr>
              <a:t>https://www.karlsims.com/rdtool.html</a:t>
            </a:r>
          </a:p>
          <a:p>
            <a:pPr marL="558800" indent="-558800" algn="l" defTabSz="2438400">
              <a:spcBef>
                <a:spcPts val="2400"/>
              </a:spcBef>
              <a:buClr>
                <a:srgbClr val="000000"/>
              </a:buClr>
              <a:buSzPct val="100000"/>
              <a:buChar char="•"/>
              <a:defRPr sz="4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raphik"/>
                <a:ea typeface="Graphik"/>
                <a:cs typeface="Graphik"/>
                <a:sym typeface="Graphik"/>
              </a:defRPr>
            </a:pPr>
            <a:r>
              <a:rPr>
                <a:hlinkClick r:id="rId4" invalidUrl="" action="" tgtFrame="" tooltip="" history="1" highlightClick="0" endSnd="0"/>
              </a:rPr>
              <a:t>https://www.karlsims.com/rd.html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