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media1.mp4" ContentType="video/unknown"/>
  <Override PartName="/ppt/media/media2.mp4" ContentType="vide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13"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13"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13"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469900">
              <a:spcBef>
                <a:spcPts val="0"/>
              </a:spcBef>
              <a:buSzTx/>
              <a:buNone/>
              <a:defRPr spc="-170" sz="8500">
                <a:latin typeface="Helvetica Neue Medium"/>
                <a:ea typeface="Helvetica Neue Medium"/>
                <a:cs typeface="Helvetica Neue Medium"/>
                <a:sym typeface="Helvetica Neue Medium"/>
              </a:defRPr>
            </a:lvl2pPr>
            <a:lvl3pPr marL="638923" indent="-469900">
              <a:spcBef>
                <a:spcPts val="0"/>
              </a:spcBef>
              <a:buSzTx/>
              <a:buNone/>
              <a:defRPr spc="-170" sz="8500">
                <a:latin typeface="Helvetica Neue Medium"/>
                <a:ea typeface="Helvetica Neue Medium"/>
                <a:cs typeface="Helvetica Neue Medium"/>
                <a:sym typeface="Helvetica Neue Medium"/>
              </a:defRPr>
            </a:lvl3pPr>
            <a:lvl4pPr marL="638923" indent="-469900">
              <a:spcBef>
                <a:spcPts val="0"/>
              </a:spcBef>
              <a:buSzTx/>
              <a:buNone/>
              <a:defRPr spc="-170" sz="8500">
                <a:latin typeface="Helvetica Neue Medium"/>
                <a:ea typeface="Helvetica Neue Medium"/>
                <a:cs typeface="Helvetica Neue Medium"/>
                <a:sym typeface="Helvetica Neue Medium"/>
              </a:defRPr>
            </a:lvl4pPr>
            <a:lvl5pPr marL="638923" indent="-469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13"/>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14"/>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15"/>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13"/>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13"/>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14"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13"/>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13"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14"/>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0" defTabSz="825500">
              <a:lnSpc>
                <a:spcPct val="100000"/>
              </a:lnSpc>
              <a:spcBef>
                <a:spcPts val="1800"/>
              </a:spcBef>
              <a:buSzTx/>
              <a:buNone/>
              <a:defRPr spc="-55" sz="5500"/>
            </a:lvl2pPr>
            <a:lvl3pPr marL="0" indent="0" defTabSz="825500">
              <a:lnSpc>
                <a:spcPct val="100000"/>
              </a:lnSpc>
              <a:spcBef>
                <a:spcPts val="1800"/>
              </a:spcBef>
              <a:buSzTx/>
              <a:buNone/>
              <a:defRPr spc="-55" sz="5500"/>
            </a:lvl3pPr>
            <a:lvl4pPr marL="0" indent="0" defTabSz="825500">
              <a:lnSpc>
                <a:spcPct val="100000"/>
              </a:lnSpc>
              <a:spcBef>
                <a:spcPts val="1800"/>
              </a:spcBef>
              <a:buSzTx/>
              <a:buNone/>
              <a:defRPr spc="-55" sz="5500"/>
            </a:lvl4pPr>
            <a:lvl5pPr marL="0" indent="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video" Target="../media/media1.mp4"/><Relationship Id="rId3" Type="http://schemas.microsoft.com/office/2007/relationships/media" Target="../media/media1.mp4"/><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video" Target="../media/media2.mp4"/><Relationship Id="rId3" Type="http://schemas.microsoft.com/office/2007/relationships/media" Target="../media/media2.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Nicolas Valencia - November 28, 2023"/>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lstStyle>
          <a:p>
            <a:pPr/>
            <a:r>
              <a:t>Nicolas Valencia - November 28, 2023</a:t>
            </a:r>
          </a:p>
        </p:txBody>
      </p:sp>
      <p:sp>
        <p:nvSpPr>
          <p:cNvPr id="152" name="2D Shear Wave Simulation in Heterogeneous Media"/>
          <p:cNvSpPr txBox="1"/>
          <p:nvPr>
            <p:ph type="ctrTitle"/>
          </p:nvPr>
        </p:nvSpPr>
        <p:spPr>
          <a:xfrm>
            <a:off x="1206496" y="2574991"/>
            <a:ext cx="21971004" cy="8182106"/>
          </a:xfrm>
          <a:prstGeom prst="rect">
            <a:avLst/>
          </a:prstGeom>
        </p:spPr>
        <p:txBody>
          <a:bodyPr/>
          <a:lstStyle>
            <a:lvl1pPr defTabSz="457200">
              <a:lnSpc>
                <a:spcPct val="100000"/>
              </a:lnSpc>
              <a:defRPr spc="0" sz="7000"/>
            </a:lvl1pPr>
          </a:lstStyle>
          <a:p>
            <a:pPr/>
            <a:r>
              <a:t>2D Shear Wave Simulation in Heterogeneous Media</a:t>
            </a:r>
          </a:p>
        </p:txBody>
      </p:sp>
      <p:sp>
        <p:nvSpPr>
          <p:cNvPr id="153" name="EPS 109 Fall 2023 Final Project"/>
          <p:cNvSpPr txBox="1"/>
          <p:nvPr>
            <p:ph type="subTitle" sz="quarter" idx="1"/>
          </p:nvPr>
        </p:nvSpPr>
        <p:spPr>
          <a:xfrm>
            <a:off x="1201342" y="10702990"/>
            <a:ext cx="21971001" cy="1003099"/>
          </a:xfrm>
          <a:prstGeom prst="rect">
            <a:avLst/>
          </a:prstGeom>
        </p:spPr>
        <p:txBody>
          <a:bodyPr/>
          <a:lstStyle>
            <a:lvl1pPr>
              <a:defRPr b="0" i="1" sz="5000"/>
            </a:lvl1pPr>
          </a:lstStyle>
          <a:p>
            <a:pPr/>
            <a:r>
              <a:t>EPS 109 Fall 2023 Final Project </a:t>
            </a:r>
          </a:p>
        </p:txBody>
      </p:sp>
      <p:pic>
        <p:nvPicPr>
          <p:cNvPr id="154" name="Image" descr="Image"/>
          <p:cNvPicPr>
            <a:picLocks noChangeAspect="1"/>
          </p:cNvPicPr>
          <p:nvPr/>
        </p:nvPicPr>
        <p:blipFill>
          <a:blip r:embed="rId2">
            <a:extLst/>
          </a:blip>
          <a:stretch>
            <a:fillRect/>
          </a:stretch>
        </p:blipFill>
        <p:spPr>
          <a:xfrm>
            <a:off x="3126879" y="690285"/>
            <a:ext cx="18130242" cy="841761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Project Details"/>
          <p:cNvSpPr txBox="1"/>
          <p:nvPr>
            <p:ph type="title"/>
          </p:nvPr>
        </p:nvSpPr>
        <p:spPr>
          <a:xfrm>
            <a:off x="1206499" y="473673"/>
            <a:ext cx="21971001" cy="1576085"/>
          </a:xfrm>
          <a:prstGeom prst="rect">
            <a:avLst/>
          </a:prstGeom>
        </p:spPr>
        <p:txBody>
          <a:bodyPr/>
          <a:lstStyle>
            <a:lvl1pPr>
              <a:defRPr spc="-140" sz="7000"/>
            </a:lvl1pPr>
          </a:lstStyle>
          <a:p>
            <a:pPr/>
            <a:r>
              <a:t>Project Details</a:t>
            </a:r>
          </a:p>
        </p:txBody>
      </p:sp>
      <p:sp>
        <p:nvSpPr>
          <p:cNvPr id="157" name="Computer simulations can be used to model wave propagation through media with different properties. This is especially important for seismic tomography and exploration geophysics.…"/>
          <p:cNvSpPr txBox="1"/>
          <p:nvPr>
            <p:ph type="body" idx="1"/>
          </p:nvPr>
        </p:nvSpPr>
        <p:spPr>
          <a:xfrm>
            <a:off x="1206499" y="1690721"/>
            <a:ext cx="21971001" cy="10518991"/>
          </a:xfrm>
          <a:prstGeom prst="rect">
            <a:avLst/>
          </a:prstGeom>
        </p:spPr>
        <p:txBody>
          <a:bodyPr/>
          <a:lstStyle/>
          <a:p>
            <a:pPr marL="530352" indent="-530352" defTabSz="2121354">
              <a:spcBef>
                <a:spcPts val="3900"/>
              </a:spcBef>
              <a:defRPr sz="4350"/>
            </a:pPr>
            <a:r>
              <a:t>Computer simulations can be used to model wave propagation through media with different properties. This is especially important for seismic tomography and exploration geophysics. </a:t>
            </a:r>
          </a:p>
          <a:p>
            <a:pPr marL="530352" indent="-530352" defTabSz="2121354">
              <a:spcBef>
                <a:spcPts val="3900"/>
              </a:spcBef>
              <a:defRPr sz="4350"/>
            </a:pPr>
            <a:r>
              <a:t>This project utilized a finite-difference method developed to model shear wave propagation based on velocity and stress (Virieux 1984). The 2D wave equation is discretized into a matrix of velocity and stress components. Source excitation is done with a short-lived sinusoidal function and rigid boundary conditions are imposed along the edges. </a:t>
            </a:r>
          </a:p>
          <a:p>
            <a:pPr marL="530352" indent="-530352" defTabSz="2121354">
              <a:spcBef>
                <a:spcPts val="3900"/>
              </a:spcBef>
              <a:defRPr sz="4350"/>
            </a:pPr>
            <a:r>
              <a:t>Two animations presented: 1st animation shows propagation in homogeneous medium, 2nd animation shows propagation in heterogeneous medium with change in shear modulus at y = 40.</a:t>
            </a:r>
          </a:p>
          <a:p>
            <a:pPr marL="530352" indent="-530352" defTabSz="2121354">
              <a:spcBef>
                <a:spcPts val="3900"/>
              </a:spcBef>
              <a:defRPr sz="4350"/>
            </a:pPr>
            <a:r>
              <a:t>Shear wave velocity is proportional to the shear modulus of medium. Simulation results show higher velocity waves in region with higher shear modulus values. Higher attenuation is observed within this region as well. Notice the reflection along the boundary between the two different shear modulus regions.</a:t>
            </a:r>
          </a:p>
        </p:txBody>
      </p:sp>
      <p:sp>
        <p:nvSpPr>
          <p:cNvPr id="158" name="Source: ”SH-wave propagation in heterogeneous media: Velocity-stress finite-difference method&quot; (Virieux 1984)."/>
          <p:cNvSpPr txBox="1"/>
          <p:nvPr/>
        </p:nvSpPr>
        <p:spPr>
          <a:xfrm>
            <a:off x="1206499" y="12457459"/>
            <a:ext cx="21971001" cy="872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marL="243840" indent="-243840" defTabSz="975335">
              <a:spcBef>
                <a:spcPts val="1800"/>
              </a:spcBef>
              <a:buSzPct val="123000"/>
              <a:buChar char="•"/>
              <a:defRPr sz="2400"/>
            </a:lvl1pPr>
          </a:lstStyle>
          <a:p>
            <a:pPr/>
            <a:r>
              <a:t>Source: ”SH-wave propagation in heterogeneous media: Velocity-stress finite-difference method" (Virieux 1984).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velocity6 (3).mp4" descr="velocity6 (3).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760979" y="-1715266"/>
            <a:ext cx="22862042" cy="17146532"/>
          </a:xfrm>
          <a:prstGeom prst="rect">
            <a:avLst/>
          </a:prstGeom>
          <a:ln w="12700">
            <a:miter lim="400000"/>
          </a:ln>
        </p:spPr>
      </p:pic>
      <p:sp>
        <p:nvSpPr>
          <p:cNvPr id="161" name="X"/>
          <p:cNvSpPr txBox="1"/>
          <p:nvPr/>
        </p:nvSpPr>
        <p:spPr>
          <a:xfrm>
            <a:off x="11948617" y="12371984"/>
            <a:ext cx="486766"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p>
        </p:txBody>
      </p:sp>
      <p:sp>
        <p:nvSpPr>
          <p:cNvPr id="162" name="Y"/>
          <p:cNvSpPr txBox="1"/>
          <p:nvPr/>
        </p:nvSpPr>
        <p:spPr>
          <a:xfrm>
            <a:off x="1924151" y="6453784"/>
            <a:ext cx="509322"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3334000" fill="hold"/>
                                        <p:tgtEl>
                                          <p:spTgt spid="160"/>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6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velocity7.mp4" descr="velocity7.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796045" y="-1688966"/>
            <a:ext cx="22791910" cy="17093932"/>
          </a:xfrm>
          <a:prstGeom prst="rect">
            <a:avLst/>
          </a:prstGeom>
          <a:ln w="12700">
            <a:miter lim="400000"/>
          </a:ln>
        </p:spPr>
      </p:pic>
      <p:sp>
        <p:nvSpPr>
          <p:cNvPr id="165" name="Y"/>
          <p:cNvSpPr txBox="1"/>
          <p:nvPr/>
        </p:nvSpPr>
        <p:spPr>
          <a:xfrm>
            <a:off x="2000351" y="6453784"/>
            <a:ext cx="509322"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Y</a:t>
            </a:r>
          </a:p>
        </p:txBody>
      </p:sp>
      <p:sp>
        <p:nvSpPr>
          <p:cNvPr id="166" name="X"/>
          <p:cNvSpPr txBox="1"/>
          <p:nvPr/>
        </p:nvSpPr>
        <p:spPr>
          <a:xfrm>
            <a:off x="11948617" y="12346584"/>
            <a:ext cx="486766"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3333999" fill="hold"/>
                                        <p:tgtEl>
                                          <p:spTgt spid="16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64"/>
                </p:tgtEl>
              </p:cMediaNode>
            </p:video>
          </p:childTnLst>
        </p:cTn>
      </p:par>
    </p:tnLst>
  </p:timing>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