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64" r:id="rId2"/>
    <p:sldId id="265" r:id="rId3"/>
    <p:sldId id="267" r:id="rId4"/>
    <p:sldId id="266" r:id="rId5"/>
    <p:sldId id="256" r:id="rId6"/>
    <p:sldId id="262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8220"/>
    <a:srgbClr val="2D637F"/>
    <a:srgbClr val="E09E19"/>
    <a:srgbClr val="9DAD33"/>
    <a:srgbClr val="6C3302"/>
    <a:srgbClr val="584F29"/>
    <a:srgbClr val="ED4E33"/>
    <a:srgbClr val="003262"/>
    <a:srgbClr val="53626F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2" autoAdjust="0"/>
    <p:restoredTop sz="94669" autoAdjust="0"/>
  </p:normalViewPr>
  <p:slideViewPr>
    <p:cSldViewPr snapToGrid="0" snapToObjects="1">
      <p:cViewPr varScale="1">
        <p:scale>
          <a:sx n="105" d="100"/>
          <a:sy n="105" d="100"/>
        </p:scale>
        <p:origin x="1788" y="78"/>
      </p:cViewPr>
      <p:guideLst>
        <p:guide orient="horz" pos="3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B1905-1EEB-6545-B5E2-B70E8868255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A396-5F67-764F-9A9A-305152EB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3F6BF-7462-9046-A2B6-90C29244BD2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7DBC5-2A13-CA47-B9EE-6017A92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4333"/>
            <a:ext cx="6813884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C282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03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518947"/>
            <a:ext cx="7740650" cy="20646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5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2051"/>
            <a:ext cx="7464425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97755"/>
            <a:ext cx="3717925" cy="2823496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2097754"/>
            <a:ext cx="3746500" cy="282349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31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4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5598553"/>
            <a:ext cx="9170736" cy="1330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9048" y="6019295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4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C28220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enlucier.com/blog-press/2016/10/27/the-big-sink" TargetMode="External"/><Relationship Id="rId2" Type="http://schemas.openxmlformats.org/officeDocument/2006/relationships/hyperlink" Target="https://faculty.uml.edu/spaikowsky/Teaching/14.533/documents/Connors_Bkgnd_EngPropofBBC.pd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7259" y="1825208"/>
            <a:ext cx="7766050" cy="1150353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10 Story Building Consolidation Settlement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3201586"/>
            <a:ext cx="8446168" cy="20646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San Francisco vs. Boston </a:t>
            </a:r>
          </a:p>
          <a:p>
            <a:pPr marL="0" indent="0" algn="ctr">
              <a:buNone/>
            </a:pPr>
            <a:r>
              <a:rPr lang="en-US" sz="1800" dirty="0"/>
              <a:t>By: Ashley Woodward </a:t>
            </a:r>
          </a:p>
        </p:txBody>
      </p:sp>
    </p:spTree>
    <p:extLst>
      <p:ext uri="{BB962C8B-B14F-4D97-AF65-F5344CB8AC3E}">
        <p14:creationId xmlns:p14="http://schemas.microsoft.com/office/powerpoint/2010/main" val="50008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4048" y="289912"/>
            <a:ext cx="7766050" cy="1150353"/>
          </a:xfrm>
        </p:spPr>
        <p:txBody>
          <a:bodyPr>
            <a:normAutofit/>
          </a:bodyPr>
          <a:lstStyle/>
          <a:p>
            <a:r>
              <a:rPr lang="en-US" sz="4200" dirty="0"/>
              <a:t>Background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2600" y="1591649"/>
            <a:ext cx="5186680" cy="3674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What is consolidation? </a:t>
            </a:r>
          </a:p>
          <a:p>
            <a:r>
              <a:rPr lang="en-US" sz="1800" dirty="0"/>
              <a:t>Ground settlement due to the dissipation of excess pore pressures in soil</a:t>
            </a:r>
          </a:p>
          <a:p>
            <a:r>
              <a:rPr lang="en-US" sz="1800" dirty="0"/>
              <a:t>Common in clay materials due low hydraulic conductivity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Motivation </a:t>
            </a:r>
          </a:p>
          <a:p>
            <a:r>
              <a:rPr lang="en-US" sz="1800" dirty="0"/>
              <a:t>Consolidation is an integral part of  building design and if not done properly can lead to structure failure</a:t>
            </a:r>
          </a:p>
          <a:p>
            <a:pPr lvl="1"/>
            <a:r>
              <a:rPr lang="en-US" sz="1600" dirty="0"/>
              <a:t>Example: Millennium tower leaning (100+ million-dollar mistake)  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5907778-F0D8-9506-C86D-D656E3BC1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r="27967"/>
          <a:stretch/>
        </p:blipFill>
        <p:spPr bwMode="auto">
          <a:xfrm>
            <a:off x="5559552" y="1919478"/>
            <a:ext cx="3374136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51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5760" y="407562"/>
            <a:ext cx="7766050" cy="1150353"/>
          </a:xfrm>
        </p:spPr>
        <p:txBody>
          <a:bodyPr>
            <a:normAutofit/>
          </a:bodyPr>
          <a:lstStyle/>
          <a:p>
            <a:r>
              <a:rPr lang="en-US" sz="4200" dirty="0"/>
              <a:t>Key Concepts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768" y="1667269"/>
            <a:ext cx="8446168" cy="3663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Clay has a memory of its stress history </a:t>
            </a:r>
          </a:p>
          <a:p>
            <a:r>
              <a:rPr lang="en-US" sz="1800" dirty="0"/>
              <a:t>	Normally Consolidated vs Over consolidated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Taylor Expansion and Finite Difference Method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Where U is % excess pore pressure; therefore, % consolidation =  1 – U </a:t>
            </a:r>
          </a:p>
          <a:p>
            <a:pPr marL="0" indent="0">
              <a:buNone/>
            </a:pPr>
            <a:endParaRPr 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0AAF84-8392-AFDA-EF36-FEE898C3AA55}"/>
                  </a:ext>
                </a:extLst>
              </p:cNvPr>
              <p:cNvSpPr txBox="1"/>
              <p:nvPr/>
            </p:nvSpPr>
            <p:spPr>
              <a:xfrm>
                <a:off x="609851" y="2508235"/>
                <a:ext cx="2680926" cy="920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b="0" dirty="0">
                    <a:ea typeface="Cambria Math" panose="02040503050406030204" pitchFamily="18" charset="0"/>
                  </a:rPr>
                  <a:t>NC: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’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∑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𝐻𝑙𝑜𝑔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𝑣𝑓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0AAF84-8392-AFDA-EF36-FEE898C3A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51" y="2508235"/>
                <a:ext cx="2680926" cy="920765"/>
              </a:xfrm>
              <a:prstGeom prst="rect">
                <a:avLst/>
              </a:prstGeom>
              <a:blipFill>
                <a:blip r:embed="rId2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5E98D2-B7D8-4094-6D7C-54F99ADE686E}"/>
                  </a:ext>
                </a:extLst>
              </p:cNvPr>
              <p:cNvSpPr txBox="1"/>
              <p:nvPr/>
            </p:nvSpPr>
            <p:spPr>
              <a:xfrm>
                <a:off x="3862606" y="2508234"/>
                <a:ext cx="2680926" cy="920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O</a:t>
                </a:r>
                <a:r>
                  <a:rPr lang="en-US" b="0" dirty="0">
                    <a:ea typeface="Cambria Math" panose="02040503050406030204" pitchFamily="18" charset="0"/>
                  </a:rPr>
                  <a:t>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’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∑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𝐻𝑙𝑜𝑔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𝑣𝑓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5E98D2-B7D8-4094-6D7C-54F99ADE6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606" y="2508234"/>
                <a:ext cx="2680926" cy="920765"/>
              </a:xfrm>
              <a:prstGeom prst="rect">
                <a:avLst/>
              </a:prstGeom>
              <a:blipFill>
                <a:blip r:embed="rId3"/>
                <a:stretch>
                  <a:fillRect t="-7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5F1DD5-509C-1B76-8D98-B4A477BE2D8A}"/>
                  </a:ext>
                </a:extLst>
              </p:cNvPr>
              <p:cNvSpPr txBox="1"/>
              <p:nvPr/>
            </p:nvSpPr>
            <p:spPr>
              <a:xfrm>
                <a:off x="525780" y="4158565"/>
                <a:ext cx="1360116" cy="572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5F1DD5-509C-1B76-8D98-B4A477BE2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" y="4158565"/>
                <a:ext cx="1360116" cy="5726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D168BD-B15C-655E-6DE7-A35E5152FD84}"/>
                  </a:ext>
                </a:extLst>
              </p:cNvPr>
              <p:cNvSpPr txBox="1"/>
              <p:nvPr/>
            </p:nvSpPr>
            <p:spPr>
              <a:xfrm>
                <a:off x="3862606" y="4331272"/>
                <a:ext cx="4549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+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D168BD-B15C-655E-6DE7-A35E5152F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606" y="4331272"/>
                <a:ext cx="4549772" cy="276999"/>
              </a:xfrm>
              <a:prstGeom prst="rect">
                <a:avLst/>
              </a:prstGeom>
              <a:blipFill>
                <a:blip r:embed="rId5"/>
                <a:stretch>
                  <a:fillRect l="-1877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3144CC-5B4E-2B8F-3D6D-EC39DEBE4AB9}"/>
                  </a:ext>
                </a:extLst>
              </p:cNvPr>
              <p:cNvSpPr txBox="1"/>
              <p:nvPr/>
            </p:nvSpPr>
            <p:spPr>
              <a:xfrm>
                <a:off x="2321766" y="4210470"/>
                <a:ext cx="107728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3144CC-5B4E-2B8F-3D6D-EC39DEBE4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766" y="4210470"/>
                <a:ext cx="1077282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72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58" y="5822178"/>
            <a:ext cx="2913632" cy="1150353"/>
          </a:xfrm>
        </p:spPr>
        <p:txBody>
          <a:bodyPr>
            <a:normAutofit/>
          </a:bodyPr>
          <a:lstStyle/>
          <a:p>
            <a:r>
              <a:rPr lang="en-US" sz="2800" dirty="0"/>
              <a:t>The Model </a:t>
            </a:r>
          </a:p>
        </p:txBody>
      </p:sp>
      <p:pic>
        <p:nvPicPr>
          <p:cNvPr id="2050" name="Picture 2" descr="Simplified soil profile at Treasure Island vertical array ...">
            <a:extLst>
              <a:ext uri="{FF2B5EF4-FFF2-40B4-BE49-F238E27FC236}">
                <a16:creationId xmlns:a16="http://schemas.microsoft.com/office/drawing/2014/main" id="{B8D3A9EE-E333-644A-3211-5474A6A6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73" y="143287"/>
            <a:ext cx="1588143" cy="266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735A4C8-6F15-A44F-0FF5-5C46A84A2E3E}"/>
              </a:ext>
            </a:extLst>
          </p:cNvPr>
          <p:cNvSpPr/>
          <p:nvPr/>
        </p:nvSpPr>
        <p:spPr>
          <a:xfrm>
            <a:off x="2962656" y="1296573"/>
            <a:ext cx="1252728" cy="36091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6E3598C-65BD-446C-02C5-578CA844BEBF}"/>
              </a:ext>
            </a:extLst>
          </p:cNvPr>
          <p:cNvSpPr/>
          <p:nvPr/>
        </p:nvSpPr>
        <p:spPr>
          <a:xfrm>
            <a:off x="2962656" y="4182549"/>
            <a:ext cx="1252728" cy="36091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1ABC8F59-A33B-962A-F374-DE8D956FB4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2736" y="2459736"/>
            <a:ext cx="1121664" cy="112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A9E431-D30B-E075-9DEC-63AA628B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626" y="3020568"/>
            <a:ext cx="3498652" cy="27756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F7C405-666D-47AE-7873-C320D166F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931" y="178726"/>
            <a:ext cx="3317660" cy="26320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6040EB-54F7-A66D-7DAB-DDADF2EAA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458" y="2836746"/>
            <a:ext cx="1396172" cy="27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3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Fconsolidation_short">
            <a:hlinkClick r:id="" action="ppaction://media"/>
            <a:extLst>
              <a:ext uri="{FF2B5EF4-FFF2-40B4-BE49-F238E27FC236}">
                <a16:creationId xmlns:a16="http://schemas.microsoft.com/office/drawing/2014/main" id="{A5DA8FFC-EDAF-6C03-1635-11A2D98B2E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" y="1152144"/>
            <a:ext cx="4608576" cy="3456432"/>
          </a:xfrm>
          <a:prstGeom prst="rect">
            <a:avLst/>
          </a:prstGeom>
        </p:spPr>
      </p:pic>
      <p:pic>
        <p:nvPicPr>
          <p:cNvPr id="9" name="boston_consolidation_short (1)">
            <a:hlinkClick r:id="" action="ppaction://media"/>
            <a:extLst>
              <a:ext uri="{FF2B5EF4-FFF2-40B4-BE49-F238E27FC236}">
                <a16:creationId xmlns:a16="http://schemas.microsoft.com/office/drawing/2014/main" id="{9E75D197-732A-721F-E27F-A1FF59315E9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52544" y="1152144"/>
            <a:ext cx="4608576" cy="3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9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oston_SF_dzcompare">
            <a:hlinkClick r:id="" action="ppaction://media"/>
            <a:extLst>
              <a:ext uri="{FF2B5EF4-FFF2-40B4-BE49-F238E27FC236}">
                <a16:creationId xmlns:a16="http://schemas.microsoft.com/office/drawing/2014/main" id="{B6569B5D-A540-B439-62B4-46B9131B928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2036" y="1097280"/>
            <a:ext cx="5519928" cy="413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19C09CB-74BC-D573-EB64-26ECC8D97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04" y="1216745"/>
            <a:ext cx="7618984" cy="3674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Boston Blue Clay Information </a:t>
            </a:r>
          </a:p>
          <a:p>
            <a:pPr marL="0" indent="0">
              <a:buNone/>
            </a:pPr>
            <a:r>
              <a:rPr lang="en-US" sz="1800" u="sng" dirty="0">
                <a:hlinkClick r:id="rId2"/>
              </a:rPr>
              <a:t>https://faculty.uml.edu/spaikowsky/Teaching/14.533/documents/Connors_Bkgnd_EngPropofBBC.pdf</a:t>
            </a:r>
            <a:endParaRPr lang="en-US" sz="1800" u="sng" dirty="0"/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r>
              <a:rPr lang="en-US" sz="1800" u="sng" dirty="0">
                <a:hlinkClick r:id="rId3"/>
              </a:rPr>
              <a:t>https://caenlucier.com/blog-press/2016/10/27/the-big-sink</a:t>
            </a:r>
            <a:endParaRPr lang="en-US" sz="1800" u="sng" dirty="0"/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65848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208</Words>
  <Application>Microsoft Office PowerPoint</Application>
  <PresentationFormat>On-screen Show (4:3)</PresentationFormat>
  <Paragraphs>37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Georgia</vt:lpstr>
      <vt:lpstr>Lucida Grande</vt:lpstr>
      <vt:lpstr>Custom Design</vt:lpstr>
      <vt:lpstr>10 Story Building Consolidation Settlement </vt:lpstr>
      <vt:lpstr>Background </vt:lpstr>
      <vt:lpstr>Key Concepts </vt:lpstr>
      <vt:lpstr>The Model </vt:lpstr>
      <vt:lpstr>PowerPoint Presentation</vt:lpstr>
      <vt:lpstr>PowerPoint Presentation</vt:lpstr>
      <vt:lpstr>PowerPoint Presentation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Frasier</dc:creator>
  <cp:lastModifiedBy>Ashley Woodward</cp:lastModifiedBy>
  <cp:revision>51</cp:revision>
  <dcterms:created xsi:type="dcterms:W3CDTF">2013-01-15T19:08:57Z</dcterms:created>
  <dcterms:modified xsi:type="dcterms:W3CDTF">2023-11-29T12:08:46Z</dcterms:modified>
</cp:coreProperties>
</file>