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1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2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7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6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6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0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48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4" r:id="rId6"/>
    <p:sldLayoutId id="2147483669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atellite view of Earth">
            <a:extLst>
              <a:ext uri="{FF2B5EF4-FFF2-40B4-BE49-F238E27FC236}">
                <a16:creationId xmlns:a16="http://schemas.microsoft.com/office/drawing/2014/main" id="{F964D871-98CF-9978-6FF8-DC4FC992F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t="17483" b="15851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C6917F-AE5A-5789-FC24-B51C601C7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33451"/>
            <a:ext cx="5334000" cy="2576512"/>
          </a:xfrm>
        </p:spPr>
        <p:txBody>
          <a:bodyPr>
            <a:normAutofit/>
          </a:bodyPr>
          <a:lstStyle/>
          <a:p>
            <a:pPr algn="l"/>
            <a:r>
              <a:rPr lang="en-US" sz="4400">
                <a:solidFill>
                  <a:srgbClr val="FFFFFF"/>
                </a:solidFill>
              </a:rPr>
              <a:t>Simulating Earth’s Surface Temperature in 1000 Years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C7571-54DD-7CA0-1373-FB06361C3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8382000" cy="1338471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Kevin Zhu</a:t>
            </a:r>
          </a:p>
        </p:txBody>
      </p:sp>
      <p:pic>
        <p:nvPicPr>
          <p:cNvPr id="5" name="Picture Placeholder 7" descr="A screenshot of a heat map&#10;&#10;Description automatically generated">
            <a:extLst>
              <a:ext uri="{FF2B5EF4-FFF2-40B4-BE49-F238E27FC236}">
                <a16:creationId xmlns:a16="http://schemas.microsoft.com/office/drawing/2014/main" id="{A60C5BEA-A0D7-F83B-53E2-C74D38D43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33450"/>
            <a:ext cx="5845944" cy="4129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8172D4-B0E1-18A4-AF90-9E90F3554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33448"/>
            <a:ext cx="5845944" cy="412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A280E-4003-207C-D1AF-F98B71C3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5" y="40640"/>
            <a:ext cx="4352426" cy="1524000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2A423-2F9F-70EE-1D18-5BCE18EB3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55" y="1747520"/>
            <a:ext cx="3925705" cy="4673600"/>
          </a:xfrm>
        </p:spPr>
        <p:txBody>
          <a:bodyPr>
            <a:normAutofit lnSpcReduction="10000"/>
          </a:bodyPr>
          <a:lstStyle/>
          <a:p>
            <a:pPr algn="l">
              <a:buFont typeface="+mj-lt"/>
              <a:buAutoNum type="arabicPeriod"/>
            </a:pPr>
            <a:r>
              <a:rPr lang="en-US" sz="2000" b="1" i="0" dirty="0">
                <a:effectLst/>
                <a:latin typeface="Söhne"/>
              </a:rPr>
              <a:t>Data Preparation:</a:t>
            </a:r>
            <a:endParaRPr lang="en-US" sz="2000" b="0" i="0" dirty="0"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sz="2000" b="0" i="0" dirty="0">
                <a:effectLst/>
                <a:latin typeface="Söhne"/>
              </a:rPr>
              <a:t>Used historical average temperature data (1875-2022).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2000" dirty="0">
                <a:latin typeface="Söhne"/>
              </a:rPr>
              <a:t>Used API to gather temperature data into a file based on coordinates (weatherapi.com)</a:t>
            </a:r>
            <a:endParaRPr lang="en-US" sz="2000" b="0" i="0" dirty="0"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sz="2000" b="1" i="0" dirty="0">
                <a:effectLst/>
                <a:latin typeface="Söhne"/>
              </a:rPr>
              <a:t>Simulation Approach:</a:t>
            </a:r>
            <a:endParaRPr lang="en-US" sz="2000" b="0" i="0" dirty="0"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sz="2000" b="1" i="0" dirty="0">
                <a:effectLst/>
                <a:latin typeface="Söhne"/>
              </a:rPr>
              <a:t>Monte Carlo Simulation:</a:t>
            </a:r>
            <a:r>
              <a:rPr lang="en-US" sz="2000" b="0" i="0" dirty="0">
                <a:effectLst/>
                <a:latin typeface="Söhne"/>
              </a:rPr>
              <a:t> Conducted 100 runs over a 1000-year period.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2000" b="1" i="0" dirty="0">
                <a:effectLst/>
                <a:latin typeface="Söhne"/>
              </a:rPr>
              <a:t>Temperature Initialization:</a:t>
            </a:r>
            <a:r>
              <a:rPr lang="en-US" sz="2000" b="0" i="0" dirty="0">
                <a:effectLst/>
                <a:latin typeface="Söhne"/>
              </a:rPr>
              <a:t> Used historical data / real time to initialize temperature maps.</a:t>
            </a:r>
            <a:endParaRPr lang="en-US" sz="2000" b="1" i="0" dirty="0">
              <a:effectLst/>
              <a:latin typeface="Söhne"/>
            </a:endParaRPr>
          </a:p>
          <a:p>
            <a:pPr marL="800100" lvl="1" indent="-342900" algn="l">
              <a:buAutoNum type="arabicPeriod" startAt="2"/>
            </a:pPr>
            <a:endParaRPr lang="en-US" sz="2000" b="0" i="0" dirty="0">
              <a:effectLst/>
              <a:latin typeface="Söhn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3">
                <a:extLst>
                  <a:ext uri="{FF2B5EF4-FFF2-40B4-BE49-F238E27FC236}">
                    <a16:creationId xmlns:a16="http://schemas.microsoft.com/office/drawing/2014/main" id="{5FE7DE7A-826C-7EE9-8105-93A1116758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7160" y="1747520"/>
                <a:ext cx="8244840" cy="4673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buFont typeface="+mj-lt"/>
                  <a:buAutoNum type="arabicPeriod"/>
                </a:pPr>
                <a:r>
                  <a:rPr lang="en-US" sz="2000" b="1" i="0" dirty="0">
                    <a:effectLst/>
                    <a:latin typeface="Söhne"/>
                  </a:rPr>
                  <a:t> Simulation Processes:</a:t>
                </a:r>
                <a:endParaRPr lang="en-US" sz="2000" b="0" i="0" dirty="0">
                  <a:effectLst/>
                  <a:latin typeface="Söhne"/>
                </a:endParaRPr>
              </a:p>
              <a:p>
                <a:pPr marL="742950" lvl="1" indent="-285750" algn="l">
                  <a:buFont typeface="+mj-lt"/>
                  <a:buAutoNum type="arabicPeriod"/>
                </a:pPr>
                <a:r>
                  <a:rPr lang="en-US" sz="2000" b="1" i="0" dirty="0">
                    <a:effectLst/>
                    <a:latin typeface="Söhne"/>
                  </a:rPr>
                  <a:t>Heat Equation Solution: </a:t>
                </a:r>
              </a:p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sz="2000" b="1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2000" i="1"/>
                                <m:t>κ</m:t>
                              </m:r>
                            </m:e>
                            <m:sub>
                              <m:r>
                                <a:rPr lang="en-US" sz="20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𝒂𝒅𝒋𝒖𝒔𝒕𝒆𝒅</m:t>
                              </m:r>
                            </m:sub>
                          </m:sSub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𝑫𝒊𝒇𝒇𝒖𝒔𝒊𝒐𝒏</m:t>
                          </m:r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×∆</m:t>
                          </m:r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den>
                      </m:f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𝑺𝒐𝒍𝒂𝒓𝑬𝒇𝒇𝒆𝒄𝒕</m:t>
                          </m:r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×∆</m:t>
                          </m:r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Söhne"/>
                </a:endParaRPr>
              </a:p>
              <a:p>
                <a:pPr lvl="1" algn="l"/>
                <a:endParaRPr lang="en-US" sz="2000" b="1" dirty="0">
                  <a:latin typeface="Söhne"/>
                </a:endParaRPr>
              </a:p>
              <a:p>
                <a:pPr lvl="1" algn="l"/>
                <a:endParaRPr lang="en-US" sz="2000" b="1" dirty="0">
                  <a:latin typeface="Söhne"/>
                </a:endParaRPr>
              </a:p>
              <a:p>
                <a:pPr lvl="1" algn="l"/>
                <a:r>
                  <a:rPr lang="en-US" sz="2000" b="1" i="0" dirty="0">
                    <a:effectLst/>
                    <a:latin typeface="Söhne"/>
                  </a:rPr>
                  <a:t>2. Simulate Solar Radiation Solution: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sz="2000" b="1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𝑨𝒃𝒔𝒐𝒓𝒆𝒅𝑹𝒂𝒅𝒊𝒂𝒕𝒊𝒐𝒏</m:t>
                          </m:r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×∆</m:t>
                          </m:r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𝑯𝒆𝒂𝒕𝑪𝒂𝒑𝒂𝒄𝒊𝒕𝒚𝑴𝒂𝒑</m:t>
                          </m:r>
                        </m:den>
                      </m:f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𝑫𝒊𝒇𝒇𝒖𝒔𝒊𝒐𝒏𝑪𝒉𝒂𝒏𝒈𝒆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𝑯𝒆𝒂𝒕𝑫𝒊𝒔𝒔𝒊𝒑𝒂𝒕𝒊𝒐𝒏</m:t>
                      </m:r>
                    </m:oMath>
                  </m:oMathPara>
                </a14:m>
                <a:endParaRPr lang="en-US" sz="2000" b="1" dirty="0">
                  <a:latin typeface="Söhne"/>
                </a:endParaRPr>
              </a:p>
              <a:p>
                <a:pPr marL="800100" lvl="1" indent="-342900">
                  <a:buFont typeface="Arial" panose="020B0604020202020204" pitchFamily="34" charset="0"/>
                  <a:buAutoNum type="arabicPeriod" startAt="2"/>
                </a:pPr>
                <a:endParaRPr lang="en-US" sz="2000" dirty="0">
                  <a:latin typeface="Söhne"/>
                </a:endParaRPr>
              </a:p>
            </p:txBody>
          </p:sp>
        </mc:Choice>
        <mc:Fallback xmlns="">
          <p:sp>
            <p:nvSpPr>
              <p:cNvPr id="12" name="Text Placeholder 3">
                <a:extLst>
                  <a:ext uri="{FF2B5EF4-FFF2-40B4-BE49-F238E27FC236}">
                    <a16:creationId xmlns:a16="http://schemas.microsoft.com/office/drawing/2014/main" id="{5FE7DE7A-826C-7EE9-8105-93A111675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160" y="1747520"/>
                <a:ext cx="8244840" cy="4673600"/>
              </a:xfrm>
              <a:prstGeom prst="rect">
                <a:avLst/>
              </a:prstGeom>
              <a:blipFill>
                <a:blip r:embed="rId2"/>
                <a:stretch>
                  <a:fillRect l="-814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25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97B495-2471-A8BE-A0FD-BD4746B01471}"/>
              </a:ext>
            </a:extLst>
          </p:cNvPr>
          <p:cNvSpPr txBox="1">
            <a:spLocks/>
          </p:cNvSpPr>
          <p:nvPr/>
        </p:nvSpPr>
        <p:spPr>
          <a:xfrm>
            <a:off x="7110098" y="1229360"/>
            <a:ext cx="4396102" cy="152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Solar Radiation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F826EB-0473-286C-E609-8CAA0FB878B8}"/>
              </a:ext>
            </a:extLst>
          </p:cNvPr>
          <p:cNvSpPr txBox="1">
            <a:spLocks/>
          </p:cNvSpPr>
          <p:nvPr/>
        </p:nvSpPr>
        <p:spPr>
          <a:xfrm>
            <a:off x="1078866" y="1229360"/>
            <a:ext cx="4063999" cy="152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Heat Equation</a:t>
            </a:r>
          </a:p>
        </p:txBody>
      </p:sp>
      <p:pic>
        <p:nvPicPr>
          <p:cNvPr id="6" name="animation1">
            <a:hlinkClick r:id="" action="ppaction://media"/>
            <a:extLst>
              <a:ext uri="{FF2B5EF4-FFF2-40B4-BE49-F238E27FC236}">
                <a16:creationId xmlns:a16="http://schemas.microsoft.com/office/drawing/2014/main" id="{7C01EE49-A5FA-7F80-64FA-655087863A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807" y="1986280"/>
            <a:ext cx="6050704" cy="4538028"/>
          </a:xfrm>
          <a:prstGeom prst="rect">
            <a:avLst/>
          </a:prstGeom>
        </p:spPr>
      </p:pic>
      <p:pic>
        <p:nvPicPr>
          <p:cNvPr id="7" name="animation2">
            <a:hlinkClick r:id="" action="ppaction://media"/>
            <a:extLst>
              <a:ext uri="{FF2B5EF4-FFF2-40B4-BE49-F238E27FC236}">
                <a16:creationId xmlns:a16="http://schemas.microsoft.com/office/drawing/2014/main" id="{C2AB246D-8895-CB05-A07B-1178D5C80E2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83511" y="1986280"/>
            <a:ext cx="6050704" cy="453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8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666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ornVTI">
  <a:themeElements>
    <a:clrScheme name="AnalogousFromDarkSeedLeftStep">
      <a:dk1>
        <a:srgbClr val="000000"/>
      </a:dk1>
      <a:lt1>
        <a:srgbClr val="FFFFFF"/>
      </a:lt1>
      <a:dk2>
        <a:srgbClr val="1C2831"/>
      </a:dk2>
      <a:lt2>
        <a:srgbClr val="F0F3F1"/>
      </a:lt2>
      <a:accent1>
        <a:srgbClr val="C34DB7"/>
      </a:accent1>
      <a:accent2>
        <a:srgbClr val="8C3BB1"/>
      </a:accent2>
      <a:accent3>
        <a:srgbClr val="6D4DC3"/>
      </a:accent3>
      <a:accent4>
        <a:srgbClr val="3C4DB2"/>
      </a:accent4>
      <a:accent5>
        <a:srgbClr val="4D8FC3"/>
      </a:accent5>
      <a:accent6>
        <a:srgbClr val="3BAFB1"/>
      </a:accent6>
      <a:hlink>
        <a:srgbClr val="3F72BF"/>
      </a:hlink>
      <a:folHlink>
        <a:srgbClr val="7F7F7F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100</Words>
  <Application>Microsoft Office PowerPoint</Application>
  <PresentationFormat>Widescreen</PresentationFormat>
  <Paragraphs>18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Cambria Math</vt:lpstr>
      <vt:lpstr>Söhne</vt:lpstr>
      <vt:lpstr>Verdana Pro</vt:lpstr>
      <vt:lpstr>Verdana Pro Cond SemiBold</vt:lpstr>
      <vt:lpstr>TornVTI</vt:lpstr>
      <vt:lpstr>Simulating Earth’s Surface Temperature in 1000 Years</vt:lpstr>
      <vt:lpstr>Methods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Simulating Earth’s Surface Temperature in 1000 Years</dc:title>
  <dc:creator>Kevin Zhu</dc:creator>
  <cp:lastModifiedBy>Kevin Zhu</cp:lastModifiedBy>
  <cp:revision>5</cp:revision>
  <dcterms:created xsi:type="dcterms:W3CDTF">2023-11-24T09:31:47Z</dcterms:created>
  <dcterms:modified xsi:type="dcterms:W3CDTF">2023-11-24T12:21:50Z</dcterms:modified>
</cp:coreProperties>
</file>