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photo of a bicycle chain on a gear"/>
          <p:cNvSpPr/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tial view of a metal gear"/>
          <p:cNvSpPr/>
          <p:nvPr>
            <p:ph type="pic" idx="21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photo of bicycle gears"/>
          <p:cNvSpPr/>
          <p:nvPr>
            <p:ph type="pic" idx="21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photo of bicycle gears"/>
          <p:cNvSpPr/>
          <p:nvPr>
            <p:ph type="pic" sz="half" idx="21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photo of the lower portion of a bicycle wheel"/>
          <p:cNvSpPr/>
          <p:nvPr>
            <p:ph type="pic" sz="quarter" idx="21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photo of a bicycle chain on a gear"/>
          <p:cNvSpPr/>
          <p:nvPr>
            <p:ph type="pic" sz="quarter" idx="22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Close-up photo of bicycle gears"/>
          <p:cNvSpPr/>
          <p:nvPr>
            <p:ph type="pic" idx="23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nuclear-power.com/nuclear-engineering/fluid-dynamics/navier-stokes-equations/" TargetMode="External"/><Relationship Id="rId4" Type="http://schemas.openxmlformats.org/officeDocument/2006/relationships/hyperlink" Target="https://www.nature.com/articles/s41598-017-10833-w" TargetMode="External"/><Relationship Id="rId5" Type="http://schemas.openxmlformats.org/officeDocument/2006/relationships/hyperlink" Target="https://medium.com/swlh/create-your-own-lattice-boltzmann-simulation-with-python-8759e8b53b1c" TargetMode="External"/><Relationship Id="rId6" Type="http://schemas.openxmlformats.org/officeDocument/2006/relationships/hyperlink" Target="https://en.wikipedia.org/wiki/Lattice_Boltzmann_methods" TargetMode="External"/><Relationship Id="rId7" Type="http://schemas.openxmlformats.org/officeDocument/2006/relationships/hyperlink" Target="https://www.dive-solutions.de/blog/cfd-methods" TargetMode="External"/><Relationship Id="rId8" Type="http://schemas.openxmlformats.org/officeDocument/2006/relationships/hyperlink" Target="https://en.wikipedia.org/wiki/Navier%E2%80%93Stokes_equation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imulating Density Waves in Compressible Fluids with LBM"/>
          <p:cNvSpPr txBox="1"/>
          <p:nvPr>
            <p:ph type="ctrTitle"/>
          </p:nvPr>
        </p:nvSpPr>
        <p:spPr>
          <a:xfrm>
            <a:off x="1473199" y="1957333"/>
            <a:ext cx="21437601" cy="4927601"/>
          </a:xfrm>
          <a:prstGeom prst="rect">
            <a:avLst/>
          </a:prstGeom>
        </p:spPr>
        <p:txBody>
          <a:bodyPr/>
          <a:lstStyle/>
          <a:p>
            <a:pPr/>
            <a:r>
              <a:t>Simulating Density Waves in Compressible Fluids with LBM</a:t>
            </a:r>
          </a:p>
        </p:txBody>
      </p:sp>
      <p:sp>
        <p:nvSpPr>
          <p:cNvPr id="120" name="By: Charlie Diaz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By: Charlie Diaz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ckground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Background: </a:t>
            </a:r>
          </a:p>
          <a:p>
            <a:pPr/>
            <a:r>
              <a:t>Computational Fluid Dynamics (CFD)</a:t>
            </a:r>
          </a:p>
        </p:txBody>
      </p:sp>
      <p:sp>
        <p:nvSpPr>
          <p:cNvPr id="123" name="Most CFD methods rely on directly solving some form of the Navier-Stokes Equations (NSE) —&gt;…"/>
          <p:cNvSpPr txBox="1"/>
          <p:nvPr>
            <p:ph type="body" sz="half" idx="1"/>
          </p:nvPr>
        </p:nvSpPr>
        <p:spPr>
          <a:xfrm>
            <a:off x="1343596" y="4398799"/>
            <a:ext cx="11644498" cy="8039101"/>
          </a:xfrm>
          <a:prstGeom prst="rect">
            <a:avLst/>
          </a:prstGeom>
        </p:spPr>
        <p:txBody>
          <a:bodyPr anchor="t"/>
          <a:lstStyle/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Most CFD methods rely on directly solving some form of the Navier-Stokes Equations (NSE) —&gt;</a:t>
            </a:r>
          </a:p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NSE can generally be understood as Newton’s second law, but applied specifically to fluids</a:t>
            </a:r>
          </a:p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Some notable CFD methods that directly solve NSE:</a:t>
            </a:r>
          </a:p>
          <a:p>
            <a:pPr lvl="1" marL="1054100" indent="-527050" defTabSz="685165">
              <a:spcBef>
                <a:spcPts val="4200"/>
              </a:spcBef>
              <a:buBlip>
                <a:blip r:embed="rId2"/>
              </a:buBlip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FVM, SPH, FDM</a:t>
            </a:r>
          </a:p>
        </p:txBody>
      </p:sp>
      <p:pic>
        <p:nvPicPr>
          <p:cNvPr id="124" name="Navier-Stokes-Equations-definition.jpeg" descr="Navier-Stokes-Equations-definitio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77074" y="4318538"/>
            <a:ext cx="9091466" cy="819962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https://www.nuclear-power.com/nuclear-engineering/fluid-dynamics/navier-stokes-equations/"/>
          <p:cNvSpPr txBox="1"/>
          <p:nvPr/>
        </p:nvSpPr>
        <p:spPr>
          <a:xfrm>
            <a:off x="13080195" y="12620251"/>
            <a:ext cx="10285223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https://www.nuclear-power.com/nuclear-engineering/fluid-dynamics/navier-stokes-equations/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ithin CFD, methods are categorized into two main groups: Lagrangian and Euleria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  <a:buChar char="•"/>
            </a:pPr>
            <a:r>
              <a:t>Within CFD, methods are categorized into two main groups: Lagrangian and Eulerian:</a:t>
            </a:r>
          </a:p>
          <a:p>
            <a:pPr lvl="1">
              <a:buSzPct val="75000"/>
              <a:buChar char="•"/>
            </a:pPr>
            <a:r>
              <a:t>Lagrangian methods simulate fluids as individual particles which can  independently move in an environment (the method shown in last week’s lecture on MD). Good for microscopic simulations (ie. MD)</a:t>
            </a:r>
          </a:p>
          <a:p>
            <a:pPr lvl="1">
              <a:buSzPct val="75000"/>
              <a:buChar char="•"/>
            </a:pPr>
            <a:r>
              <a:t>Eulerian methods simulate fluids as a mesh, each point containing information about the fluid at that point. Good for macroscopic fluid simulations.</a:t>
            </a:r>
          </a:p>
        </p:txBody>
      </p:sp>
      <p:sp>
        <p:nvSpPr>
          <p:cNvPr id="128" name="Background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Background: </a:t>
            </a:r>
          </a:p>
          <a:p>
            <a:pPr/>
            <a:r>
              <a:t>Computational Fluid Dynamics (CFD)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Lattice-Boltzmann 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Lattice-Boltzmann Method</a:t>
            </a:r>
          </a:p>
        </p:txBody>
      </p:sp>
      <p:sp>
        <p:nvSpPr>
          <p:cNvPr id="131" name="Alternative method to simulating fluid (doesn’t directly solve NS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  <a:buChar char="•"/>
            </a:pPr>
            <a:r>
              <a:t>Alternative method to simulating fluid (doesn’t directly solve NSE)</a:t>
            </a:r>
          </a:p>
          <a:p>
            <a:pPr>
              <a:buSzPct val="75000"/>
              <a:buChar char="•"/>
            </a:pPr>
            <a:r>
              <a:t>Instead, simulates fluid as a grid of densities and velocities and uses streaming and collision of particles to approximate NSE</a:t>
            </a:r>
          </a:p>
          <a:p>
            <a:pPr>
              <a:buSzPct val="75000"/>
              <a:buChar char="•"/>
            </a:pPr>
            <a:r>
              <a:t>Advantages:</a:t>
            </a:r>
          </a:p>
          <a:p>
            <a:pPr lvl="1">
              <a:buSzPct val="75000"/>
              <a:buChar char="•"/>
            </a:pPr>
            <a:r>
              <a:t>Like all Eulerian methods, simulating a mesh is more efficient than simulating particles, especially for macroscopic fluids</a:t>
            </a:r>
          </a:p>
          <a:p>
            <a:pPr lvl="1">
              <a:buSzPct val="75000"/>
              <a:buChar char="•"/>
            </a:pPr>
            <a:r>
              <a:t>Relatively simple implementation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he Lattice-Boltzmann method I used was D2Q9…"/>
          <p:cNvSpPr txBox="1"/>
          <p:nvPr>
            <p:ph type="body" sz="half" idx="1"/>
          </p:nvPr>
        </p:nvSpPr>
        <p:spPr>
          <a:xfrm>
            <a:off x="1473199" y="3898900"/>
            <a:ext cx="12785112" cy="8039100"/>
          </a:xfrm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The Lattice-Boltzmann method I used was D2Q9</a:t>
            </a:r>
          </a:p>
          <a:p>
            <a:pPr lvl="1" marL="1054100" indent="-527050" defTabSz="685165">
              <a:spcBef>
                <a:spcPts val="4200"/>
              </a:spcBef>
              <a:buBlip>
                <a:blip r:embed="rId2"/>
              </a:buBlip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2 Dimensions, 9 Neighbor Cells</a:t>
            </a:r>
          </a:p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Streaming: project the density at point 0 to all neighboring points</a:t>
            </a:r>
          </a:p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Collision: Determine the equilibrium state (with respect to an attribute of the fluid, ie. temperature, which is held constant) for each point</a:t>
            </a:r>
          </a:p>
          <a:p>
            <a:pPr marL="527050" indent="-527050" defTabSz="685165">
              <a:spcBef>
                <a:spcPts val="4200"/>
              </a:spcBef>
              <a:buSzPct val="75000"/>
              <a:buChar char="•"/>
              <a:defRPr sz="4150">
                <a:effectLst>
                  <a:outerShdw sx="100000" sy="100000" kx="0" ky="0" algn="b" rotWithShape="0" blurRad="42164" dist="31623" dir="5400000">
                    <a:srgbClr val="000000"/>
                  </a:outerShdw>
                </a:effectLst>
              </a:defRPr>
            </a:pPr>
            <a:r>
              <a:t>Iterate streaming and collision for the whole grid over time</a:t>
            </a:r>
          </a:p>
        </p:txBody>
      </p:sp>
      <p:sp>
        <p:nvSpPr>
          <p:cNvPr id="134" name="The Lattice-Boltzmann 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Lattice-Boltzmann Method</a:t>
            </a:r>
          </a:p>
        </p:txBody>
      </p:sp>
      <p:pic>
        <p:nvPicPr>
          <p:cNvPr id="135" name="41598_2017_10833_Fig7_HTML.jpeg" descr="41598_2017_10833_Fig7_HTM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3461" y="5753100"/>
            <a:ext cx="8699501" cy="433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https://www.nature.com/articles/s41598-017-10833-w"/>
          <p:cNvSpPr txBox="1"/>
          <p:nvPr/>
        </p:nvSpPr>
        <p:spPr>
          <a:xfrm>
            <a:off x="15894891" y="10398474"/>
            <a:ext cx="6136641" cy="399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https://www.nature.com/articles/s41598-017-10833-w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volution of Fluid Density in an Enclosed Box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Evolution of Fluid Density in an Enclosed Box:</a:t>
            </a:r>
          </a:p>
        </p:txBody>
      </p:sp>
      <p:pic>
        <p:nvPicPr>
          <p:cNvPr id="139" name="DensityIn2D_2.mp4" descr="DensityIn2D_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302551" y="4640374"/>
            <a:ext cx="15778898" cy="7889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4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3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ource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Sources:</a:t>
            </a:r>
          </a:p>
        </p:txBody>
      </p:sp>
      <p:sp>
        <p:nvSpPr>
          <p:cNvPr id="142" name="https://www.nuclear-power.com/nuclear-engineering/fluid-dynamics/navier-stokes-equations/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https://www.nuclear-power.com/nuclear-engineering/fluid-dynamics/navier-stokes-equations/</a:t>
            </a:r>
          </a:p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https://www.nature.com/articles/s41598-017-10833-w</a:t>
            </a:r>
          </a:p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https://medium.com/swlh/create-your-own-lattice-boltzmann-simulation-with-python-8759e8b53b1c</a:t>
            </a:r>
          </a:p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https://en.wikipedia.org/wiki/Lattice_Boltzmann_methods</a:t>
            </a:r>
          </a:p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https://www.dive-solutions.de/blog/cfd-methods</a:t>
            </a:r>
          </a:p>
          <a:p>
            <a:pPr marL="539750" indent="-539750" defTabSz="701675">
              <a:spcBef>
                <a:spcPts val="4300"/>
              </a:spcBef>
              <a:buBlip>
                <a:blip r:embed="rId2"/>
              </a:buBlip>
              <a:defRPr sz="4250">
                <a:effectLst>
                  <a:outerShdw sx="100000" sy="100000" kx="0" ky="0" algn="b" rotWithShape="0" blurRad="43180" dist="32385" dir="5400000">
                    <a:srgbClr val="000000"/>
                  </a:outerShdw>
                </a:effectLst>
              </a:defRPr>
            </a:pPr>
            <a:r>
              <a:rPr u="sng">
                <a:hlinkClick r:id="rId8" invalidUrl="" action="" tgtFrame="" tooltip="" history="1" highlightClick="0" endSnd="0"/>
              </a:rPr>
              <a:t>https://en.wikipedia.org/wiki/Navier%E2%80%93Stokes_equations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