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8F55-4889-B323-1125-AAFCE7B97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20E62-B68F-DDD0-0673-5C8BE367B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7EF7-1618-74FB-20B4-FD9C0DC2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110B-E48A-57BC-1B55-70CC562A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B09D8-C557-0BCC-1DD9-BEE82771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74F0-7145-A662-72C6-9ED7AF9C3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ACA5B-DCE0-540C-CE15-E6033BC50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0262-5C69-7C98-88B2-700274DC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903F-5CAE-1535-942B-FC1B137D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76989-9EC9-4047-5A50-9FE11238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4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8138D-D42A-B1D8-128E-16DEEA7FD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B2476-DD7F-B4A2-5AAF-845DCC435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4642-1BC8-1CDD-8C8C-5CDB7C8A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60684-3ED9-6CF4-8630-A5BC76C5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CE16-5854-DD7E-406F-47F4ED68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3114-BCFF-6576-0C97-A87AD3F3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83B7A-FFB9-ACE0-E7E9-59C711AA8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70BD-490C-CA26-9C8F-A168AD5A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FB210-6FEC-AE28-A2D2-18018EBB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0CE7B-8064-B6F1-C880-FDE5F995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4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EBC2-3A0A-56CB-07FF-A7A97625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AAE9-0F32-1D94-DED9-FFA73D63A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F2D04-EBCD-A1BD-A57D-F36E1EB9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81BFF-94FC-2D6C-E7F0-7DC2E8B9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28BEC-76C7-3859-63FE-133F6AF6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6C70-A812-01FB-6DB3-189F8688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16A2-A42C-6F9A-974A-2256FC96E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F149B-4481-52F6-4D7E-EFE7D5C3D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058BD-5E61-9188-40F7-D3DBC550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25022-0675-68E2-3F2B-59B0BB6C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9566-9799-72CB-DBAC-99148885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31B8-17F7-78E8-2A3E-AFFC6219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68056-A151-F5B2-1F3D-A7FC4F9E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00966-C6CB-C35E-E332-647849809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D40F1-45D9-771E-4954-5C8DFA456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BE25A-019A-8094-BCCD-DCF5BAC32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13CE3-8C8B-E2E7-0628-ABF910F4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56335-7887-D9C9-5977-A707B1DD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1A053-F258-4F25-01F4-7B783475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843F-0640-2E29-A15B-AC8A0635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F82EA-BBE4-B0D9-5EB1-5077C493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20507-6225-54DC-8A65-682D64F1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8012E-12EF-C80B-2655-AAFD3F3E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6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512CC-89D3-4F35-DB55-6BE018A6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EC55C-5DA9-75C0-FF27-B1EF7A72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3CB23-92B1-BD48-16A2-26FE0055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4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E492-63E3-A10A-43F8-2CE2661C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1603-6829-BD5C-4E01-93F623D3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7E8BA-67DF-AA0E-2DC6-E664136F2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B181C-1B68-4C88-804F-14A377ED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F4E21-E0FB-DE44-3D9F-D584A5F5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EDFB2-E97A-F3AC-8C11-0DA76598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3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0787-3447-8631-44BD-A23DAE9B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1F8C2-8496-6B07-8B0D-AFEFA43D9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A77D-2551-4064-49F1-8339DB65F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FCD52-5CC4-B74E-25BE-C240F92C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3E299-1044-0F8B-1D24-670815CB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EE88F-911F-FE3B-5F44-8B841190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90471-3E73-D35A-2E66-8FC5FE60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79718-266D-0B1C-D18F-B52D2C5A6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4665C-DB10-2770-0B5F-4083141BD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27359-EFFC-E04C-A819-E2CC9BD93CD0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D815-DEFD-C958-9208-26011C1D5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ADD74-E270-7924-537B-02699B10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1656-7471-264A-A252-41CDE9EE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6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A7D9-493D-620F-8C17-A750420E8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1488" y="1600199"/>
            <a:ext cx="391001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Simulating the Tidal Bulge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F6BF6-3B8F-2430-5640-27EA8EBC1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5881" y="4096147"/>
            <a:ext cx="2181225" cy="1655762"/>
          </a:xfrm>
        </p:spPr>
        <p:txBody>
          <a:bodyPr/>
          <a:lstStyle/>
          <a:p>
            <a:r>
              <a:rPr lang="en-US" dirty="0"/>
              <a:t>Mira Bhatt, EPS 109 F23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5ED5E-113E-6CA0-AF7B-0C1D401801AF}"/>
              </a:ext>
            </a:extLst>
          </p:cNvPr>
          <p:cNvSpPr txBox="1">
            <a:spLocks/>
          </p:cNvSpPr>
          <p:nvPr/>
        </p:nvSpPr>
        <p:spPr>
          <a:xfrm>
            <a:off x="2048102" y="5766197"/>
            <a:ext cx="5473926" cy="208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https://</a:t>
            </a:r>
            <a:r>
              <a:rPr lang="en-US" sz="1200" dirty="0" err="1"/>
              <a:t>www.timeanddate.com</a:t>
            </a:r>
            <a:r>
              <a:rPr lang="en-US" sz="1200" dirty="0"/>
              <a:t>/astronomy/moon/</a:t>
            </a:r>
            <a:r>
              <a:rPr lang="en-US" sz="1200" dirty="0" err="1"/>
              <a:t>tides.html</a:t>
            </a:r>
            <a:endParaRPr lang="en-US" sz="1200" dirty="0"/>
          </a:p>
        </p:txBody>
      </p:sp>
      <p:pic>
        <p:nvPicPr>
          <p:cNvPr id="1030" name="Picture 6" descr="Illustration showing how the gravitational force of the Sun and Moon act together and create spring tides at New Moon and Full Moon.">
            <a:extLst>
              <a:ext uri="{FF2B5EF4-FFF2-40B4-BE49-F238E27FC236}">
                <a16:creationId xmlns:a16="http://schemas.microsoft.com/office/drawing/2014/main" id="{71A92A54-A12E-E7B8-F6CC-4126086C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" y="883445"/>
            <a:ext cx="8437637" cy="47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1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B0FE-4FE9-5E0E-8E1E-BDFFB4B8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73" y="-47780"/>
            <a:ext cx="10515600" cy="1325563"/>
          </a:xfrm>
        </p:spPr>
        <p:txBody>
          <a:bodyPr/>
          <a:lstStyle/>
          <a:p>
            <a:r>
              <a:rPr lang="en-US" dirty="0"/>
              <a:t>Topic &amp;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6D15D-8868-D741-26B4-893042A9F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41" y="1923519"/>
            <a:ext cx="5157787" cy="523875"/>
          </a:xfrm>
        </p:spPr>
        <p:txBody>
          <a:bodyPr/>
          <a:lstStyle/>
          <a:p>
            <a:r>
              <a:rPr lang="en-US" dirty="0"/>
              <a:t>Tidal bulge model: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128F3-7466-2067-F6D5-D53C0C87A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9714" y="3791523"/>
            <a:ext cx="5183188" cy="523875"/>
          </a:xfrm>
        </p:spPr>
        <p:txBody>
          <a:bodyPr/>
          <a:lstStyle/>
          <a:p>
            <a:r>
              <a:rPr lang="en-US" dirty="0"/>
              <a:t>Spring and Neap tides:</a:t>
            </a:r>
          </a:p>
        </p:txBody>
      </p:sp>
      <p:pic>
        <p:nvPicPr>
          <p:cNvPr id="10" name="Content Placeholder 9" descr="A diagram of the earth's gravity&#10;&#10;Description automatically generated">
            <a:extLst>
              <a:ext uri="{FF2B5EF4-FFF2-40B4-BE49-F238E27FC236}">
                <a16:creationId xmlns:a16="http://schemas.microsoft.com/office/drawing/2014/main" id="{85495D86-D3EE-816A-3754-14C0D0BE1B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69756" y="151753"/>
            <a:ext cx="5183188" cy="2202854"/>
          </a:xfr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AD120C7-5A51-FA01-D996-C40A99E7AAD7}"/>
              </a:ext>
            </a:extLst>
          </p:cNvPr>
          <p:cNvSpPr txBox="1">
            <a:spLocks/>
          </p:cNvSpPr>
          <p:nvPr/>
        </p:nvSpPr>
        <p:spPr>
          <a:xfrm>
            <a:off x="7282543" y="2256129"/>
            <a:ext cx="5473926" cy="208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https://</a:t>
            </a:r>
            <a:r>
              <a:rPr lang="en-US" sz="1200" dirty="0" err="1"/>
              <a:t>oceanservice.noaa.gov</a:t>
            </a:r>
            <a:r>
              <a:rPr lang="en-US" sz="1200" dirty="0"/>
              <a:t>/education/</a:t>
            </a:r>
            <a:r>
              <a:rPr lang="en-US" sz="1200" dirty="0" err="1"/>
              <a:t>tutorial_tides</a:t>
            </a:r>
            <a:r>
              <a:rPr lang="en-US" sz="1200" dirty="0"/>
              <a:t>/tides03_gravity.html 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F05C83C-88CA-9BB5-7D11-F296FF70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111" y="4321083"/>
            <a:ext cx="3500469" cy="2051056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E98CFFB-1E07-7B3E-ABFC-DFAD333BF154}"/>
              </a:ext>
            </a:extLst>
          </p:cNvPr>
          <p:cNvSpPr txBox="1">
            <a:spLocks/>
          </p:cNvSpPr>
          <p:nvPr/>
        </p:nvSpPr>
        <p:spPr>
          <a:xfrm>
            <a:off x="8105285" y="6469046"/>
            <a:ext cx="5473926" cy="208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https://</a:t>
            </a:r>
            <a:r>
              <a:rPr lang="en-US" sz="1200" dirty="0" err="1"/>
              <a:t>moon.nasa.gov</a:t>
            </a:r>
            <a:r>
              <a:rPr lang="en-US" sz="1200" dirty="0"/>
              <a:t>/moon-in-motion/earth-and-tides/tides/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44F08AA-2E55-C767-4846-975EABF1FADF}"/>
              </a:ext>
            </a:extLst>
          </p:cNvPr>
          <p:cNvSpPr txBox="1">
            <a:spLocks/>
          </p:cNvSpPr>
          <p:nvPr/>
        </p:nvSpPr>
        <p:spPr>
          <a:xfrm>
            <a:off x="678542" y="1102073"/>
            <a:ext cx="5157787" cy="7857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Tide: </a:t>
            </a:r>
            <a:r>
              <a:rPr lang="en-US" sz="1600" b="0" dirty="0"/>
              <a:t>the alternate rising and falling of the surface of the ocean and of water bodies (such as gulfs and bays) connected with the ocean </a:t>
            </a:r>
          </a:p>
        </p:txBody>
      </p:sp>
      <p:pic>
        <p:nvPicPr>
          <p:cNvPr id="21" name="Picture 20" descr="Diagram of a diagram of a physical and physical reaction&#10;&#10;Description automatically generated with medium confidence">
            <a:extLst>
              <a:ext uri="{FF2B5EF4-FFF2-40B4-BE49-F238E27FC236}">
                <a16:creationId xmlns:a16="http://schemas.microsoft.com/office/drawing/2014/main" id="{61F1F531-7A05-13EE-FF91-533C2F2A4A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55" r="8949"/>
          <a:stretch/>
        </p:blipFill>
        <p:spPr>
          <a:xfrm>
            <a:off x="74156" y="3557463"/>
            <a:ext cx="5259844" cy="3310284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8243B8E6-11FB-3F51-7D6A-15B1E373517F}"/>
              </a:ext>
            </a:extLst>
          </p:cNvPr>
          <p:cNvSpPr txBox="1">
            <a:spLocks/>
          </p:cNvSpPr>
          <p:nvPr/>
        </p:nvSpPr>
        <p:spPr>
          <a:xfrm>
            <a:off x="836386" y="2799058"/>
            <a:ext cx="10430327" cy="2042563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Gravity due to moon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Gravity due to sun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Centrifugal force – earth-moon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Centrifugal force – earth-sun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Angle between sun and moon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C3FCD-C58E-FA7B-C6C1-721752FCC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42" y="2459325"/>
            <a:ext cx="10979238" cy="578336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Find / calculate relative locations of sun and moon for any date + time, then calculate each for a grid of points:</a:t>
            </a:r>
          </a:p>
        </p:txBody>
      </p:sp>
      <p:pic>
        <p:nvPicPr>
          <p:cNvPr id="16" name="Picture 15" descr="A diagram of a circle with arrows&#10;&#10;Description automatically generated">
            <a:extLst>
              <a:ext uri="{FF2B5EF4-FFF2-40B4-BE49-F238E27FC236}">
                <a16:creationId xmlns:a16="http://schemas.microsoft.com/office/drawing/2014/main" id="{8BFB645C-8980-4A50-2C5B-EE16B6EA0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2" r="6436"/>
          <a:stretch/>
        </p:blipFill>
        <p:spPr>
          <a:xfrm>
            <a:off x="3799114" y="3512825"/>
            <a:ext cx="4131999" cy="1498861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B2632DF-4DAB-0FE5-929C-35FB0C12B150}"/>
              </a:ext>
            </a:extLst>
          </p:cNvPr>
          <p:cNvSpPr txBox="1">
            <a:spLocks/>
          </p:cNvSpPr>
          <p:nvPr/>
        </p:nvSpPr>
        <p:spPr>
          <a:xfrm>
            <a:off x="1998220" y="6519102"/>
            <a:ext cx="5473926" cy="208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https://</a:t>
            </a:r>
            <a:r>
              <a:rPr lang="en-US" sz="1200" dirty="0" err="1"/>
              <a:t>www.cambridge.org</a:t>
            </a:r>
            <a:r>
              <a:rPr lang="en-US" sz="1200" dirty="0"/>
              <a:t>/us/files/1913/6681/8626/7708_Tidal_distortion.pdf</a:t>
            </a:r>
          </a:p>
        </p:txBody>
      </p:sp>
    </p:spTree>
    <p:extLst>
      <p:ext uri="{BB962C8B-B14F-4D97-AF65-F5344CB8AC3E}">
        <p14:creationId xmlns:p14="http://schemas.microsoft.com/office/powerpoint/2010/main" val="14205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1" grpId="0"/>
      <p:bldP spid="14" grpId="0"/>
      <p:bldP spid="19" grpId="0"/>
      <p:bldP spid="4" grpId="0" uiExpand="1" build="p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85F0-112A-0B4F-E3BF-6B94A21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22263"/>
            <a:ext cx="1819275" cy="1320800"/>
          </a:xfrm>
        </p:spPr>
        <p:txBody>
          <a:bodyPr>
            <a:normAutofit/>
          </a:bodyPr>
          <a:lstStyle/>
          <a:p>
            <a:r>
              <a:rPr lang="en-US" sz="2000" dirty="0"/>
              <a:t>Animation 1</a:t>
            </a:r>
          </a:p>
        </p:txBody>
      </p:sp>
      <p:pic>
        <p:nvPicPr>
          <p:cNvPr id="3" name="animation1">
            <a:hlinkClick r:id="" action="ppaction://media"/>
            <a:extLst>
              <a:ext uri="{FF2B5EF4-FFF2-40B4-BE49-F238E27FC236}">
                <a16:creationId xmlns:a16="http://schemas.microsoft.com/office/drawing/2014/main" id="{7BF790C1-7CE5-4360-573F-0C70C8E23E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1419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1665-CA4D-6E3B-323A-40C724F2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365125"/>
            <a:ext cx="2014538" cy="1606550"/>
          </a:xfrm>
        </p:spPr>
        <p:txBody>
          <a:bodyPr>
            <a:normAutofit/>
          </a:bodyPr>
          <a:lstStyle/>
          <a:p>
            <a:r>
              <a:rPr lang="en-US" sz="2000" dirty="0"/>
              <a:t>Animation 2</a:t>
            </a:r>
          </a:p>
        </p:txBody>
      </p:sp>
      <p:pic>
        <p:nvPicPr>
          <p:cNvPr id="3" name="animation2">
            <a:hlinkClick r:id="" action="ppaction://media"/>
            <a:extLst>
              <a:ext uri="{FF2B5EF4-FFF2-40B4-BE49-F238E27FC236}">
                <a16:creationId xmlns:a16="http://schemas.microsoft.com/office/drawing/2014/main" id="{66F3BB3B-F8F5-2D8E-1001-EA9DE64891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175</Words>
  <Application>Microsoft Macintosh PowerPoint</Application>
  <PresentationFormat>Widescreen</PresentationFormat>
  <Paragraphs>24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Simulating the Tidal Bulge Model</vt:lpstr>
      <vt:lpstr>Topic &amp; Methods</vt:lpstr>
      <vt:lpstr>Animation 1</vt:lpstr>
      <vt:lpstr>Animation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the Tidal Bulge Model</dc:title>
  <dc:creator>Nik Bhatt</dc:creator>
  <cp:lastModifiedBy>Nik Bhatt</cp:lastModifiedBy>
  <cp:revision>10</cp:revision>
  <dcterms:created xsi:type="dcterms:W3CDTF">2023-11-27T19:25:09Z</dcterms:created>
  <dcterms:modified xsi:type="dcterms:W3CDTF">2023-11-28T07:32:39Z</dcterms:modified>
</cp:coreProperties>
</file>