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D000FF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E6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D000FF"/>
              </a:solidFill>
              <a:prstDash val="solid"/>
              <a:round/>
            </a:ln>
          </a:top>
          <a:bottom>
            <a:ln w="25400" cap="flat">
              <a:solidFill>
                <a:srgbClr val="D0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000FF"/>
              </a:solidFill>
              <a:prstDash val="solid"/>
              <a:round/>
            </a:ln>
          </a:top>
          <a:bottom>
            <a:ln w="25400" cap="flat">
              <a:solidFill>
                <a:srgbClr val="D0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D0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ECAFF"/>
          </a:solidFill>
        </a:fill>
      </a:tcStyle>
    </a:wholeTbl>
    <a:band2H>
      <a:tcTxStyle b="def" i="def"/>
      <a:tcStyle>
        <a:tcBdr/>
        <a:fill>
          <a:solidFill>
            <a:srgbClr val="F6E6F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00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00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00FF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7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70000" y="12160429"/>
            <a:ext cx="21844000" cy="694057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70000" y="6985000"/>
            <a:ext cx="21844000" cy="2512353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buClrTx/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numCol="1" spcCol="381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1270000" y="11155085"/>
            <a:ext cx="21844000" cy="8326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0710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6298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1886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7474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270000" y="4659369"/>
            <a:ext cx="21844000" cy="4394202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947672" algn="ctr" defTabSz="17312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42" sz="5964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“Notable Quote”
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orthern Lights display over a snowy landscape"/>
          <p:cNvSpPr/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Colorful clouds against a starry night sky"/>
          <p:cNvSpPr/>
          <p:nvPr>
            <p:ph type="pic" sz="half" idx="22"/>
          </p:nvPr>
        </p:nvSpPr>
        <p:spPr>
          <a:xfrm>
            <a:off x="12192000" y="-641352"/>
            <a:ext cx="12192000" cy="81280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Northern Lights display over a snowy mountain landscape"/>
          <p:cNvSpPr/>
          <p:nvPr>
            <p:ph type="pic" idx="23"/>
          </p:nvPr>
        </p:nvSpPr>
        <p:spPr>
          <a:xfrm>
            <a:off x="-2" y="-2258501"/>
            <a:ext cx="12166602" cy="1823300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orthern Lights display over a snowy landscap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orthern Lights display in a dark night sky over mountains"/>
          <p:cNvSpPr/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70000" y="12166600"/>
            <a:ext cx="21844000" cy="694056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lorful clouds against a starry night sky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orthern Lights display over a snowy mountain landscape"/>
          <p:cNvSpPr/>
          <p:nvPr>
            <p:ph type="pic" idx="21"/>
          </p:nvPr>
        </p:nvSpPr>
        <p:spPr>
          <a:xfrm>
            <a:off x="12204700" y="-2277534"/>
            <a:ext cx="12192000" cy="1827106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22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Graphik Semibold"/>
          <a:ea typeface="Graphik Semibold"/>
          <a:cs typeface="Graphik Semibold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Relationship Id="rId5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3.png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4.png"/><Relationship Id="rId5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iendly Fishes in Flow"/>
          <p:cNvSpPr txBox="1"/>
          <p:nvPr>
            <p:ph type="title"/>
          </p:nvPr>
        </p:nvSpPr>
        <p:spPr>
          <a:xfrm>
            <a:off x="1270000" y="-1995086"/>
            <a:ext cx="21844000" cy="3879455"/>
          </a:xfrm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pPr/>
            <a:r>
              <a:t>Friendly Fishes in Flow</a:t>
            </a:r>
          </a:p>
        </p:txBody>
      </p:sp>
      <p:sp>
        <p:nvSpPr>
          <p:cNvPr id="172" name="By Anuj Panta"/>
          <p:cNvSpPr txBox="1"/>
          <p:nvPr>
            <p:ph type="body" sz="quarter" idx="1"/>
          </p:nvPr>
        </p:nvSpPr>
        <p:spPr>
          <a:xfrm>
            <a:off x="1270000" y="2562368"/>
            <a:ext cx="21844000" cy="694057"/>
          </a:xfrm>
          <a:prstGeom prst="rect">
            <a:avLst/>
          </a:prstGeom>
        </p:spPr>
        <p:txBody>
          <a:bodyPr/>
          <a:lstStyle/>
          <a:p>
            <a:pPr/>
            <a:r>
              <a:t>By Anuj Panta</a:t>
            </a:r>
          </a:p>
        </p:txBody>
      </p:sp>
      <p:sp>
        <p:nvSpPr>
          <p:cNvPr id="173" name="Combining Flocking Simulations, Kinematic Movement, and Perlin Noise Flow Fields"/>
          <p:cNvSpPr txBox="1"/>
          <p:nvPr/>
        </p:nvSpPr>
        <p:spPr>
          <a:xfrm>
            <a:off x="86779" y="1653220"/>
            <a:ext cx="24210442" cy="251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spcBef>
                <a:spcPts val="0"/>
              </a:spcBef>
              <a:defRPr sz="47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Combining Flocking Simulations, Kinematic Movement, and Perlin Noise Flow Fields</a:t>
            </a:r>
          </a:p>
        </p:txBody>
      </p:sp>
      <p:pic>
        <p:nvPicPr>
          <p:cNvPr id="174" name="0607.png" descr="0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92985"/>
            <a:ext cx="24384001" cy="139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Ken2.mp4" descr="Ken2.mp4"/>
          <p:cNvPicPr>
            <a:picLocks noChangeAspect="0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404600" y="-25400"/>
            <a:ext cx="13766800" cy="13766800"/>
          </a:xfrm>
          <a:prstGeom prst="rect">
            <a:avLst/>
          </a:prstGeom>
        </p:spPr>
      </p:pic>
      <p:sp>
        <p:nvSpPr>
          <p:cNvPr id="177" name="2D Inverse Kinematics"/>
          <p:cNvSpPr txBox="1"/>
          <p:nvPr>
            <p:ph type="title"/>
          </p:nvPr>
        </p:nvSpPr>
        <p:spPr>
          <a:xfrm>
            <a:off x="369521" y="165803"/>
            <a:ext cx="7192811" cy="3200203"/>
          </a:xfrm>
          <a:prstGeom prst="rect">
            <a:avLst/>
          </a:prstGeom>
        </p:spPr>
        <p:txBody>
          <a:bodyPr/>
          <a:lstStyle/>
          <a:p>
            <a:pPr/>
            <a:r>
              <a:t>2D Inverse Kinematics 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8288" y="3375702"/>
            <a:ext cx="7192811" cy="368620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How can we simulate a the silky smooth movement of a fish ?…"/>
          <p:cNvSpPr txBox="1"/>
          <p:nvPr>
            <p:ph type="body" sz="quarter" idx="1"/>
          </p:nvPr>
        </p:nvSpPr>
        <p:spPr>
          <a:xfrm>
            <a:off x="587450" y="7230452"/>
            <a:ext cx="7107559" cy="6323325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How can we simulate a the silky smooth movement of a fish ?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Treat head and tail as the initial and end effectors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Boid.mp4" descr="Boid.mp4"/>
          <p:cNvPicPr>
            <a:picLocks noChangeAspect="0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404600" y="-25400"/>
            <a:ext cx="13766800" cy="13766800"/>
          </a:xfrm>
          <a:prstGeom prst="rect">
            <a:avLst/>
          </a:prstGeom>
        </p:spPr>
      </p:pic>
      <p:sp>
        <p:nvSpPr>
          <p:cNvPr id="182" name="Boid Algorithm"/>
          <p:cNvSpPr txBox="1"/>
          <p:nvPr>
            <p:ph type="title"/>
          </p:nvPr>
        </p:nvSpPr>
        <p:spPr>
          <a:xfrm>
            <a:off x="369521" y="165803"/>
            <a:ext cx="8776130" cy="1748065"/>
          </a:xfrm>
          <a:prstGeom prst="rect">
            <a:avLst/>
          </a:prstGeom>
        </p:spPr>
        <p:txBody>
          <a:bodyPr/>
          <a:lstStyle/>
          <a:p>
            <a:pPr/>
            <a:r>
              <a:t>Boid Algorithm</a:t>
            </a:r>
          </a:p>
        </p:txBody>
      </p:sp>
      <p:sp>
        <p:nvSpPr>
          <p:cNvPr id="183" name="Fish hangout smarter than humans…"/>
          <p:cNvSpPr txBox="1"/>
          <p:nvPr>
            <p:ph type="body" sz="quarter" idx="1"/>
          </p:nvPr>
        </p:nvSpPr>
        <p:spPr>
          <a:xfrm>
            <a:off x="587450" y="7598386"/>
            <a:ext cx="7107559" cy="6323325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Fish hangout smarter than humans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Let’s flock to make schools of fish ! 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Fish are happier when with friends sad alone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08479" y="1955986"/>
            <a:ext cx="5143435" cy="5143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9193" y="1949427"/>
            <a:ext cx="4749801" cy="561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raig Renyolds !"/>
          <p:cNvSpPr txBox="1"/>
          <p:nvPr/>
        </p:nvSpPr>
        <p:spPr>
          <a:xfrm>
            <a:off x="6531356" y="7141539"/>
            <a:ext cx="4871619" cy="90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Craig Renyolds 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flow.mp4" descr="flow.mp4"/>
          <p:cNvPicPr>
            <a:picLocks noChangeAspect="0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404600" y="-25400"/>
            <a:ext cx="13766800" cy="13766800"/>
          </a:xfrm>
          <a:prstGeom prst="rect">
            <a:avLst/>
          </a:prstGeom>
        </p:spPr>
      </p:pic>
      <p:sp>
        <p:nvSpPr>
          <p:cNvPr id="189" name="Perlin Noise"/>
          <p:cNvSpPr txBox="1"/>
          <p:nvPr>
            <p:ph type="title"/>
          </p:nvPr>
        </p:nvSpPr>
        <p:spPr>
          <a:xfrm>
            <a:off x="369521" y="165803"/>
            <a:ext cx="7192811" cy="1785303"/>
          </a:xfrm>
          <a:prstGeom prst="rect">
            <a:avLst/>
          </a:prstGeom>
        </p:spPr>
        <p:txBody>
          <a:bodyPr/>
          <a:lstStyle/>
          <a:p>
            <a:pPr/>
            <a:r>
              <a:t>Perlin Noise</a:t>
            </a:r>
          </a:p>
        </p:txBody>
      </p:sp>
      <p:sp>
        <p:nvSpPr>
          <p:cNvPr id="190" name="My favorite Noise Alog.…"/>
          <p:cNvSpPr txBox="1"/>
          <p:nvPr>
            <p:ph type="body" sz="half" idx="1"/>
          </p:nvPr>
        </p:nvSpPr>
        <p:spPr>
          <a:xfrm>
            <a:off x="412147" y="2246617"/>
            <a:ext cx="10693480" cy="6323325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My favorite Noise Alog.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 set of similar random values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Water moves kinda random… but also not weird ?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FFFFFF"/>
              </a:buClr>
              <a:buSzPct val="100000"/>
              <a:buChar char="•"/>
              <a:defRPr sz="4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We will use this idea of a 2D flow field to represent water movement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5546" y="9668218"/>
            <a:ext cx="10506682" cy="3493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TEMP!@#!@#!@#!@!@#.mp4" descr="TEMP!@#!@#!@#!@!@#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0499" y="0"/>
            <a:ext cx="24003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FFFFFF"/>
      </a:dk1>
      <a:lt1>
        <a:srgbClr val="D000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D000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D000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D000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D000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