
<file path=[Content_Types].xml><?xml version="1.0" encoding="utf-8"?>
<Types xmlns="http://schemas.openxmlformats.org/package/2006/content-types">
  <Default Extension="fntdata" ContentType="application/x-fontdata"/>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embeddedFontLst>
    <p:embeddedFont>
      <p:font typeface="Roboto" panose="02000000000000000000" pitchFamily="2"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8191"/>
  </p:normalViewPr>
  <p:slideViewPr>
    <p:cSldViewPr snapToGrid="0">
      <p:cViewPr varScale="1">
        <p:scale>
          <a:sx n="145" d="100"/>
          <a:sy n="145" d="100"/>
        </p:scale>
        <p:origin x="122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9cdab3fadf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9cdab3fadf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Clr>
                <a:srgbClr val="434343"/>
              </a:buClr>
              <a:buSzPts val="1300"/>
              <a:buFont typeface="Roboto"/>
              <a:buChar char="●"/>
            </a:pPr>
            <a:endParaRPr sz="1300">
              <a:solidFill>
                <a:srgbClr val="434343"/>
              </a:solidFill>
              <a:latin typeface="Roboto"/>
              <a:ea typeface="Roboto"/>
              <a:cs typeface="Roboto"/>
              <a:sym typeface="Robo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9cf64af8ae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19cf64af8a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Gutenberg-Richter</a:t>
            </a:r>
            <a:endParaRPr dirty="0"/>
          </a:p>
          <a:p>
            <a:pPr marL="914400" lvl="1" indent="-311150" algn="l" rtl="0">
              <a:spcBef>
                <a:spcPts val="0"/>
              </a:spcBef>
              <a:spcAft>
                <a:spcPts val="0"/>
              </a:spcAft>
              <a:buClr>
                <a:srgbClr val="434343"/>
              </a:buClr>
              <a:buSzPts val="1300"/>
              <a:buFont typeface="Roboto"/>
              <a:buChar char="○"/>
            </a:pPr>
            <a:r>
              <a:rPr lang="en" sz="1300" dirty="0">
                <a:solidFill>
                  <a:srgbClr val="434343"/>
                </a:solidFill>
                <a:latin typeface="Roboto"/>
                <a:ea typeface="Roboto"/>
                <a:cs typeface="Roboto"/>
                <a:sym typeface="Roboto"/>
              </a:rPr>
              <a:t>Expresses the relationship between the magnitude and total number of earthquakes in any given region and time period of at least that magnitude</a:t>
            </a:r>
            <a:endParaRPr sz="1300" dirty="0">
              <a:solidFill>
                <a:srgbClr val="434343"/>
              </a:solidFill>
              <a:latin typeface="Roboto"/>
              <a:ea typeface="Roboto"/>
              <a:cs typeface="Roboto"/>
              <a:sym typeface="Roboto"/>
            </a:endParaRPr>
          </a:p>
          <a:p>
            <a:pPr marL="457200" lvl="0" indent="-311150" algn="l" rtl="0">
              <a:spcBef>
                <a:spcPts val="0"/>
              </a:spcBef>
              <a:spcAft>
                <a:spcPts val="0"/>
              </a:spcAft>
              <a:buClr>
                <a:schemeClr val="dk1"/>
              </a:buClr>
              <a:buSzPts val="1300"/>
              <a:buFont typeface="Roboto"/>
              <a:buChar char="●"/>
            </a:pPr>
            <a:r>
              <a:rPr lang="en" sz="1300" dirty="0">
                <a:solidFill>
                  <a:srgbClr val="202122"/>
                </a:solidFill>
                <a:highlight>
                  <a:schemeClr val="lt1"/>
                </a:highlight>
                <a:latin typeface="Roboto"/>
                <a:ea typeface="Roboto"/>
                <a:cs typeface="Roboto"/>
                <a:sym typeface="Roboto"/>
              </a:rPr>
              <a:t>N is the number of events having at least magnitude M</a:t>
            </a:r>
            <a:endParaRPr sz="1300" dirty="0">
              <a:solidFill>
                <a:srgbClr val="202122"/>
              </a:solidFill>
              <a:highlight>
                <a:schemeClr val="lt1"/>
              </a:highlight>
              <a:latin typeface="Roboto"/>
              <a:ea typeface="Roboto"/>
              <a:cs typeface="Roboto"/>
              <a:sym typeface="Roboto"/>
            </a:endParaRPr>
          </a:p>
          <a:p>
            <a:pPr marL="457200" lvl="0" indent="-311150" algn="l" rtl="0">
              <a:spcBef>
                <a:spcPts val="0"/>
              </a:spcBef>
              <a:spcAft>
                <a:spcPts val="0"/>
              </a:spcAft>
              <a:buClr>
                <a:srgbClr val="202122"/>
              </a:buClr>
              <a:buSzPts val="1300"/>
              <a:buFont typeface="Roboto"/>
              <a:buChar char="●"/>
            </a:pPr>
            <a:r>
              <a:rPr lang="en" sz="1300" dirty="0">
                <a:solidFill>
                  <a:srgbClr val="202122"/>
                </a:solidFill>
                <a:highlight>
                  <a:schemeClr val="lt1"/>
                </a:highlight>
                <a:latin typeface="Roboto"/>
                <a:ea typeface="Roboto"/>
                <a:cs typeface="Roboto"/>
                <a:sym typeface="Roboto"/>
              </a:rPr>
              <a:t>A-value represents the total seismicity of a region</a:t>
            </a:r>
            <a:endParaRPr sz="1300" dirty="0">
              <a:solidFill>
                <a:srgbClr val="202122"/>
              </a:solidFill>
              <a:highlight>
                <a:schemeClr val="lt1"/>
              </a:highlight>
              <a:latin typeface="Roboto"/>
              <a:ea typeface="Roboto"/>
              <a:cs typeface="Roboto"/>
              <a:sym typeface="Roboto"/>
            </a:endParaRPr>
          </a:p>
          <a:p>
            <a:pPr marL="457200" lvl="0" indent="-311150" algn="l" rtl="0">
              <a:spcBef>
                <a:spcPts val="0"/>
              </a:spcBef>
              <a:spcAft>
                <a:spcPts val="0"/>
              </a:spcAft>
              <a:buClr>
                <a:srgbClr val="202122"/>
              </a:buClr>
              <a:buSzPts val="1300"/>
              <a:buFont typeface="Roboto"/>
              <a:buChar char="●"/>
            </a:pPr>
            <a:r>
              <a:rPr lang="en" sz="1300" dirty="0">
                <a:solidFill>
                  <a:srgbClr val="202122"/>
                </a:solidFill>
                <a:highlight>
                  <a:schemeClr val="lt1"/>
                </a:highlight>
                <a:latin typeface="Roboto"/>
                <a:ea typeface="Roboto"/>
                <a:cs typeface="Roboto"/>
                <a:sym typeface="Roboto"/>
              </a:rPr>
              <a:t>B - value essentially characterizes the state of stress in the crusts</a:t>
            </a:r>
            <a:endParaRPr sz="1300" dirty="0">
              <a:solidFill>
                <a:srgbClr val="202122"/>
              </a:solidFill>
              <a:highlight>
                <a:schemeClr val="lt1"/>
              </a:highlight>
              <a:latin typeface="Roboto"/>
              <a:ea typeface="Roboto"/>
              <a:cs typeface="Roboto"/>
              <a:sym typeface="Roboto"/>
            </a:endParaRPr>
          </a:p>
          <a:p>
            <a:pPr marL="914400" lvl="1" indent="-311150" algn="l" rtl="0">
              <a:spcBef>
                <a:spcPts val="0"/>
              </a:spcBef>
              <a:spcAft>
                <a:spcPts val="0"/>
              </a:spcAft>
              <a:buClr>
                <a:srgbClr val="202122"/>
              </a:buClr>
              <a:buSzPts val="1300"/>
              <a:buFont typeface="Roboto"/>
              <a:buChar char="○"/>
            </a:pPr>
            <a:r>
              <a:rPr lang="en" sz="1300" dirty="0">
                <a:solidFill>
                  <a:srgbClr val="202122"/>
                </a:solidFill>
                <a:highlight>
                  <a:schemeClr val="lt1"/>
                </a:highlight>
                <a:latin typeface="Roboto"/>
                <a:ea typeface="Roboto"/>
                <a:cs typeface="Roboto"/>
                <a:sym typeface="Roboto"/>
              </a:rPr>
              <a:t>In other words, b-value determines ratio of between large and small events</a:t>
            </a:r>
            <a:endParaRPr sz="1300" dirty="0">
              <a:solidFill>
                <a:srgbClr val="202122"/>
              </a:solidFill>
              <a:highlight>
                <a:schemeClr val="lt1"/>
              </a:highlight>
              <a:latin typeface="Roboto"/>
              <a:ea typeface="Roboto"/>
              <a:cs typeface="Roboto"/>
              <a:sym typeface="Roboto"/>
            </a:endParaRPr>
          </a:p>
          <a:p>
            <a:pPr marL="914400" lvl="1" indent="-311150" algn="l" rtl="0">
              <a:spcBef>
                <a:spcPts val="0"/>
              </a:spcBef>
              <a:spcAft>
                <a:spcPts val="0"/>
              </a:spcAft>
              <a:buClr>
                <a:srgbClr val="202122"/>
              </a:buClr>
              <a:buSzPts val="1300"/>
              <a:buFont typeface="Roboto"/>
              <a:buChar char="○"/>
            </a:pPr>
            <a:r>
              <a:rPr lang="en" sz="1300" dirty="0">
                <a:solidFill>
                  <a:srgbClr val="202122"/>
                </a:solidFill>
                <a:highlight>
                  <a:schemeClr val="lt1"/>
                </a:highlight>
                <a:latin typeface="Roboto"/>
                <a:ea typeface="Roboto"/>
                <a:cs typeface="Roboto"/>
                <a:sym typeface="Roboto"/>
              </a:rPr>
              <a:t>B value varies between 0.3 and 2 usually in seismically active regions, like Alaska</a:t>
            </a:r>
            <a:endParaRPr sz="1300" dirty="0">
              <a:solidFill>
                <a:srgbClr val="434343"/>
              </a:solidFill>
              <a:latin typeface="Roboto"/>
              <a:ea typeface="Roboto"/>
              <a:cs typeface="Roboto"/>
              <a:sym typeface="Roboto"/>
            </a:endParaRPr>
          </a:p>
          <a:p>
            <a:pPr marL="457200" lvl="0" indent="-311150" algn="l" rtl="0">
              <a:spcBef>
                <a:spcPts val="0"/>
              </a:spcBef>
              <a:spcAft>
                <a:spcPts val="0"/>
              </a:spcAft>
              <a:buClr>
                <a:srgbClr val="434343"/>
              </a:buClr>
              <a:buSzPts val="1300"/>
              <a:buFont typeface="Roboto"/>
              <a:buChar char="●"/>
            </a:pPr>
            <a:endParaRPr sz="1300" dirty="0">
              <a:solidFill>
                <a:srgbClr val="434343"/>
              </a:solidFill>
              <a:latin typeface="Roboto"/>
              <a:ea typeface="Roboto"/>
              <a:cs typeface="Roboto"/>
              <a:sym typeface="Robot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9cdab3fadf_0_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9cdab3fadf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The blue line repre</a:t>
            </a:r>
            <a:r>
              <a:rPr lang="en" dirty="0">
                <a:solidFill>
                  <a:schemeClr val="dk1"/>
                </a:solidFill>
              </a:rPr>
              <a:t>sents the Gutenberg-Richter line with the b-value that ranges between 0 and 1, with step sizes of 0.05. The red line represents Magnitude of earthquakes in Alaska vs. Proportion of occurrences. We can observe that the two lines are closest to each other when b is approximately 0.35. </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9cdab3fadf_0_3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9cdab3fadf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9cdab3fadf_0_3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9cdab3fadf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2" name="Google Shape;42;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5" name="Google Shape;45;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8" name="Google Shape;48;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9" name="Google Shape;49;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460950" y="3175372"/>
            <a:ext cx="8222100" cy="83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500">
                <a:latin typeface="Times New Roman"/>
                <a:ea typeface="Times New Roman"/>
                <a:cs typeface="Times New Roman"/>
                <a:sym typeface="Times New Roman"/>
              </a:rPr>
              <a:t>Gutenberg-Richter in Alaska: Does it work?</a:t>
            </a:r>
            <a:endParaRPr sz="6500">
              <a:latin typeface="Times New Roman"/>
              <a:ea typeface="Times New Roman"/>
              <a:cs typeface="Times New Roman"/>
              <a:sym typeface="Times New Roman"/>
            </a:endParaRPr>
          </a:p>
        </p:txBody>
      </p:sp>
      <p:sp>
        <p:nvSpPr>
          <p:cNvPr id="86" name="Google Shape;86;p13"/>
          <p:cNvSpPr txBox="1">
            <a:spLocks noGrp="1"/>
          </p:cNvSpPr>
          <p:nvPr>
            <p:ph type="subTitle" idx="1"/>
          </p:nvPr>
        </p:nvSpPr>
        <p:spPr>
          <a:xfrm>
            <a:off x="598088" y="4358038"/>
            <a:ext cx="8222100" cy="432900"/>
          </a:xfrm>
          <a:prstGeom prst="rect">
            <a:avLst/>
          </a:prstGeom>
        </p:spPr>
        <p:txBody>
          <a:bodyPr spcFirstLastPara="1" wrap="square" lIns="91425" tIns="91425" rIns="91425" bIns="91425" anchor="t" anchorCtr="0">
            <a:normAutofit fontScale="92500" lnSpcReduction="20000"/>
          </a:bodyPr>
          <a:lstStyle/>
          <a:p>
            <a:pPr marL="0" lvl="0" indent="0" algn="ctr" rtl="0">
              <a:spcBef>
                <a:spcPts val="0"/>
              </a:spcBef>
              <a:spcAft>
                <a:spcPts val="0"/>
              </a:spcAft>
              <a:buNone/>
            </a:pPr>
            <a:r>
              <a:rPr lang="en"/>
              <a:t>Yash Bhargava</a:t>
            </a:r>
            <a:endParaRPr/>
          </a:p>
        </p:txBody>
      </p:sp>
      <p:pic>
        <p:nvPicPr>
          <p:cNvPr id="87" name="Google Shape;87;p13"/>
          <p:cNvPicPr preferRelativeResize="0"/>
          <p:nvPr/>
        </p:nvPicPr>
        <p:blipFill>
          <a:blip r:embed="rId3">
            <a:alphaModFix/>
          </a:blip>
          <a:stretch>
            <a:fillRect/>
          </a:stretch>
        </p:blipFill>
        <p:spPr>
          <a:xfrm>
            <a:off x="347700" y="427013"/>
            <a:ext cx="3329175" cy="2748375"/>
          </a:xfrm>
          <a:prstGeom prst="rect">
            <a:avLst/>
          </a:prstGeom>
          <a:noFill/>
          <a:ln>
            <a:noFill/>
          </a:ln>
        </p:spPr>
      </p:pic>
      <p:pic>
        <p:nvPicPr>
          <p:cNvPr id="88" name="Google Shape;88;p13"/>
          <p:cNvPicPr preferRelativeResize="0"/>
          <p:nvPr/>
        </p:nvPicPr>
        <p:blipFill>
          <a:blip r:embed="rId4">
            <a:alphaModFix/>
          </a:blip>
          <a:stretch>
            <a:fillRect/>
          </a:stretch>
        </p:blipFill>
        <p:spPr>
          <a:xfrm>
            <a:off x="4253975" y="309263"/>
            <a:ext cx="4429076" cy="2983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58950" y="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Topic of Simulation; methods used</a:t>
            </a:r>
            <a:endParaRPr/>
          </a:p>
          <a:p>
            <a:pPr marL="0" lvl="0" indent="0" algn="l" rtl="0">
              <a:spcBef>
                <a:spcPts val="0"/>
              </a:spcBef>
              <a:spcAft>
                <a:spcPts val="0"/>
              </a:spcAft>
              <a:buNone/>
            </a:pPr>
            <a:endParaRPr/>
          </a:p>
        </p:txBody>
      </p:sp>
      <p:sp>
        <p:nvSpPr>
          <p:cNvPr id="94" name="Google Shape;94;p14"/>
          <p:cNvSpPr txBox="1">
            <a:spLocks noGrp="1"/>
          </p:cNvSpPr>
          <p:nvPr>
            <p:ph type="body" idx="1"/>
          </p:nvPr>
        </p:nvSpPr>
        <p:spPr>
          <a:xfrm>
            <a:off x="0" y="517550"/>
            <a:ext cx="8520600" cy="33390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endParaRPr sz="1300"/>
          </a:p>
          <a:p>
            <a:pPr marL="457200" lvl="0" indent="-323850" algn="l" rtl="0">
              <a:lnSpc>
                <a:spcPct val="100000"/>
              </a:lnSpc>
              <a:spcBef>
                <a:spcPts val="1200"/>
              </a:spcBef>
              <a:spcAft>
                <a:spcPts val="0"/>
              </a:spcAft>
              <a:buSzPts val="1500"/>
              <a:buChar char="●"/>
            </a:pPr>
            <a:r>
              <a:rPr lang="en" sz="1500"/>
              <a:t>Does the Gutenberg-Richter law apply to earthquakes that happened between 1970 and 1990 in a particularly seismically active region</a:t>
            </a:r>
            <a:endParaRPr sz="1500"/>
          </a:p>
          <a:p>
            <a:pPr marL="457200" lvl="0" indent="-323850" algn="l" rtl="0">
              <a:lnSpc>
                <a:spcPct val="100000"/>
              </a:lnSpc>
              <a:spcBef>
                <a:spcPts val="0"/>
              </a:spcBef>
              <a:spcAft>
                <a:spcPts val="0"/>
              </a:spcAft>
              <a:buSzPts val="1500"/>
              <a:buChar char="●"/>
            </a:pPr>
            <a:r>
              <a:rPr lang="en" sz="1500"/>
              <a:t>Alaska accounts for 11 percent of the world’s earthquakes</a:t>
            </a:r>
            <a:endParaRPr sz="1500"/>
          </a:p>
          <a:p>
            <a:pPr marL="457200" lvl="0" indent="-323850" algn="l" rtl="0">
              <a:lnSpc>
                <a:spcPct val="100000"/>
              </a:lnSpc>
              <a:spcBef>
                <a:spcPts val="0"/>
              </a:spcBef>
              <a:spcAft>
                <a:spcPts val="0"/>
              </a:spcAft>
              <a:buClr>
                <a:srgbClr val="000000"/>
              </a:buClr>
              <a:buSzPts val="1500"/>
              <a:buChar char="●"/>
            </a:pPr>
            <a:r>
              <a:rPr lang="en" sz="1500"/>
              <a:t>Goal: Want to find the perfect b-value for the Gutenberg equation to match with Alaska’s earthquakes.</a:t>
            </a:r>
            <a:endParaRPr sz="1500"/>
          </a:p>
          <a:p>
            <a:pPr marL="457200" lvl="0" indent="-323850" algn="l" rtl="0">
              <a:lnSpc>
                <a:spcPct val="100000"/>
              </a:lnSpc>
              <a:spcBef>
                <a:spcPts val="0"/>
              </a:spcBef>
              <a:spcAft>
                <a:spcPts val="0"/>
              </a:spcAft>
              <a:buSzPts val="1500"/>
              <a:buChar char="●"/>
            </a:pPr>
            <a:r>
              <a:rPr lang="en" sz="1500"/>
              <a:t>Methods used:</a:t>
            </a:r>
            <a:endParaRPr sz="1500"/>
          </a:p>
          <a:p>
            <a:pPr marL="914400" lvl="1" indent="-323850" algn="l" rtl="0">
              <a:lnSpc>
                <a:spcPct val="100000"/>
              </a:lnSpc>
              <a:spcBef>
                <a:spcPts val="0"/>
              </a:spcBef>
              <a:spcAft>
                <a:spcPts val="0"/>
              </a:spcAft>
              <a:buSzPts val="1500"/>
              <a:buChar char="○"/>
            </a:pPr>
            <a:r>
              <a:rPr lang="en" sz="1500"/>
              <a:t>CartoPy</a:t>
            </a:r>
            <a:endParaRPr sz="1500"/>
          </a:p>
          <a:p>
            <a:pPr marL="914400" lvl="1" indent="-323850" algn="l" rtl="0">
              <a:lnSpc>
                <a:spcPct val="100000"/>
              </a:lnSpc>
              <a:spcBef>
                <a:spcPts val="0"/>
              </a:spcBef>
              <a:spcAft>
                <a:spcPts val="0"/>
              </a:spcAft>
              <a:buSzPts val="1500"/>
              <a:buChar char="○"/>
            </a:pPr>
            <a:r>
              <a:rPr lang="en" sz="1500"/>
              <a:t>ObsPy</a:t>
            </a:r>
            <a:endParaRPr sz="1500"/>
          </a:p>
          <a:p>
            <a:pPr marL="914400" lvl="1" indent="-323850" algn="l" rtl="0">
              <a:lnSpc>
                <a:spcPct val="100000"/>
              </a:lnSpc>
              <a:spcBef>
                <a:spcPts val="0"/>
              </a:spcBef>
              <a:spcAft>
                <a:spcPts val="0"/>
              </a:spcAft>
              <a:buSzPts val="1500"/>
              <a:buChar char="○"/>
            </a:pPr>
            <a:r>
              <a:rPr lang="en" sz="1500"/>
              <a:t>FFMpeg</a:t>
            </a:r>
            <a:endParaRPr sz="1500"/>
          </a:p>
          <a:p>
            <a:pPr marL="914400" lvl="1" indent="-323850" algn="l" rtl="0">
              <a:lnSpc>
                <a:spcPct val="100000"/>
              </a:lnSpc>
              <a:spcBef>
                <a:spcPts val="0"/>
              </a:spcBef>
              <a:spcAft>
                <a:spcPts val="0"/>
              </a:spcAft>
              <a:buSzPts val="1500"/>
              <a:buChar char="○"/>
            </a:pPr>
            <a:r>
              <a:rPr lang="en" sz="1500"/>
              <a:t>Scatter plots</a:t>
            </a:r>
            <a:endParaRPr sz="1500"/>
          </a:p>
          <a:p>
            <a:pPr marL="914400" lvl="1" indent="-323850" algn="l" rtl="0">
              <a:lnSpc>
                <a:spcPct val="100000"/>
              </a:lnSpc>
              <a:spcBef>
                <a:spcPts val="0"/>
              </a:spcBef>
              <a:spcAft>
                <a:spcPts val="0"/>
              </a:spcAft>
              <a:buSzPts val="1500"/>
              <a:buChar char="○"/>
            </a:pPr>
            <a:r>
              <a:rPr lang="en" sz="1500"/>
              <a:t>Histograms</a:t>
            </a:r>
            <a:endParaRPr sz="1500"/>
          </a:p>
        </p:txBody>
      </p:sp>
      <p:pic>
        <p:nvPicPr>
          <p:cNvPr id="95" name="Google Shape;95;p14"/>
          <p:cNvPicPr preferRelativeResize="0"/>
          <p:nvPr/>
        </p:nvPicPr>
        <p:blipFill>
          <a:blip r:embed="rId3">
            <a:alphaModFix/>
          </a:blip>
          <a:stretch>
            <a:fillRect/>
          </a:stretch>
        </p:blipFill>
        <p:spPr>
          <a:xfrm>
            <a:off x="4260300" y="2085096"/>
            <a:ext cx="4012775" cy="2728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5"/>
          <p:cNvSpPr txBox="1">
            <a:spLocks noGrp="1"/>
          </p:cNvSpPr>
          <p:nvPr>
            <p:ph type="title"/>
          </p:nvPr>
        </p:nvSpPr>
        <p:spPr>
          <a:xfrm>
            <a:off x="-93400" y="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Gutenberg-Richter + Alaska Analysis</a:t>
            </a:r>
            <a:endParaRPr/>
          </a:p>
        </p:txBody>
      </p:sp>
      <p:sp>
        <p:nvSpPr>
          <p:cNvPr id="101" name="Google Shape;101;p15"/>
          <p:cNvSpPr txBox="1">
            <a:spLocks noGrp="1"/>
          </p:cNvSpPr>
          <p:nvPr>
            <p:ph type="body" idx="1"/>
          </p:nvPr>
        </p:nvSpPr>
        <p:spPr>
          <a:xfrm>
            <a:off x="-633525" y="607800"/>
            <a:ext cx="6182100" cy="3265500"/>
          </a:xfrm>
          <a:prstGeom prst="rect">
            <a:avLst/>
          </a:prstGeom>
        </p:spPr>
        <p:txBody>
          <a:bodyPr spcFirstLastPara="1" wrap="square" lIns="91425" tIns="91425" rIns="91425" bIns="91425" anchor="t" anchorCtr="0">
            <a:normAutofit/>
          </a:bodyPr>
          <a:lstStyle/>
          <a:p>
            <a:pPr marL="914400" lvl="1" indent="-323850" algn="l" rtl="0">
              <a:lnSpc>
                <a:spcPct val="100000"/>
              </a:lnSpc>
              <a:spcBef>
                <a:spcPts val="0"/>
              </a:spcBef>
              <a:spcAft>
                <a:spcPts val="0"/>
              </a:spcAft>
              <a:buSzPts val="1500"/>
              <a:buChar char="○"/>
            </a:pPr>
            <a:r>
              <a:rPr lang="en" sz="1500"/>
              <a:t>Expresses the relationship between the magnitude and total number of earthquakes in any given region and time period of at least that magnitude</a:t>
            </a:r>
            <a:endParaRPr sz="1500"/>
          </a:p>
          <a:p>
            <a:pPr marL="914400" lvl="0" indent="0" algn="l" rtl="0">
              <a:lnSpc>
                <a:spcPct val="100000"/>
              </a:lnSpc>
              <a:spcBef>
                <a:spcPts val="1200"/>
              </a:spcBef>
              <a:spcAft>
                <a:spcPts val="1200"/>
              </a:spcAft>
              <a:buNone/>
            </a:pPr>
            <a:endParaRPr sz="1300"/>
          </a:p>
        </p:txBody>
      </p:sp>
      <p:pic>
        <p:nvPicPr>
          <p:cNvPr id="102" name="Google Shape;102;p15"/>
          <p:cNvPicPr preferRelativeResize="0"/>
          <p:nvPr/>
        </p:nvPicPr>
        <p:blipFill>
          <a:blip r:embed="rId3">
            <a:alphaModFix/>
          </a:blip>
          <a:stretch>
            <a:fillRect/>
          </a:stretch>
        </p:blipFill>
        <p:spPr>
          <a:xfrm>
            <a:off x="592400" y="2974425"/>
            <a:ext cx="3323525" cy="2326449"/>
          </a:xfrm>
          <a:prstGeom prst="rect">
            <a:avLst/>
          </a:prstGeom>
          <a:noFill/>
          <a:ln>
            <a:noFill/>
          </a:ln>
        </p:spPr>
      </p:pic>
      <p:pic>
        <p:nvPicPr>
          <p:cNvPr id="103" name="Google Shape;103;p15"/>
          <p:cNvPicPr preferRelativeResize="0"/>
          <p:nvPr/>
        </p:nvPicPr>
        <p:blipFill>
          <a:blip r:embed="rId4">
            <a:alphaModFix/>
          </a:blip>
          <a:stretch>
            <a:fillRect/>
          </a:stretch>
        </p:blipFill>
        <p:spPr>
          <a:xfrm>
            <a:off x="5644075" y="61375"/>
            <a:ext cx="3499926" cy="2431700"/>
          </a:xfrm>
          <a:prstGeom prst="rect">
            <a:avLst/>
          </a:prstGeom>
          <a:noFill/>
          <a:ln>
            <a:noFill/>
          </a:ln>
        </p:spPr>
      </p:pic>
      <p:sp>
        <p:nvSpPr>
          <p:cNvPr id="104" name="Google Shape;104;p15"/>
          <p:cNvSpPr txBox="1">
            <a:spLocks noGrp="1"/>
          </p:cNvSpPr>
          <p:nvPr>
            <p:ph type="title"/>
          </p:nvPr>
        </p:nvSpPr>
        <p:spPr>
          <a:xfrm>
            <a:off x="-93400" y="2353200"/>
            <a:ext cx="6120900" cy="43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891"/>
              <a:buFont typeface="Arial"/>
              <a:buNone/>
            </a:pPr>
            <a:r>
              <a:rPr lang="en" sz="1570">
                <a:solidFill>
                  <a:srgbClr val="202122"/>
                </a:solidFill>
              </a:rPr>
              <a:t>Magnitude of earthquakes in Alaska vs. Proportion of occurrences </a:t>
            </a:r>
            <a:endParaRPr sz="1570">
              <a:solidFill>
                <a:srgbClr val="202122"/>
              </a:solidFill>
            </a:endParaRPr>
          </a:p>
          <a:p>
            <a:pPr marL="0" lvl="0" indent="0" algn="l" rtl="0">
              <a:spcBef>
                <a:spcPts val="0"/>
              </a:spcBef>
              <a:spcAft>
                <a:spcPts val="0"/>
              </a:spcAft>
              <a:buSzPts val="990"/>
              <a:buNone/>
            </a:pPr>
            <a:endParaRPr sz="2700"/>
          </a:p>
        </p:txBody>
      </p:sp>
      <p:sp>
        <p:nvSpPr>
          <p:cNvPr id="105" name="Google Shape;105;p15"/>
          <p:cNvSpPr txBox="1"/>
          <p:nvPr/>
        </p:nvSpPr>
        <p:spPr>
          <a:xfrm>
            <a:off x="4031925" y="3243925"/>
            <a:ext cx="26802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Looks somewhat logarithmic, but let’s see what value of  B is needed to produce a Gutenberg-Richter plot like this plot </a:t>
            </a:r>
            <a:endParaRPr>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title"/>
          </p:nvPr>
        </p:nvSpPr>
        <p:spPr>
          <a:xfrm>
            <a:off x="311700" y="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Previous plot (red) vs. Gutenberg-Richter plots (blue) with b-values ranging from 0 to 1, with step size 0.05 </a:t>
            </a:r>
            <a:endParaRPr/>
          </a:p>
        </p:txBody>
      </p:sp>
      <p:pic>
        <p:nvPicPr>
          <p:cNvPr id="2" name="bCoeffs">
            <a:hlinkClick r:id="" action="ppaction://media"/>
            <a:extLst>
              <a:ext uri="{FF2B5EF4-FFF2-40B4-BE49-F238E27FC236}">
                <a16:creationId xmlns:a16="http://schemas.microsoft.com/office/drawing/2014/main" id="{0CFB5AB9-97E5-9D43-A738-C3A7D55FD73B}"/>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985963" y="876498"/>
            <a:ext cx="5007768" cy="37558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7"/>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Most optimal b-value</a:t>
            </a:r>
            <a:endParaRPr/>
          </a:p>
        </p:txBody>
      </p:sp>
      <p:sp>
        <p:nvSpPr>
          <p:cNvPr id="117" name="Google Shape;117;p17"/>
          <p:cNvSpPr txBox="1">
            <a:spLocks noGrp="1"/>
          </p:cNvSpPr>
          <p:nvPr>
            <p:ph type="body" idx="1"/>
          </p:nvPr>
        </p:nvSpPr>
        <p:spPr>
          <a:xfrm>
            <a:off x="311700" y="1229875"/>
            <a:ext cx="4260300" cy="3339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Best b-value ended up being b=0.35</a:t>
            </a:r>
            <a:endParaRPr/>
          </a:p>
          <a:p>
            <a:pPr marL="457200" lvl="0" indent="0" algn="l" rtl="0">
              <a:spcBef>
                <a:spcPts val="1200"/>
              </a:spcBef>
              <a:spcAft>
                <a:spcPts val="0"/>
              </a:spcAft>
              <a:buNone/>
            </a:pPr>
            <a:endParaRPr/>
          </a:p>
          <a:p>
            <a:pPr marL="457200" lvl="0" indent="0" algn="l" rtl="0">
              <a:spcBef>
                <a:spcPts val="1200"/>
              </a:spcBef>
              <a:spcAft>
                <a:spcPts val="0"/>
              </a:spcAft>
              <a:buNone/>
            </a:pPr>
            <a:endParaRPr/>
          </a:p>
          <a:p>
            <a:pPr marL="457200" lvl="0" indent="0" algn="l" rtl="0">
              <a:spcBef>
                <a:spcPts val="1200"/>
              </a:spcBef>
              <a:spcAft>
                <a:spcPts val="1200"/>
              </a:spcAft>
              <a:buNone/>
            </a:pPr>
            <a:endParaRPr/>
          </a:p>
        </p:txBody>
      </p:sp>
      <p:pic>
        <p:nvPicPr>
          <p:cNvPr id="118" name="Google Shape;118;p17"/>
          <p:cNvPicPr preferRelativeResize="0"/>
          <p:nvPr/>
        </p:nvPicPr>
        <p:blipFill>
          <a:blip r:embed="rId3">
            <a:alphaModFix/>
          </a:blip>
          <a:stretch>
            <a:fillRect/>
          </a:stretch>
        </p:blipFill>
        <p:spPr>
          <a:xfrm>
            <a:off x="4481724" y="1598112"/>
            <a:ext cx="4662276" cy="3259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Conclusion </a:t>
            </a:r>
            <a:endParaRPr/>
          </a:p>
        </p:txBody>
      </p:sp>
      <p:sp>
        <p:nvSpPr>
          <p:cNvPr id="124" name="Google Shape;124;p18"/>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dirty="0"/>
              <a:t>Alaskan earthquake frequency between 1970 and 1990 matches up really well with Gutenberg-Richter Equation with b=0.35</a:t>
            </a:r>
            <a:endParaRPr dirty="0"/>
          </a:p>
          <a:p>
            <a:pPr marL="914400" lvl="1" indent="-317500" algn="l" rtl="0">
              <a:spcBef>
                <a:spcPts val="0"/>
              </a:spcBef>
              <a:spcAft>
                <a:spcPts val="0"/>
              </a:spcAft>
              <a:buSzPts val="1400"/>
              <a:buChar char="○"/>
            </a:pPr>
            <a:r>
              <a:rPr lang="en" dirty="0"/>
              <a:t>B value of 0.35 reaffirms the fact that Alaska is a zone with high seismic activity.</a:t>
            </a:r>
            <a:endParaRPr dirty="0"/>
          </a:p>
          <a:p>
            <a:pPr marL="457200" lvl="0" indent="-342900" algn="l" rtl="0">
              <a:spcBef>
                <a:spcPts val="0"/>
              </a:spcBef>
              <a:spcAft>
                <a:spcPts val="0"/>
              </a:spcAft>
              <a:buSzPts val="1800"/>
              <a:buChar char="●"/>
            </a:pPr>
            <a:r>
              <a:rPr lang="en" dirty="0"/>
              <a:t>Can evaluate accuracy using Mean Squared Error metric</a:t>
            </a:r>
            <a:endParaRPr dirty="0"/>
          </a:p>
          <a:p>
            <a:pPr marL="457200" lvl="0" indent="-342900" algn="l" rtl="0">
              <a:spcBef>
                <a:spcPts val="0"/>
              </a:spcBef>
              <a:spcAft>
                <a:spcPts val="0"/>
              </a:spcAft>
              <a:buSzPts val="1800"/>
              <a:buChar char="●"/>
            </a:pPr>
            <a:r>
              <a:rPr lang="en" dirty="0"/>
              <a:t>Can conclude that Gutenberg-Richter law applies to earthquakes that happened between 1970 and 1990 in Alaska, a region that accounts for about 11 percent of the world’s earthquakes</a:t>
            </a:r>
            <a:endParaRPr dirty="0"/>
          </a:p>
          <a:p>
            <a:pPr marL="457200" lvl="0" indent="0" algn="l" rtl="0">
              <a:spcBef>
                <a:spcPts val="1200"/>
              </a:spcBef>
              <a:spcAft>
                <a:spcPts val="0"/>
              </a:spcAft>
              <a:buNone/>
            </a:pPr>
            <a:endParaRPr dirty="0"/>
          </a:p>
          <a:p>
            <a:pPr marL="457200" lvl="0" indent="0" algn="l" rtl="0">
              <a:spcBef>
                <a:spcPts val="1200"/>
              </a:spcBef>
              <a:spcAft>
                <a:spcPts val="1200"/>
              </a:spcAft>
              <a:buNone/>
            </a:pPr>
            <a:endParaRPr dirty="0"/>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376</Words>
  <Application>Microsoft Macintosh PowerPoint</Application>
  <PresentationFormat>On-screen Show (16:9)</PresentationFormat>
  <Paragraphs>34</Paragraphs>
  <Slides>6</Slides>
  <Notes>6</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Roboto</vt:lpstr>
      <vt:lpstr>Arial</vt:lpstr>
      <vt:lpstr>Times New Roman</vt:lpstr>
      <vt:lpstr>Geometric</vt:lpstr>
      <vt:lpstr>Gutenberg-Richter in Alaska: Does it work?</vt:lpstr>
      <vt:lpstr>Topic of Simulation; methods used </vt:lpstr>
      <vt:lpstr>Gutenberg-Richter + Alaska Analysis</vt:lpstr>
      <vt:lpstr>Previous plot (red) vs. Gutenberg-Richter plots (blue) with b-values ranging from 0 to 1, with step size 0.05 </vt:lpstr>
      <vt:lpstr>Most optimal b-value</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Gutenberg-Richter in Alaska: Does it work?</dc:title>
  <cp:lastModifiedBy>Yash Bhargava</cp:lastModifiedBy>
  <cp:revision>2</cp:revision>
  <dcterms:modified xsi:type="dcterms:W3CDTF">2022-11-30T00:08:47Z</dcterms:modified>
</cp:coreProperties>
</file>