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verage"/>
      <p:regular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verag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9b44321528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9b44321528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9b4432152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9b4432152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b4432152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9b4432152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9b4432152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9b4432152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b44321528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9b44321528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9b4432152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9b4432152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9b4432152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9b4432152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9b4432152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9b4432152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9b4432152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9b4432152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9b443215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9b443215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9b443215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9b443215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9b44321528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9b44321528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9b4432152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9b4432152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9b4432152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9b4432152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9b44321528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9b44321528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9b4432152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9b4432152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9b4432152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9b4432152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 Id="rId4" Type="http://schemas.openxmlformats.org/officeDocument/2006/relationships/image" Target="../media/image1.jpg"/><Relationship Id="rId5" Type="http://schemas.openxmlformats.org/officeDocument/2006/relationships/image" Target="../media/image24.jpg"/><Relationship Id="rId6" Type="http://schemas.openxmlformats.org/officeDocument/2006/relationships/image" Target="../media/image12.jpg"/><Relationship Id="rId7"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1.gif"/><Relationship Id="rId5"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27.jpg"/><Relationship Id="rId5"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image" Target="../media/image31.jpg"/><Relationship Id="rId5"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Ugwg2dHUB90" TargetMode="External"/><Relationship Id="rId4" Type="http://schemas.openxmlformats.org/officeDocument/2006/relationships/hyperlink" Target="https://www.astronomynotes.com/solfluf/s5.htm" TargetMode="External"/><Relationship Id="rId5" Type="http://schemas.openxmlformats.org/officeDocument/2006/relationships/hyperlink" Target="https://en.wikipedia.org/wiki/Kinetic_ener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9.jpg"/><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0" y="165225"/>
            <a:ext cx="8520600" cy="930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000"/>
              <a:t>Smaller Asteroids, Bigger Dinosaurs </a:t>
            </a:r>
            <a:endParaRPr sz="4000"/>
          </a:p>
        </p:txBody>
      </p:sp>
      <p:sp>
        <p:nvSpPr>
          <p:cNvPr id="60" name="Google Shape;60;p13"/>
          <p:cNvSpPr txBox="1"/>
          <p:nvPr>
            <p:ph idx="1" type="subTitle"/>
          </p:nvPr>
        </p:nvSpPr>
        <p:spPr>
          <a:xfrm>
            <a:off x="2104950" y="4396175"/>
            <a:ext cx="4934100" cy="590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rgbClr val="FFFFFF"/>
                </a:solidFill>
              </a:rPr>
              <a:t>By: Darren Sun</a:t>
            </a:r>
            <a:endParaRPr sz="2400">
              <a:solidFill>
                <a:srgbClr val="FFFFFF"/>
              </a:solidFill>
            </a:endParaRPr>
          </a:p>
        </p:txBody>
      </p:sp>
      <p:pic>
        <p:nvPicPr>
          <p:cNvPr descr="Decoded: Can We Defend Ourselves From An Asteroid Armageddon? - Science" id="61" name="Google Shape;61;p13"/>
          <p:cNvPicPr preferRelativeResize="0"/>
          <p:nvPr/>
        </p:nvPicPr>
        <p:blipFill>
          <a:blip r:embed="rId3">
            <a:alphaModFix/>
          </a:blip>
          <a:stretch>
            <a:fillRect/>
          </a:stretch>
        </p:blipFill>
        <p:spPr>
          <a:xfrm>
            <a:off x="2577625" y="1367098"/>
            <a:ext cx="3988751" cy="2409300"/>
          </a:xfrm>
          <a:prstGeom prst="rect">
            <a:avLst/>
          </a:prstGeom>
          <a:noFill/>
          <a:ln>
            <a:noFill/>
          </a:ln>
        </p:spPr>
      </p:pic>
      <p:pic>
        <p:nvPicPr>
          <p:cNvPr descr="Jurassic World: Fallen Kingdom Legacy Museum Collection T-Rex &amp; Carnotaurus  (Deluxe) 1/15 Scale Diorama" id="62" name="Google Shape;62;p13"/>
          <p:cNvPicPr preferRelativeResize="0"/>
          <p:nvPr/>
        </p:nvPicPr>
        <p:blipFill>
          <a:blip r:embed="rId4">
            <a:alphaModFix/>
          </a:blip>
          <a:stretch>
            <a:fillRect/>
          </a:stretch>
        </p:blipFill>
        <p:spPr>
          <a:xfrm>
            <a:off x="311700" y="1022875"/>
            <a:ext cx="2065172" cy="1548875"/>
          </a:xfrm>
          <a:prstGeom prst="rect">
            <a:avLst/>
          </a:prstGeom>
          <a:noFill/>
          <a:ln>
            <a:noFill/>
          </a:ln>
        </p:spPr>
      </p:pic>
      <p:pic>
        <p:nvPicPr>
          <p:cNvPr descr="Triceratops horridus, facts and photos" id="63" name="Google Shape;63;p13"/>
          <p:cNvPicPr preferRelativeResize="0"/>
          <p:nvPr/>
        </p:nvPicPr>
        <p:blipFill>
          <a:blip r:embed="rId5">
            <a:alphaModFix/>
          </a:blip>
          <a:stretch>
            <a:fillRect/>
          </a:stretch>
        </p:blipFill>
        <p:spPr>
          <a:xfrm>
            <a:off x="6767125" y="1022875"/>
            <a:ext cx="2065174" cy="1548864"/>
          </a:xfrm>
          <a:prstGeom prst="rect">
            <a:avLst/>
          </a:prstGeom>
          <a:noFill/>
          <a:ln>
            <a:noFill/>
          </a:ln>
        </p:spPr>
      </p:pic>
      <p:pic>
        <p:nvPicPr>
          <p:cNvPr descr="List of Long-necked Dinosaurs | Sciencing" id="64" name="Google Shape;64;p13"/>
          <p:cNvPicPr preferRelativeResize="0"/>
          <p:nvPr/>
        </p:nvPicPr>
        <p:blipFill>
          <a:blip r:embed="rId6">
            <a:alphaModFix/>
          </a:blip>
          <a:stretch>
            <a:fillRect/>
          </a:stretch>
        </p:blipFill>
        <p:spPr>
          <a:xfrm>
            <a:off x="311700" y="2843275"/>
            <a:ext cx="2065175" cy="1431400"/>
          </a:xfrm>
          <a:prstGeom prst="rect">
            <a:avLst/>
          </a:prstGeom>
          <a:noFill/>
          <a:ln>
            <a:noFill/>
          </a:ln>
        </p:spPr>
      </p:pic>
      <p:pic>
        <p:nvPicPr>
          <p:cNvPr descr="2,268 Spinosaurus Stock Photos, Pictures &amp; Royalty-Free Images - iStock" id="65" name="Google Shape;65;p13"/>
          <p:cNvPicPr preferRelativeResize="0"/>
          <p:nvPr/>
        </p:nvPicPr>
        <p:blipFill>
          <a:blip r:embed="rId7">
            <a:alphaModFix/>
          </a:blip>
          <a:stretch>
            <a:fillRect/>
          </a:stretch>
        </p:blipFill>
        <p:spPr>
          <a:xfrm>
            <a:off x="6767126" y="2843275"/>
            <a:ext cx="2119299" cy="1548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108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Pt 1: Relating Asteroid Impact Energy to Mass</a:t>
            </a:r>
            <a:endParaRPr/>
          </a:p>
          <a:p>
            <a:pPr indent="0" lvl="0" marL="0" rtl="0" algn="l">
              <a:spcBef>
                <a:spcPts val="0"/>
              </a:spcBef>
              <a:spcAft>
                <a:spcPts val="0"/>
              </a:spcAft>
              <a:buNone/>
            </a:pPr>
            <a:r>
              <a:t/>
            </a:r>
            <a:endParaRPr/>
          </a:p>
        </p:txBody>
      </p:sp>
      <p:sp>
        <p:nvSpPr>
          <p:cNvPr id="137" name="Google Shape;137;p22"/>
          <p:cNvSpPr txBox="1"/>
          <p:nvPr>
            <p:ph idx="1" type="body"/>
          </p:nvPr>
        </p:nvSpPr>
        <p:spPr>
          <a:xfrm>
            <a:off x="311700" y="680900"/>
            <a:ext cx="4260300" cy="4322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Findings: </a:t>
            </a:r>
            <a:endParaRPr>
              <a:solidFill>
                <a:schemeClr val="dk1"/>
              </a:solidFill>
            </a:endParaRPr>
          </a:p>
          <a:p>
            <a:pPr indent="-342900" lvl="0" marL="457200" marR="114300" rtl="0" algn="l">
              <a:spcBef>
                <a:spcPts val="1200"/>
              </a:spcBef>
              <a:spcAft>
                <a:spcPts val="0"/>
              </a:spcAft>
              <a:buClr>
                <a:srgbClr val="FFFFFF"/>
              </a:buClr>
              <a:buSzPts val="1800"/>
              <a:buChar char="●"/>
            </a:pPr>
            <a:r>
              <a:rPr lang="en" sz="1050">
                <a:solidFill>
                  <a:srgbClr val="FFFFFF"/>
                </a:solidFill>
                <a:latin typeface="Arial"/>
                <a:ea typeface="Arial"/>
                <a:cs typeface="Arial"/>
                <a:sym typeface="Arial"/>
              </a:rPr>
              <a:t>The relationship between an asteroid's mass and its impact energy are both linear, if we exclude external factors like an asteroid exploding in mid air, potential slowed velocities due to air friction, and assume that the asteroids come in at the same angle and rate of the original Chicxulub asteroid.</a:t>
            </a:r>
            <a:endParaRPr sz="1050">
              <a:solidFill>
                <a:srgbClr val="FFFFFF"/>
              </a:solidFill>
              <a:latin typeface="Arial"/>
              <a:ea typeface="Arial"/>
              <a:cs typeface="Arial"/>
              <a:sym typeface="Arial"/>
            </a:endParaRPr>
          </a:p>
          <a:p>
            <a:pPr indent="-342900" lvl="0" marL="457200" marR="114300" rtl="0" algn="l">
              <a:spcBef>
                <a:spcPts val="0"/>
              </a:spcBef>
              <a:spcAft>
                <a:spcPts val="0"/>
              </a:spcAft>
              <a:buClr>
                <a:srgbClr val="FFFFFF"/>
              </a:buClr>
              <a:buSzPts val="1800"/>
              <a:buChar char="●"/>
            </a:pPr>
            <a:r>
              <a:rPr lang="en" sz="1050">
                <a:solidFill>
                  <a:srgbClr val="FFFFFF"/>
                </a:solidFill>
                <a:highlight>
                  <a:srgbClr val="F1C232"/>
                </a:highlight>
                <a:latin typeface="Arial"/>
                <a:ea typeface="Arial"/>
                <a:cs typeface="Arial"/>
                <a:sym typeface="Arial"/>
              </a:rPr>
              <a:t>When the asteroid's mass is 5% of Chicxulub's mass, it will also yield 5% of Chicxulub's original impact energy</a:t>
            </a:r>
            <a:endParaRPr b="1" sz="1950">
              <a:solidFill>
                <a:srgbClr val="FFFFFF"/>
              </a:solidFill>
              <a:highlight>
                <a:srgbClr val="F1C232"/>
              </a:highlight>
              <a:latin typeface="Arial"/>
              <a:ea typeface="Arial"/>
              <a:cs typeface="Arial"/>
              <a:sym typeface="Arial"/>
            </a:endParaRPr>
          </a:p>
          <a:p>
            <a:pPr indent="-342900" lvl="0" marL="457200" marR="114300" rtl="0" algn="l">
              <a:spcBef>
                <a:spcPts val="0"/>
              </a:spcBef>
              <a:spcAft>
                <a:spcPts val="0"/>
              </a:spcAft>
              <a:buClr>
                <a:srgbClr val="FFFFFF"/>
              </a:buClr>
              <a:buSzPts val="1800"/>
              <a:buChar char="●"/>
            </a:pPr>
            <a:r>
              <a:rPr lang="en" sz="1050">
                <a:solidFill>
                  <a:srgbClr val="FFFFFF"/>
                </a:solidFill>
                <a:latin typeface="Arial"/>
                <a:ea typeface="Arial"/>
                <a:cs typeface="Arial"/>
                <a:sym typeface="Arial"/>
              </a:rPr>
              <a:t>The asteroid's impact energy in Joules is directly linearly dependent of its total mass in kg. </a:t>
            </a:r>
            <a:endParaRPr sz="1050">
              <a:solidFill>
                <a:srgbClr val="FFFFFF"/>
              </a:solidFill>
              <a:latin typeface="Arial"/>
              <a:ea typeface="Arial"/>
              <a:cs typeface="Arial"/>
              <a:sym typeface="Arial"/>
            </a:endParaRPr>
          </a:p>
          <a:p>
            <a:pPr indent="-342900" lvl="0" marL="457200" marR="114300" rtl="0" algn="l">
              <a:spcBef>
                <a:spcPts val="0"/>
              </a:spcBef>
              <a:spcAft>
                <a:spcPts val="0"/>
              </a:spcAft>
              <a:buClr>
                <a:srgbClr val="FFFFFF"/>
              </a:buClr>
              <a:buSzPts val="1800"/>
              <a:buChar char="●"/>
            </a:pPr>
            <a:r>
              <a:rPr lang="en" sz="1050">
                <a:solidFill>
                  <a:srgbClr val="FFFFFF"/>
                </a:solidFill>
                <a:latin typeface="Arial"/>
                <a:ea typeface="Arial"/>
                <a:cs typeface="Arial"/>
                <a:sym typeface="Arial"/>
              </a:rPr>
              <a:t>In response to my original objective of finding the asteroid mass that yields 5% of Chicxulub's original impact energy, the mass of the asteroid is required to be strictly less than or equal to 5 * 10^13kg, which would yield a total kinetic energy at 20000m/s of 10^22 Joules. Chicxulub's estimated mass was 10^15kg, and at 20000m/s on impact this would have yielded 2 * 10^23 Joules of energy.</a:t>
            </a:r>
            <a:endParaRPr sz="1050">
              <a:solidFill>
                <a:srgbClr val="FFFFFF"/>
              </a:solidFill>
              <a:latin typeface="Arial"/>
              <a:ea typeface="Arial"/>
              <a:cs typeface="Arial"/>
              <a:sym typeface="Arial"/>
            </a:endParaRPr>
          </a:p>
          <a:p>
            <a:pPr indent="0" lvl="0" marL="0" rtl="0" algn="l">
              <a:spcBef>
                <a:spcPts val="0"/>
              </a:spcBef>
              <a:spcAft>
                <a:spcPts val="1200"/>
              </a:spcAft>
              <a:buNone/>
            </a:pPr>
            <a:r>
              <a:t/>
            </a:r>
            <a:endParaRPr>
              <a:solidFill>
                <a:schemeClr val="dk1"/>
              </a:solidFill>
            </a:endParaRPr>
          </a:p>
        </p:txBody>
      </p:sp>
      <p:pic>
        <p:nvPicPr>
          <p:cNvPr id="138" name="Google Shape;138;p22"/>
          <p:cNvPicPr preferRelativeResize="0"/>
          <p:nvPr/>
        </p:nvPicPr>
        <p:blipFill>
          <a:blip r:embed="rId3">
            <a:alphaModFix/>
          </a:blip>
          <a:stretch>
            <a:fillRect/>
          </a:stretch>
        </p:blipFill>
        <p:spPr>
          <a:xfrm>
            <a:off x="4502675" y="680875"/>
            <a:ext cx="4482850" cy="4197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128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Pt 1: Relating Asteroid Impact Energy to Mass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4" name="Google Shape;144;p23"/>
          <p:cNvPicPr preferRelativeResize="0"/>
          <p:nvPr/>
        </p:nvPicPr>
        <p:blipFill>
          <a:blip r:embed="rId3">
            <a:alphaModFix/>
          </a:blip>
          <a:stretch>
            <a:fillRect/>
          </a:stretch>
        </p:blipFill>
        <p:spPr>
          <a:xfrm>
            <a:off x="1836188" y="700725"/>
            <a:ext cx="5471624" cy="2013750"/>
          </a:xfrm>
          <a:prstGeom prst="rect">
            <a:avLst/>
          </a:prstGeom>
          <a:noFill/>
          <a:ln>
            <a:noFill/>
          </a:ln>
        </p:spPr>
      </p:pic>
      <p:pic>
        <p:nvPicPr>
          <p:cNvPr id="145" name="Google Shape;145;p23"/>
          <p:cNvPicPr preferRelativeResize="0"/>
          <p:nvPr/>
        </p:nvPicPr>
        <p:blipFill>
          <a:blip r:embed="rId4">
            <a:alphaModFix/>
          </a:blip>
          <a:stretch>
            <a:fillRect/>
          </a:stretch>
        </p:blipFill>
        <p:spPr>
          <a:xfrm>
            <a:off x="2212075" y="2787600"/>
            <a:ext cx="4719838" cy="21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14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Pt 2: Relating Crater Size to Impact Energy</a:t>
            </a:r>
            <a:endParaRPr sz="3600"/>
          </a:p>
        </p:txBody>
      </p:sp>
      <p:sp>
        <p:nvSpPr>
          <p:cNvPr id="151" name="Google Shape;151;p2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To calculate the diameter of the resulting impact crater, the formula that relates impact energy to diameter in km is: </a:t>
            </a:r>
            <a:endParaRPr sz="1400">
              <a:solidFill>
                <a:schemeClr val="dk1"/>
              </a:solidFill>
            </a:endParaRPr>
          </a:p>
          <a:p>
            <a:pPr indent="0" lvl="0" marL="0" rtl="0" algn="ctr">
              <a:spcBef>
                <a:spcPts val="1200"/>
              </a:spcBef>
              <a:spcAft>
                <a:spcPts val="0"/>
              </a:spcAft>
              <a:buNone/>
            </a:pPr>
            <a:r>
              <a:rPr lang="en" sz="1400">
                <a:solidFill>
                  <a:schemeClr val="dk1"/>
                </a:solidFill>
                <a:latin typeface="Arial"/>
                <a:ea typeface="Arial"/>
                <a:cs typeface="Arial"/>
                <a:sym typeface="Arial"/>
              </a:rPr>
              <a:t>Diameter of the crater(km) = 0.765 × (energy of impact in megatons TNT)^(1/3.4)</a:t>
            </a:r>
            <a:endParaRPr sz="1400">
              <a:solidFill>
                <a:schemeClr val="dk1"/>
              </a:solidFill>
              <a:latin typeface="Arial"/>
              <a:ea typeface="Arial"/>
              <a:cs typeface="Arial"/>
              <a:sym typeface="Arial"/>
            </a:endParaRPr>
          </a:p>
          <a:p>
            <a:pPr indent="0" lvl="0" marL="0" rtl="0" algn="ctr">
              <a:spcBef>
                <a:spcPts val="1200"/>
              </a:spcBef>
              <a:spcAft>
                <a:spcPts val="0"/>
              </a:spcAft>
              <a:buNone/>
            </a:pPr>
            <a:r>
              <a:rPr lang="en" sz="1400">
                <a:solidFill>
                  <a:schemeClr val="dk1"/>
                </a:solidFill>
                <a:latin typeface="Arial"/>
                <a:ea typeface="Arial"/>
                <a:cs typeface="Arial"/>
                <a:sym typeface="Arial"/>
              </a:rPr>
              <a:t>WHERE </a:t>
            </a:r>
            <a:endParaRPr sz="1400">
              <a:solidFill>
                <a:schemeClr val="dk1"/>
              </a:solidFill>
              <a:latin typeface="Arial"/>
              <a:ea typeface="Arial"/>
              <a:cs typeface="Arial"/>
              <a:sym typeface="Arial"/>
            </a:endParaRPr>
          </a:p>
          <a:p>
            <a:pPr indent="0" lvl="0" marL="0" rtl="0" algn="ctr">
              <a:spcBef>
                <a:spcPts val="1200"/>
              </a:spcBef>
              <a:spcAft>
                <a:spcPts val="1200"/>
              </a:spcAft>
              <a:buNone/>
            </a:pPr>
            <a:r>
              <a:rPr lang="en" sz="1050">
                <a:solidFill>
                  <a:srgbClr val="000000"/>
                </a:solidFill>
                <a:highlight>
                  <a:srgbClr val="FFFFFF"/>
                </a:highlight>
                <a:latin typeface="Arial"/>
                <a:ea typeface="Arial"/>
                <a:cs typeface="Arial"/>
                <a:sym typeface="Arial"/>
              </a:rPr>
              <a:t>The energy of 1 million tons of TNT is: 1 megaton of TNT = 4.2 × 10^15 Joules</a:t>
            </a:r>
            <a:endParaRPr sz="1400">
              <a:solidFill>
                <a:schemeClr val="dk1"/>
              </a:solidFill>
              <a:latin typeface="Arial"/>
              <a:ea typeface="Arial"/>
              <a:cs typeface="Arial"/>
              <a:sym typeface="Arial"/>
            </a:endParaRPr>
          </a:p>
        </p:txBody>
      </p:sp>
      <p:pic>
        <p:nvPicPr>
          <p:cNvPr descr="Nadir crater: Scientists discover a 5-mile wide undersea crater created as  the dinosaurs disappeared | CNN" id="152" name="Google Shape;152;p24"/>
          <p:cNvPicPr preferRelativeResize="0"/>
          <p:nvPr/>
        </p:nvPicPr>
        <p:blipFill rotWithShape="1">
          <a:blip r:embed="rId3">
            <a:alphaModFix/>
          </a:blip>
          <a:srcRect b="0" l="9031" r="8941" t="0"/>
          <a:stretch/>
        </p:blipFill>
        <p:spPr>
          <a:xfrm>
            <a:off x="148575" y="2773900"/>
            <a:ext cx="3150374" cy="2160300"/>
          </a:xfrm>
          <a:prstGeom prst="rect">
            <a:avLst/>
          </a:prstGeom>
          <a:noFill/>
          <a:ln>
            <a:noFill/>
          </a:ln>
        </p:spPr>
      </p:pic>
      <p:pic>
        <p:nvPicPr>
          <p:cNvPr descr="meteorite crater - The impact-cratering process | Britannica" id="153" name="Google Shape;153;p24"/>
          <p:cNvPicPr preferRelativeResize="0"/>
          <p:nvPr/>
        </p:nvPicPr>
        <p:blipFill>
          <a:blip r:embed="rId4">
            <a:alphaModFix/>
          </a:blip>
          <a:stretch>
            <a:fillRect/>
          </a:stretch>
        </p:blipFill>
        <p:spPr>
          <a:xfrm>
            <a:off x="5369551" y="2773900"/>
            <a:ext cx="3609499" cy="2160300"/>
          </a:xfrm>
          <a:prstGeom prst="rect">
            <a:avLst/>
          </a:prstGeom>
          <a:noFill/>
          <a:ln>
            <a:noFill/>
          </a:ln>
        </p:spPr>
      </p:pic>
      <p:pic>
        <p:nvPicPr>
          <p:cNvPr descr="The Science Of Why An Asteroid, Not A Comet, Wiped Out The Dinosaurs" id="154" name="Google Shape;154;p24"/>
          <p:cNvPicPr preferRelativeResize="0"/>
          <p:nvPr/>
        </p:nvPicPr>
        <p:blipFill>
          <a:blip r:embed="rId5">
            <a:alphaModFix/>
          </a:blip>
          <a:stretch>
            <a:fillRect/>
          </a:stretch>
        </p:blipFill>
        <p:spPr>
          <a:xfrm>
            <a:off x="3298950" y="2891576"/>
            <a:ext cx="2063974" cy="192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685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600"/>
              <a:t>Pt 2: Relating Crater Size to Impact Energy</a:t>
            </a:r>
            <a:endParaRPr sz="3600"/>
          </a:p>
          <a:p>
            <a:pPr indent="0" lvl="0" marL="0" rtl="0" algn="l">
              <a:spcBef>
                <a:spcPts val="0"/>
              </a:spcBef>
              <a:spcAft>
                <a:spcPts val="0"/>
              </a:spcAft>
              <a:buNone/>
            </a:pPr>
            <a:r>
              <a:t/>
            </a:r>
            <a:endParaRPr/>
          </a:p>
        </p:txBody>
      </p:sp>
      <p:pic>
        <p:nvPicPr>
          <p:cNvPr id="160" name="Google Shape;160;p25"/>
          <p:cNvPicPr preferRelativeResize="0"/>
          <p:nvPr/>
        </p:nvPicPr>
        <p:blipFill>
          <a:blip r:embed="rId3">
            <a:alphaModFix/>
          </a:blip>
          <a:stretch>
            <a:fillRect/>
          </a:stretch>
        </p:blipFill>
        <p:spPr>
          <a:xfrm>
            <a:off x="2207538" y="710600"/>
            <a:ext cx="4728929" cy="4128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600"/>
              <a:t>Pt 2: Relating Crater Size to Impact Energy</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6" name="Google Shape;166;p26"/>
          <p:cNvPicPr preferRelativeResize="0"/>
          <p:nvPr/>
        </p:nvPicPr>
        <p:blipFill>
          <a:blip r:embed="rId3">
            <a:alphaModFix/>
          </a:blip>
          <a:stretch>
            <a:fillRect/>
          </a:stretch>
        </p:blipFill>
        <p:spPr>
          <a:xfrm>
            <a:off x="153175" y="1753500"/>
            <a:ext cx="4121299" cy="2174225"/>
          </a:xfrm>
          <a:prstGeom prst="rect">
            <a:avLst/>
          </a:prstGeom>
          <a:noFill/>
          <a:ln>
            <a:noFill/>
          </a:ln>
        </p:spPr>
      </p:pic>
      <p:pic>
        <p:nvPicPr>
          <p:cNvPr id="167" name="Google Shape;167;p26"/>
          <p:cNvPicPr preferRelativeResize="0"/>
          <p:nvPr/>
        </p:nvPicPr>
        <p:blipFill>
          <a:blip r:embed="rId4">
            <a:alphaModFix/>
          </a:blip>
          <a:stretch>
            <a:fillRect/>
          </a:stretch>
        </p:blipFill>
        <p:spPr>
          <a:xfrm>
            <a:off x="4822085" y="1753500"/>
            <a:ext cx="4159615" cy="21742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Pt 3: Relating Tidal Wave Height to Distance from Impact</a:t>
            </a:r>
            <a:endParaRPr/>
          </a:p>
        </p:txBody>
      </p:sp>
      <p:sp>
        <p:nvSpPr>
          <p:cNvPr id="173" name="Google Shape;17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rial"/>
                <a:ea typeface="Arial"/>
                <a:cs typeface="Arial"/>
                <a:sym typeface="Arial"/>
              </a:rPr>
              <a:t>Because 71% of the Earth's surface is water, simulating asteroid impacts into ocean is also critical. For this, the equation relating impact energy to tsunami wave height and distance from impact is:</a:t>
            </a:r>
            <a:endParaRPr>
              <a:solidFill>
                <a:schemeClr val="dk1"/>
              </a:solidFill>
              <a:latin typeface="Arial"/>
              <a:ea typeface="Arial"/>
              <a:cs typeface="Arial"/>
              <a:sym typeface="Arial"/>
            </a:endParaRPr>
          </a:p>
          <a:p>
            <a:pPr indent="0" lvl="0" marL="0" rtl="0" algn="ctr">
              <a:spcBef>
                <a:spcPts val="1100"/>
              </a:spcBef>
              <a:spcAft>
                <a:spcPts val="0"/>
              </a:spcAft>
              <a:buNone/>
            </a:pPr>
            <a:r>
              <a:rPr lang="en" sz="1200">
                <a:solidFill>
                  <a:schemeClr val="dk1"/>
                </a:solidFill>
                <a:latin typeface="Arial"/>
                <a:ea typeface="Arial"/>
                <a:cs typeface="Arial"/>
                <a:sym typeface="Arial"/>
              </a:rPr>
              <a:t>Tidal wave height(m) = 10.9 × (distance from impact in kilometers)^-0.717 × (energy of impact in megatons TNT)^0.495</a:t>
            </a:r>
            <a:endParaRPr sz="1200">
              <a:solidFill>
                <a:schemeClr val="dk1"/>
              </a:solidFill>
              <a:latin typeface="Arial"/>
              <a:ea typeface="Arial"/>
              <a:cs typeface="Arial"/>
              <a:sym typeface="Arial"/>
            </a:endParaRPr>
          </a:p>
          <a:p>
            <a:pPr indent="0" lvl="0" marL="0" rtl="0" algn="l">
              <a:spcBef>
                <a:spcPts val="0"/>
              </a:spcBef>
              <a:spcAft>
                <a:spcPts val="1200"/>
              </a:spcAft>
              <a:buNone/>
            </a:pPr>
            <a:r>
              <a:t/>
            </a:r>
            <a:endParaRPr>
              <a:solidFill>
                <a:schemeClr val="dk1"/>
              </a:solidFill>
            </a:endParaRPr>
          </a:p>
        </p:txBody>
      </p:sp>
      <p:pic>
        <p:nvPicPr>
          <p:cNvPr descr="Learn Groundwater in 3 minutes." id="174" name="Google Shape;174;p27"/>
          <p:cNvPicPr preferRelativeResize="0"/>
          <p:nvPr/>
        </p:nvPicPr>
        <p:blipFill>
          <a:blip r:embed="rId3">
            <a:alphaModFix/>
          </a:blip>
          <a:stretch>
            <a:fillRect/>
          </a:stretch>
        </p:blipFill>
        <p:spPr>
          <a:xfrm>
            <a:off x="2754100" y="2647425"/>
            <a:ext cx="3635800" cy="2423875"/>
          </a:xfrm>
          <a:prstGeom prst="rect">
            <a:avLst/>
          </a:prstGeom>
          <a:noFill/>
          <a:ln>
            <a:noFill/>
          </a:ln>
        </p:spPr>
      </p:pic>
      <p:pic>
        <p:nvPicPr>
          <p:cNvPr descr="NASA may have found a meteorite at bottom of the ocean" id="175" name="Google Shape;175;p27"/>
          <p:cNvPicPr preferRelativeResize="0"/>
          <p:nvPr/>
        </p:nvPicPr>
        <p:blipFill>
          <a:blip r:embed="rId4">
            <a:alphaModFix/>
          </a:blip>
          <a:stretch>
            <a:fillRect/>
          </a:stretch>
        </p:blipFill>
        <p:spPr>
          <a:xfrm>
            <a:off x="64000" y="2888272"/>
            <a:ext cx="2630649" cy="1753751"/>
          </a:xfrm>
          <a:prstGeom prst="rect">
            <a:avLst/>
          </a:prstGeom>
          <a:noFill/>
          <a:ln>
            <a:noFill/>
          </a:ln>
        </p:spPr>
      </p:pic>
      <p:pic>
        <p:nvPicPr>
          <p:cNvPr descr="Tsunami Warning System: Preparing for the unpredictable | UNESCO" id="176" name="Google Shape;176;p27"/>
          <p:cNvPicPr preferRelativeResize="0"/>
          <p:nvPr/>
        </p:nvPicPr>
        <p:blipFill>
          <a:blip r:embed="rId5">
            <a:alphaModFix/>
          </a:blip>
          <a:stretch>
            <a:fillRect/>
          </a:stretch>
        </p:blipFill>
        <p:spPr>
          <a:xfrm>
            <a:off x="6449350" y="2888275"/>
            <a:ext cx="2630650" cy="1753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311700" y="784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Pt 3: Relating Tidal Wave Height to Distance from Impact</a:t>
            </a:r>
            <a:endParaRPr/>
          </a:p>
          <a:p>
            <a:pPr indent="0" lvl="0" marL="0" rtl="0" algn="l">
              <a:spcBef>
                <a:spcPts val="0"/>
              </a:spcBef>
              <a:spcAft>
                <a:spcPts val="0"/>
              </a:spcAft>
              <a:buNone/>
            </a:pPr>
            <a:r>
              <a:t/>
            </a:r>
            <a:endParaRPr/>
          </a:p>
        </p:txBody>
      </p:sp>
      <p:pic>
        <p:nvPicPr>
          <p:cNvPr id="182" name="Google Shape;182;p28"/>
          <p:cNvPicPr preferRelativeResize="0"/>
          <p:nvPr/>
        </p:nvPicPr>
        <p:blipFill>
          <a:blip r:embed="rId3">
            <a:alphaModFix/>
          </a:blip>
          <a:stretch>
            <a:fillRect/>
          </a:stretch>
        </p:blipFill>
        <p:spPr>
          <a:xfrm>
            <a:off x="2292437" y="633663"/>
            <a:ext cx="4559127" cy="44540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88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Pt 3: Relating Tidal Wave Height to Distance from Impact</a:t>
            </a:r>
            <a:endParaRPr/>
          </a:p>
          <a:p>
            <a:pPr indent="0" lvl="0" marL="0" rtl="0" algn="l">
              <a:spcBef>
                <a:spcPts val="0"/>
              </a:spcBef>
              <a:spcAft>
                <a:spcPts val="0"/>
              </a:spcAft>
              <a:buNone/>
            </a:pPr>
            <a:r>
              <a:t/>
            </a:r>
            <a:endParaRPr/>
          </a:p>
        </p:txBody>
      </p:sp>
      <p:pic>
        <p:nvPicPr>
          <p:cNvPr id="188" name="Google Shape;188;p29"/>
          <p:cNvPicPr preferRelativeResize="0"/>
          <p:nvPr/>
        </p:nvPicPr>
        <p:blipFill>
          <a:blip r:embed="rId3">
            <a:alphaModFix/>
          </a:blip>
          <a:stretch>
            <a:fillRect/>
          </a:stretch>
        </p:blipFill>
        <p:spPr>
          <a:xfrm>
            <a:off x="454700" y="661100"/>
            <a:ext cx="8234578" cy="4177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700" y="128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Key Takeaways</a:t>
            </a:r>
            <a:endParaRPr sz="3600"/>
          </a:p>
        </p:txBody>
      </p:sp>
      <p:sp>
        <p:nvSpPr>
          <p:cNvPr id="194" name="Google Shape;194;p30"/>
          <p:cNvSpPr txBox="1"/>
          <p:nvPr>
            <p:ph idx="1" type="body"/>
          </p:nvPr>
        </p:nvSpPr>
        <p:spPr>
          <a:xfrm>
            <a:off x="311700" y="700700"/>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Char char="●"/>
            </a:pPr>
            <a:r>
              <a:rPr lang="en" sz="1700">
                <a:solidFill>
                  <a:schemeClr val="dk1"/>
                </a:solidFill>
              </a:rPr>
              <a:t>The velocity of an asteroid is determined by its conserved momentum, gravity, size, mass, and angle of entry. </a:t>
            </a:r>
            <a:endParaRPr sz="1700">
              <a:solidFill>
                <a:schemeClr val="dk1"/>
              </a:solidFill>
            </a:endParaRPr>
          </a:p>
          <a:p>
            <a:pPr indent="-311150" lvl="1" marL="914400" rtl="0" algn="l">
              <a:spcBef>
                <a:spcPts val="0"/>
              </a:spcBef>
              <a:spcAft>
                <a:spcPts val="0"/>
              </a:spcAft>
              <a:buClr>
                <a:schemeClr val="dk1"/>
              </a:buClr>
              <a:buSzPts val="1300"/>
              <a:buChar char="○"/>
            </a:pPr>
            <a:r>
              <a:rPr lang="en" sz="1300">
                <a:solidFill>
                  <a:schemeClr val="dk1"/>
                </a:solidFill>
              </a:rPr>
              <a:t>Air friction is minimal in reducing the velocity of an asteroid that has entered the atmosphere. </a:t>
            </a:r>
            <a:endParaRPr sz="13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An asteroid’s impact energy in Joules is calculated by KE = ½</a:t>
            </a:r>
            <a:r>
              <a:rPr lang="en" sz="1700">
                <a:solidFill>
                  <a:schemeClr val="dk1"/>
                </a:solidFill>
              </a:rPr>
              <a:t> * mv^2 and is linearly dependent of its mass. </a:t>
            </a:r>
            <a:endParaRPr sz="1700">
              <a:solidFill>
                <a:schemeClr val="dk1"/>
              </a:solidFill>
            </a:endParaRPr>
          </a:p>
          <a:p>
            <a:pPr indent="-311150" lvl="1" marL="914400" rtl="0" algn="l">
              <a:spcBef>
                <a:spcPts val="0"/>
              </a:spcBef>
              <a:spcAft>
                <a:spcPts val="0"/>
              </a:spcAft>
              <a:buClr>
                <a:schemeClr val="dk1"/>
              </a:buClr>
              <a:buSzPts val="1300"/>
              <a:buChar char="○"/>
            </a:pPr>
            <a:r>
              <a:rPr lang="en" sz="1300">
                <a:solidFill>
                  <a:schemeClr val="dk1"/>
                </a:solidFill>
              </a:rPr>
              <a:t>An asteroid 5% of Chicxulub’s mass will yield 5% of its impact energy.</a:t>
            </a:r>
            <a:endParaRPr sz="13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Larger asteroids cause larger crater diameters, but the relationship is not linear. </a:t>
            </a:r>
            <a:endParaRPr sz="1700">
              <a:solidFill>
                <a:schemeClr val="dk1"/>
              </a:solidFill>
            </a:endParaRPr>
          </a:p>
          <a:p>
            <a:pPr indent="-311150" lvl="1" marL="914400" rtl="0" algn="l">
              <a:spcBef>
                <a:spcPts val="0"/>
              </a:spcBef>
              <a:spcAft>
                <a:spcPts val="0"/>
              </a:spcAft>
              <a:buClr>
                <a:schemeClr val="dk1"/>
              </a:buClr>
              <a:buSzPts val="1300"/>
              <a:buChar char="○"/>
            </a:pPr>
            <a:r>
              <a:rPr lang="en" sz="1300">
                <a:solidFill>
                  <a:schemeClr val="dk1"/>
                </a:solidFill>
              </a:rPr>
              <a:t>As the asteroid size is reduced, the resulting crater size becomes exponentially smaller.</a:t>
            </a:r>
            <a:endParaRPr sz="13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Tidal wave heights are highest at the point of impact, and diminish exponentially as the distance from the point of impact is increased. </a:t>
            </a:r>
            <a:endParaRPr sz="1700">
              <a:solidFill>
                <a:schemeClr val="dk1"/>
              </a:solidFill>
            </a:endParaRPr>
          </a:p>
        </p:txBody>
      </p:sp>
      <p:pic>
        <p:nvPicPr>
          <p:cNvPr descr="The Last Days of the Dinosaurs review: A must-read reconstruction | New  Scientist" id="195" name="Google Shape;195;p30"/>
          <p:cNvPicPr preferRelativeResize="0"/>
          <p:nvPr/>
        </p:nvPicPr>
        <p:blipFill>
          <a:blip r:embed="rId3">
            <a:alphaModFix/>
          </a:blip>
          <a:stretch>
            <a:fillRect/>
          </a:stretch>
        </p:blipFill>
        <p:spPr>
          <a:xfrm>
            <a:off x="5788299" y="3552000"/>
            <a:ext cx="2315225" cy="1549100"/>
          </a:xfrm>
          <a:prstGeom prst="rect">
            <a:avLst/>
          </a:prstGeom>
          <a:noFill/>
          <a:ln>
            <a:noFill/>
          </a:ln>
        </p:spPr>
      </p:pic>
      <p:pic>
        <p:nvPicPr>
          <p:cNvPr descr="Walking with Dinosaurs: The Movie Movie Review | Common Sense Media" id="196" name="Google Shape;196;p30"/>
          <p:cNvPicPr preferRelativeResize="0"/>
          <p:nvPr/>
        </p:nvPicPr>
        <p:blipFill rotWithShape="1">
          <a:blip r:embed="rId4">
            <a:alphaModFix/>
          </a:blip>
          <a:srcRect b="0" l="8200" r="8292" t="0"/>
          <a:stretch/>
        </p:blipFill>
        <p:spPr>
          <a:xfrm>
            <a:off x="891625" y="3552000"/>
            <a:ext cx="2464064" cy="1549100"/>
          </a:xfrm>
          <a:prstGeom prst="rect">
            <a:avLst/>
          </a:prstGeom>
          <a:noFill/>
          <a:ln>
            <a:noFill/>
          </a:ln>
        </p:spPr>
      </p:pic>
      <p:pic>
        <p:nvPicPr>
          <p:cNvPr descr="Bizarre Spinosaurus makes history as first known swimming dinosaur" id="197" name="Google Shape;197;p30"/>
          <p:cNvPicPr preferRelativeResize="0"/>
          <p:nvPr/>
        </p:nvPicPr>
        <p:blipFill>
          <a:blip r:embed="rId5">
            <a:alphaModFix/>
          </a:blip>
          <a:stretch>
            <a:fillRect/>
          </a:stretch>
        </p:blipFill>
        <p:spPr>
          <a:xfrm>
            <a:off x="3797450" y="3552000"/>
            <a:ext cx="1549099" cy="1549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High Level Overview</a:t>
            </a:r>
            <a:endParaRPr sz="3600"/>
          </a:p>
        </p:txBody>
      </p:sp>
      <p:sp>
        <p:nvSpPr>
          <p:cNvPr id="71" name="Google Shape;71;p14"/>
          <p:cNvSpPr txBox="1"/>
          <p:nvPr>
            <p:ph idx="1" type="body"/>
          </p:nvPr>
        </p:nvSpPr>
        <p:spPr>
          <a:xfrm>
            <a:off x="311700" y="1152475"/>
            <a:ext cx="5731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Introduction to Asteroids</a:t>
            </a:r>
            <a:endParaRPr>
              <a:solidFill>
                <a:schemeClr val="dk1"/>
              </a:solidFill>
            </a:endParaRPr>
          </a:p>
          <a:p>
            <a:pPr indent="0" lvl="0" marL="0" rtl="0" algn="l">
              <a:spcBef>
                <a:spcPts val="1200"/>
              </a:spcBef>
              <a:spcAft>
                <a:spcPts val="0"/>
              </a:spcAft>
              <a:buNone/>
            </a:pPr>
            <a:r>
              <a:rPr lang="en">
                <a:solidFill>
                  <a:schemeClr val="dk1"/>
                </a:solidFill>
              </a:rPr>
              <a:t>3 parts analysis:</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Asteroid</a:t>
            </a:r>
            <a:r>
              <a:rPr lang="en">
                <a:solidFill>
                  <a:schemeClr val="dk1"/>
                </a:solidFill>
              </a:rPr>
              <a:t> mass vs surface impact energy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Asteroid impact energy vs crater diameter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Aquatic asteroid impact energy vs tidal wave height </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descr="Spiky-Headed Dinosaur a First for Utah | Natural History Museum of Utah" id="72" name="Google Shape;72;p14"/>
          <p:cNvPicPr preferRelativeResize="0"/>
          <p:nvPr/>
        </p:nvPicPr>
        <p:blipFill>
          <a:blip r:embed="rId3">
            <a:alphaModFix/>
          </a:blip>
          <a:stretch>
            <a:fillRect/>
          </a:stretch>
        </p:blipFill>
        <p:spPr>
          <a:xfrm>
            <a:off x="4141075" y="158550"/>
            <a:ext cx="3305175" cy="1390650"/>
          </a:xfrm>
          <a:prstGeom prst="rect">
            <a:avLst/>
          </a:prstGeom>
          <a:noFill/>
          <a:ln>
            <a:noFill/>
          </a:ln>
        </p:spPr>
      </p:pic>
      <p:pic>
        <p:nvPicPr>
          <p:cNvPr descr="Pterodactyl: Facts about pteranodon &amp; other pterosaurs | Live Science" id="73" name="Google Shape;73;p14"/>
          <p:cNvPicPr preferRelativeResize="0"/>
          <p:nvPr/>
        </p:nvPicPr>
        <p:blipFill>
          <a:blip r:embed="rId4">
            <a:alphaModFix/>
          </a:blip>
          <a:stretch>
            <a:fillRect/>
          </a:stretch>
        </p:blipFill>
        <p:spPr>
          <a:xfrm>
            <a:off x="6201650" y="1687863"/>
            <a:ext cx="2847975" cy="1609725"/>
          </a:xfrm>
          <a:prstGeom prst="rect">
            <a:avLst/>
          </a:prstGeom>
          <a:noFill/>
          <a:ln>
            <a:noFill/>
          </a:ln>
        </p:spPr>
      </p:pic>
      <p:pic>
        <p:nvPicPr>
          <p:cNvPr descr="The biggest insect ever was a huge dragonfly | Earth Archives" id="74" name="Google Shape;74;p14"/>
          <p:cNvPicPr preferRelativeResize="0"/>
          <p:nvPr/>
        </p:nvPicPr>
        <p:blipFill>
          <a:blip r:embed="rId5">
            <a:alphaModFix/>
          </a:blip>
          <a:stretch>
            <a:fillRect/>
          </a:stretch>
        </p:blipFill>
        <p:spPr>
          <a:xfrm>
            <a:off x="4572000" y="3368325"/>
            <a:ext cx="2317424" cy="1544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 Used</a:t>
            </a:r>
            <a:endParaRPr/>
          </a:p>
        </p:txBody>
      </p:sp>
      <p:sp>
        <p:nvSpPr>
          <p:cNvPr id="80" name="Google Shape;8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Computation: JupyterNB, NumPy, Pandas, Seaborn, Matplotlib</a:t>
            </a:r>
            <a:endParaRPr>
              <a:solidFill>
                <a:schemeClr val="dk1"/>
              </a:solidFill>
            </a:endParaRPr>
          </a:p>
          <a:p>
            <a:pPr indent="0" lvl="0" marL="0" rtl="0" algn="l">
              <a:spcBef>
                <a:spcPts val="1200"/>
              </a:spcBef>
              <a:spcAft>
                <a:spcPts val="0"/>
              </a:spcAft>
              <a:buNone/>
            </a:pPr>
            <a:r>
              <a:rPr lang="en">
                <a:solidFill>
                  <a:schemeClr val="dk1"/>
                </a:solidFill>
              </a:rPr>
              <a:t>Research: Youtube, online articles</a:t>
            </a:r>
            <a:endParaRPr>
              <a:solidFill>
                <a:schemeClr val="dk1"/>
              </a:solidFill>
            </a:endParaRPr>
          </a:p>
          <a:p>
            <a:pPr indent="0" lvl="0" marL="0" rtl="0" algn="l">
              <a:spcBef>
                <a:spcPts val="1200"/>
              </a:spcBef>
              <a:spcAft>
                <a:spcPts val="0"/>
              </a:spcAft>
              <a:buNone/>
            </a:pPr>
            <a:r>
              <a:rPr lang="en" sz="1200" u="sng">
                <a:solidFill>
                  <a:schemeClr val="dk1"/>
                </a:solidFill>
                <a:hlinkClick r:id="rId3">
                  <a:extLst>
                    <a:ext uri="{A12FA001-AC4F-418D-AE19-62706E023703}">
                      <ahyp:hlinkClr val="tx"/>
                    </a:ext>
                  </a:extLst>
                </a:hlinkClick>
              </a:rPr>
              <a:t>https://www.youtube.com/watch?v=Ugwg2dHUB90</a:t>
            </a:r>
            <a:endParaRPr sz="1200">
              <a:solidFill>
                <a:schemeClr val="dk1"/>
              </a:solidFill>
            </a:endParaRPr>
          </a:p>
          <a:p>
            <a:pPr indent="0" lvl="0" marL="0" rtl="0" algn="l">
              <a:spcBef>
                <a:spcPts val="1200"/>
              </a:spcBef>
              <a:spcAft>
                <a:spcPts val="0"/>
              </a:spcAft>
              <a:buNone/>
            </a:pPr>
            <a:r>
              <a:rPr lang="en" sz="1200" u="sng">
                <a:solidFill>
                  <a:schemeClr val="dk1"/>
                </a:solidFill>
                <a:hlinkClick r:id="rId4">
                  <a:extLst>
                    <a:ext uri="{A12FA001-AC4F-418D-AE19-62706E023703}">
                      <ahyp:hlinkClr val="tx"/>
                    </a:ext>
                  </a:extLst>
                </a:hlinkClick>
              </a:rPr>
              <a:t>https://www.astronomynotes.com/solfluf/s5.htm</a:t>
            </a:r>
            <a:endParaRPr sz="1200">
              <a:solidFill>
                <a:schemeClr val="dk1"/>
              </a:solidFill>
            </a:endParaRPr>
          </a:p>
          <a:p>
            <a:pPr indent="0" lvl="0" marL="0" rtl="0" algn="l">
              <a:spcBef>
                <a:spcPts val="1200"/>
              </a:spcBef>
              <a:spcAft>
                <a:spcPts val="0"/>
              </a:spcAft>
              <a:buNone/>
            </a:pPr>
            <a:r>
              <a:rPr lang="en" sz="1200" u="sng">
                <a:solidFill>
                  <a:schemeClr val="dk1"/>
                </a:solidFill>
                <a:hlinkClick r:id="rId5">
                  <a:extLst>
                    <a:ext uri="{A12FA001-AC4F-418D-AE19-62706E023703}">
                      <ahyp:hlinkClr val="tx"/>
                    </a:ext>
                  </a:extLst>
                </a:hlinkClick>
              </a:rPr>
              <a:t>https://en.wikipedia.org/wiki/Kinetic_energy</a:t>
            </a:r>
            <a:endParaRPr sz="1200" u="sng">
              <a:solidFill>
                <a:schemeClr val="dk1"/>
              </a:solidFill>
            </a:endParaRPr>
          </a:p>
          <a:p>
            <a:pPr indent="0" lvl="0" marL="0" rtl="0" algn="l">
              <a:spcBef>
                <a:spcPts val="1200"/>
              </a:spcBef>
              <a:spcAft>
                <a:spcPts val="1200"/>
              </a:spcAft>
              <a:buNone/>
            </a:pPr>
            <a:r>
              <a:rPr lang="en" sz="1200" u="sng">
                <a:solidFill>
                  <a:schemeClr val="dk1"/>
                </a:solidFill>
              </a:rPr>
              <a:t>https://interactive.wttw.com/prehistoric-road-trip/stops/how-did-anything-survive-the-mass-extinction</a:t>
            </a:r>
            <a:endParaRPr sz="1200" u="sng">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286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Introduction: Chicxulub Asteroid</a:t>
            </a:r>
            <a:endParaRPr sz="3600"/>
          </a:p>
        </p:txBody>
      </p:sp>
      <p:sp>
        <p:nvSpPr>
          <p:cNvPr id="86" name="Google Shape;86;p16"/>
          <p:cNvSpPr txBox="1"/>
          <p:nvPr>
            <p:ph idx="1" type="body"/>
          </p:nvPr>
        </p:nvSpPr>
        <p:spPr>
          <a:xfrm>
            <a:off x="311700" y="928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sz="1500">
                <a:solidFill>
                  <a:schemeClr val="dk1"/>
                </a:solidFill>
                <a:latin typeface="Arial"/>
                <a:ea typeface="Arial"/>
                <a:cs typeface="Arial"/>
                <a:sym typeface="Arial"/>
              </a:rPr>
              <a:t>Crashed into Earth ~66 million years ago off the coast of Mexico’s Yucatan Peninsula</a:t>
            </a:r>
            <a:endParaRPr sz="1500">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Caused mass extinction of around 75% of life on Earth</a:t>
            </a:r>
            <a:endParaRPr sz="1500">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Crater underwater, not visible but detectable</a:t>
            </a:r>
            <a:endParaRPr sz="1500">
              <a:solidFill>
                <a:schemeClr val="dk1"/>
              </a:solidFill>
              <a:latin typeface="Arial"/>
              <a:ea typeface="Arial"/>
              <a:cs typeface="Arial"/>
              <a:sym typeface="Arial"/>
            </a:endParaRPr>
          </a:p>
          <a:p>
            <a:pPr indent="0" lvl="0" marL="0" rtl="0" algn="l">
              <a:spcBef>
                <a:spcPts val="1200"/>
              </a:spcBef>
              <a:spcAft>
                <a:spcPts val="1200"/>
              </a:spcAft>
              <a:buNone/>
            </a:pPr>
            <a:r>
              <a:t/>
            </a:r>
            <a:endParaRPr sz="1500">
              <a:solidFill>
                <a:schemeClr val="dk1"/>
              </a:solidFill>
              <a:latin typeface="Arial"/>
              <a:ea typeface="Arial"/>
              <a:cs typeface="Arial"/>
              <a:sym typeface="Arial"/>
            </a:endParaRPr>
          </a:p>
        </p:txBody>
      </p:sp>
      <p:pic>
        <p:nvPicPr>
          <p:cNvPr descr="A painting depicting the asteroid impacting Earth, creating the Chicxulub crater" id="87" name="Google Shape;87;p16"/>
          <p:cNvPicPr preferRelativeResize="0"/>
          <p:nvPr/>
        </p:nvPicPr>
        <p:blipFill>
          <a:blip r:embed="rId3">
            <a:alphaModFix/>
          </a:blip>
          <a:stretch>
            <a:fillRect/>
          </a:stretch>
        </p:blipFill>
        <p:spPr>
          <a:xfrm>
            <a:off x="208050" y="2315663"/>
            <a:ext cx="2381250" cy="1905000"/>
          </a:xfrm>
          <a:prstGeom prst="rect">
            <a:avLst/>
          </a:prstGeom>
          <a:noFill/>
          <a:ln>
            <a:noFill/>
          </a:ln>
        </p:spPr>
      </p:pic>
      <p:pic>
        <p:nvPicPr>
          <p:cNvPr descr="Asteroid dust found at Chicxulub Crater confirms cause of dinosaurs'  extinction | Astronomy.com" id="88" name="Google Shape;88;p16"/>
          <p:cNvPicPr preferRelativeResize="0"/>
          <p:nvPr/>
        </p:nvPicPr>
        <p:blipFill>
          <a:blip r:embed="rId4">
            <a:alphaModFix/>
          </a:blip>
          <a:stretch>
            <a:fillRect/>
          </a:stretch>
        </p:blipFill>
        <p:spPr>
          <a:xfrm>
            <a:off x="2853925" y="1953125"/>
            <a:ext cx="3020825" cy="2817324"/>
          </a:xfrm>
          <a:prstGeom prst="rect">
            <a:avLst/>
          </a:prstGeom>
          <a:noFill/>
          <a:ln>
            <a:noFill/>
          </a:ln>
        </p:spPr>
      </p:pic>
      <p:pic>
        <p:nvPicPr>
          <p:cNvPr descr="Drilling Into the Chicxulub Crater, Ground Zero of the Dinosaur Extinction  - The New York Times" id="89" name="Google Shape;89;p16"/>
          <p:cNvPicPr preferRelativeResize="0"/>
          <p:nvPr/>
        </p:nvPicPr>
        <p:blipFill>
          <a:blip r:embed="rId5">
            <a:alphaModFix/>
          </a:blip>
          <a:stretch>
            <a:fillRect/>
          </a:stretch>
        </p:blipFill>
        <p:spPr>
          <a:xfrm>
            <a:off x="6450389" y="2315675"/>
            <a:ext cx="2508259"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177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Introduction: Continued</a:t>
            </a:r>
            <a:endParaRPr sz="3600"/>
          </a:p>
        </p:txBody>
      </p:sp>
      <p:sp>
        <p:nvSpPr>
          <p:cNvPr id="95" name="Google Shape;95;p17"/>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Scientifically classified as the Cretaceous-Paleogene Extinction Event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Chicxulub’s Dimensions Estimated: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Mass: 10^15kg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Diameter: 6.2137mi</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Impact velocity: 20km/s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Impact kinetic energy: 2 * 10^23J</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Crater area: 9826 mi^2</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Some organisms survived: By luck, by diverse diet, conditional environments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Life on Earth required 30,000 years to somewhat recover</a:t>
            </a:r>
            <a:endParaRPr>
              <a:solidFill>
                <a:schemeClr val="dk1"/>
              </a:solidFill>
            </a:endParaRPr>
          </a:p>
        </p:txBody>
      </p:sp>
      <p:pic>
        <p:nvPicPr>
          <p:cNvPr descr="Dinosaur-Killing Asteroid Impact Devastated Forests, Wiped Out  Tree-Dwelling Birds | Paleontology | Sci-News.com" id="96" name="Google Shape;96;p17"/>
          <p:cNvPicPr preferRelativeResize="0"/>
          <p:nvPr/>
        </p:nvPicPr>
        <p:blipFill>
          <a:blip r:embed="rId3">
            <a:alphaModFix/>
          </a:blip>
          <a:stretch>
            <a:fillRect/>
          </a:stretch>
        </p:blipFill>
        <p:spPr>
          <a:xfrm>
            <a:off x="1644575" y="3508125"/>
            <a:ext cx="1221264" cy="1495425"/>
          </a:xfrm>
          <a:prstGeom prst="rect">
            <a:avLst/>
          </a:prstGeom>
          <a:noFill/>
          <a:ln>
            <a:noFill/>
          </a:ln>
        </p:spPr>
      </p:pic>
      <p:pic>
        <p:nvPicPr>
          <p:cNvPr descr="Geologists to Drill into the Heart of a Dinosaur-Killing Impact -  Scientific American" id="97" name="Google Shape;97;p17"/>
          <p:cNvPicPr preferRelativeResize="0"/>
          <p:nvPr/>
        </p:nvPicPr>
        <p:blipFill>
          <a:blip r:embed="rId4">
            <a:alphaModFix/>
          </a:blip>
          <a:stretch>
            <a:fillRect/>
          </a:stretch>
        </p:blipFill>
        <p:spPr>
          <a:xfrm>
            <a:off x="5607275" y="1339075"/>
            <a:ext cx="1967023" cy="1392375"/>
          </a:xfrm>
          <a:prstGeom prst="rect">
            <a:avLst/>
          </a:prstGeom>
          <a:noFill/>
          <a:ln>
            <a:noFill/>
          </a:ln>
        </p:spPr>
      </p:pic>
      <p:pic>
        <p:nvPicPr>
          <p:cNvPr descr="The Impact of Extinction: Dinosaur-Killing Asteroid Sent Extraordinary  Amounts of Sulfur Into the Stratosphere" id="98" name="Google Shape;98;p17"/>
          <p:cNvPicPr preferRelativeResize="0"/>
          <p:nvPr/>
        </p:nvPicPr>
        <p:blipFill>
          <a:blip r:embed="rId5">
            <a:alphaModFix/>
          </a:blip>
          <a:stretch>
            <a:fillRect/>
          </a:stretch>
        </p:blipFill>
        <p:spPr>
          <a:xfrm>
            <a:off x="3972650" y="3508125"/>
            <a:ext cx="3067050" cy="149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197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Introduction: Immediate Aftermath</a:t>
            </a:r>
            <a:endParaRPr sz="3600"/>
          </a:p>
        </p:txBody>
      </p:sp>
      <p:sp>
        <p:nvSpPr>
          <p:cNvPr id="104" name="Google Shape;104;p18"/>
          <p:cNvSpPr txBox="1"/>
          <p:nvPr>
            <p:ph idx="1" type="body"/>
          </p:nvPr>
        </p:nvSpPr>
        <p:spPr>
          <a:xfrm>
            <a:off x="311700" y="1007850"/>
            <a:ext cx="5572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Dust and smoke plume blocks Sun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Tsunamis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Fires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Extreme temperatures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Life forms die off</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Acid rain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Shock waves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Heat radiation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Big crater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Equivalent energy to millions of nuclear bombs</a:t>
            </a:r>
            <a:endParaRPr>
              <a:solidFill>
                <a:schemeClr val="dk1"/>
              </a:solidFill>
            </a:endParaRPr>
          </a:p>
        </p:txBody>
      </p:sp>
      <p:pic>
        <p:nvPicPr>
          <p:cNvPr descr="Chicxulub Impact Event Art Print by Chris Butler - Fine Art America" id="105" name="Google Shape;105;p18"/>
          <p:cNvPicPr preferRelativeResize="0"/>
          <p:nvPr/>
        </p:nvPicPr>
        <p:blipFill>
          <a:blip r:embed="rId3">
            <a:alphaModFix/>
          </a:blip>
          <a:stretch>
            <a:fillRect/>
          </a:stretch>
        </p:blipFill>
        <p:spPr>
          <a:xfrm>
            <a:off x="6576713" y="1971475"/>
            <a:ext cx="2362001" cy="1614025"/>
          </a:xfrm>
          <a:prstGeom prst="rect">
            <a:avLst/>
          </a:prstGeom>
          <a:noFill/>
          <a:ln>
            <a:noFill/>
          </a:ln>
        </p:spPr>
      </p:pic>
      <p:pic>
        <p:nvPicPr>
          <p:cNvPr descr="Dinosaur-Killing Chicxulub Asteroid Hit Earth at Angle of 60 Degrees |  Sci.News" id="106" name="Google Shape;106;p18"/>
          <p:cNvPicPr preferRelativeResize="0"/>
          <p:nvPr/>
        </p:nvPicPr>
        <p:blipFill>
          <a:blip r:embed="rId4">
            <a:alphaModFix/>
          </a:blip>
          <a:stretch>
            <a:fillRect/>
          </a:stretch>
        </p:blipFill>
        <p:spPr>
          <a:xfrm>
            <a:off x="6181700" y="3687400"/>
            <a:ext cx="1809933" cy="1357450"/>
          </a:xfrm>
          <a:prstGeom prst="rect">
            <a:avLst/>
          </a:prstGeom>
          <a:noFill/>
          <a:ln>
            <a:noFill/>
          </a:ln>
        </p:spPr>
      </p:pic>
      <p:pic>
        <p:nvPicPr>
          <p:cNvPr descr="Drilling into Dino Doomsday | Jackson School of Geosciences | The  University of Texas at Austin" id="107" name="Google Shape;107;p18"/>
          <p:cNvPicPr preferRelativeResize="0"/>
          <p:nvPr/>
        </p:nvPicPr>
        <p:blipFill>
          <a:blip r:embed="rId5">
            <a:alphaModFix/>
          </a:blip>
          <a:stretch>
            <a:fillRect/>
          </a:stretch>
        </p:blipFill>
        <p:spPr>
          <a:xfrm>
            <a:off x="4298164" y="850538"/>
            <a:ext cx="2104086" cy="1357475"/>
          </a:xfrm>
          <a:prstGeom prst="rect">
            <a:avLst/>
          </a:prstGeom>
          <a:noFill/>
          <a:ln>
            <a:noFill/>
          </a:ln>
        </p:spPr>
      </p:pic>
      <p:pic>
        <p:nvPicPr>
          <p:cNvPr descr="Dinosaur-Killing Asteroid Triggered Continent-Wide Firestorm Within Minutes  Of Impact" id="108" name="Google Shape;108;p18"/>
          <p:cNvPicPr preferRelativeResize="0"/>
          <p:nvPr/>
        </p:nvPicPr>
        <p:blipFill>
          <a:blip r:embed="rId6">
            <a:alphaModFix/>
          </a:blip>
          <a:stretch>
            <a:fillRect/>
          </a:stretch>
        </p:blipFill>
        <p:spPr>
          <a:xfrm>
            <a:off x="6486125" y="69350"/>
            <a:ext cx="2543175" cy="1800225"/>
          </a:xfrm>
          <a:prstGeom prst="rect">
            <a:avLst/>
          </a:prstGeom>
          <a:noFill/>
          <a:ln>
            <a:noFill/>
          </a:ln>
        </p:spPr>
      </p:pic>
      <p:pic>
        <p:nvPicPr>
          <p:cNvPr descr="Titanosaurus watching an approaching tsunami - Stock Image - E446/0295 -  Science Photo Library" id="109" name="Google Shape;109;p18"/>
          <p:cNvPicPr preferRelativeResize="0"/>
          <p:nvPr/>
        </p:nvPicPr>
        <p:blipFill>
          <a:blip r:embed="rId7">
            <a:alphaModFix/>
          </a:blip>
          <a:stretch>
            <a:fillRect/>
          </a:stretch>
        </p:blipFill>
        <p:spPr>
          <a:xfrm>
            <a:off x="4139675" y="2370706"/>
            <a:ext cx="1932275" cy="14737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128025"/>
            <a:ext cx="4988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More Asteroids</a:t>
            </a:r>
            <a:endParaRPr/>
          </a:p>
        </p:txBody>
      </p:sp>
      <p:sp>
        <p:nvSpPr>
          <p:cNvPr id="115" name="Google Shape;115;p19"/>
          <p:cNvSpPr txBox="1"/>
          <p:nvPr>
            <p:ph idx="1" type="body"/>
          </p:nvPr>
        </p:nvSpPr>
        <p:spPr>
          <a:xfrm>
            <a:off x="311700" y="657125"/>
            <a:ext cx="4988400" cy="2691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en" sz="1600">
                <a:solidFill>
                  <a:schemeClr val="dk1"/>
                </a:solidFill>
              </a:rPr>
              <a:t>Most asteroids blow up before they hit Earth</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An asteroid’s velocity is dependent on gravity, size, angle, and momentum</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Air friction(drag) causes minor reduction in velocity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Falling objects have a terminal velocity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Average asteroid impact velocity is 18-20km/s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Composition: Nickel, Iron, Rock</a:t>
            </a:r>
            <a:endParaRPr sz="1600">
              <a:solidFill>
                <a:schemeClr val="dk1"/>
              </a:solidFill>
            </a:endParaRPr>
          </a:p>
        </p:txBody>
      </p:sp>
      <p:pic>
        <p:nvPicPr>
          <p:cNvPr descr="Test Post – Kenneally | ENGL 484 – Approaching the Anthropocene" id="116" name="Google Shape;116;p19"/>
          <p:cNvPicPr preferRelativeResize="0"/>
          <p:nvPr/>
        </p:nvPicPr>
        <p:blipFill>
          <a:blip r:embed="rId3">
            <a:alphaModFix/>
          </a:blip>
          <a:stretch>
            <a:fillRect/>
          </a:stretch>
        </p:blipFill>
        <p:spPr>
          <a:xfrm>
            <a:off x="311700" y="3265094"/>
            <a:ext cx="4988399" cy="1545181"/>
          </a:xfrm>
          <a:prstGeom prst="rect">
            <a:avLst/>
          </a:prstGeom>
          <a:noFill/>
          <a:ln>
            <a:noFill/>
          </a:ln>
        </p:spPr>
      </p:pic>
      <p:pic>
        <p:nvPicPr>
          <p:cNvPr descr="What percent of earth's history did dinosaurs live? | Socratic" id="117" name="Google Shape;117;p19"/>
          <p:cNvPicPr preferRelativeResize="0"/>
          <p:nvPr/>
        </p:nvPicPr>
        <p:blipFill>
          <a:blip r:embed="rId4">
            <a:alphaModFix/>
          </a:blip>
          <a:stretch>
            <a:fillRect/>
          </a:stretch>
        </p:blipFill>
        <p:spPr>
          <a:xfrm>
            <a:off x="5389300" y="245875"/>
            <a:ext cx="3524250" cy="476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98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Pt 1: Relating Asteroid Impact Energy to Mass</a:t>
            </a:r>
            <a:endParaRPr/>
          </a:p>
        </p:txBody>
      </p:sp>
      <p:sp>
        <p:nvSpPr>
          <p:cNvPr id="123" name="Google Shape;123;p20"/>
          <p:cNvSpPr txBox="1"/>
          <p:nvPr>
            <p:ph idx="1" type="body"/>
          </p:nvPr>
        </p:nvSpPr>
        <p:spPr>
          <a:xfrm>
            <a:off x="311700" y="670975"/>
            <a:ext cx="2700000" cy="4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In an effort to keep parameters consistent with the flight of Chicxulub, I assumed:</a:t>
            </a:r>
            <a:endParaRPr>
              <a:solidFill>
                <a:schemeClr val="dk1"/>
              </a:solidFill>
            </a:endParaRPr>
          </a:p>
          <a:p>
            <a:pPr indent="0" lvl="0" marL="0" rtl="0" algn="l">
              <a:spcBef>
                <a:spcPts val="1200"/>
              </a:spcBef>
              <a:spcAft>
                <a:spcPts val="0"/>
              </a:spcAft>
              <a:buNone/>
            </a:pPr>
            <a:r>
              <a:rPr lang="en">
                <a:solidFill>
                  <a:schemeClr val="dk1"/>
                </a:solidFill>
              </a:rPr>
              <a:t>5 second flight interval</a:t>
            </a:r>
            <a:endParaRPr>
              <a:solidFill>
                <a:schemeClr val="dk1"/>
              </a:solidFill>
            </a:endParaRPr>
          </a:p>
          <a:p>
            <a:pPr indent="0" lvl="0" marL="0" rtl="0" algn="l">
              <a:spcBef>
                <a:spcPts val="1200"/>
              </a:spcBef>
              <a:spcAft>
                <a:spcPts val="0"/>
              </a:spcAft>
              <a:buNone/>
            </a:pPr>
            <a:r>
              <a:rPr lang="en">
                <a:solidFill>
                  <a:schemeClr val="dk1"/>
                </a:solidFill>
              </a:rPr>
              <a:t>Impact velocity 20000m/s</a:t>
            </a:r>
            <a:endParaRPr>
              <a:solidFill>
                <a:schemeClr val="dk1"/>
              </a:solidFill>
            </a:endParaRPr>
          </a:p>
          <a:p>
            <a:pPr indent="0" lvl="0" marL="0" rtl="0" algn="l">
              <a:spcBef>
                <a:spcPts val="1200"/>
              </a:spcBef>
              <a:spcAft>
                <a:spcPts val="0"/>
              </a:spcAft>
              <a:buNone/>
            </a:pPr>
            <a:r>
              <a:rPr lang="en">
                <a:solidFill>
                  <a:schemeClr val="dk1"/>
                </a:solidFill>
              </a:rPr>
              <a:t>Thus, </a:t>
            </a:r>
            <a:endParaRPr>
              <a:solidFill>
                <a:schemeClr val="dk1"/>
              </a:solidFill>
            </a:endParaRPr>
          </a:p>
          <a:p>
            <a:pPr indent="0" lvl="0" marL="0" rtl="0" algn="l">
              <a:spcBef>
                <a:spcPts val="1200"/>
              </a:spcBef>
              <a:spcAft>
                <a:spcPts val="0"/>
              </a:spcAft>
              <a:buNone/>
            </a:pPr>
            <a:r>
              <a:rPr lang="en">
                <a:solidFill>
                  <a:schemeClr val="dk1"/>
                </a:solidFill>
              </a:rPr>
              <a:t>dV/dT = acceleration</a:t>
            </a:r>
            <a:endParaRPr>
              <a:solidFill>
                <a:schemeClr val="dk1"/>
              </a:solidFill>
            </a:endParaRPr>
          </a:p>
          <a:p>
            <a:pPr indent="0" lvl="0" marL="0" rtl="0" algn="l">
              <a:spcBef>
                <a:spcPts val="1200"/>
              </a:spcBef>
              <a:spcAft>
                <a:spcPts val="0"/>
              </a:spcAft>
              <a:buNone/>
            </a:pPr>
            <a:r>
              <a:rPr lang="en">
                <a:solidFill>
                  <a:schemeClr val="dk1"/>
                </a:solidFill>
              </a:rPr>
              <a:t>	    = -1000m/s^2</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124" name="Google Shape;124;p20"/>
          <p:cNvPicPr preferRelativeResize="0"/>
          <p:nvPr/>
        </p:nvPicPr>
        <p:blipFill>
          <a:blip r:embed="rId3">
            <a:alphaModFix/>
          </a:blip>
          <a:stretch>
            <a:fillRect/>
          </a:stretch>
        </p:blipFill>
        <p:spPr>
          <a:xfrm>
            <a:off x="3157950" y="655475"/>
            <a:ext cx="5793472" cy="4410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108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Pt 1: Relating Asteroid Impact Energy to Mass</a:t>
            </a:r>
            <a:endParaRPr/>
          </a:p>
          <a:p>
            <a:pPr indent="0" lvl="0" marL="0" rtl="0" algn="l">
              <a:spcBef>
                <a:spcPts val="0"/>
              </a:spcBef>
              <a:spcAft>
                <a:spcPts val="0"/>
              </a:spcAft>
              <a:buNone/>
            </a:pPr>
            <a:r>
              <a:t/>
            </a:r>
            <a:endParaRPr/>
          </a:p>
        </p:txBody>
      </p:sp>
      <p:sp>
        <p:nvSpPr>
          <p:cNvPr id="130" name="Google Shape;130;p21"/>
          <p:cNvSpPr txBox="1"/>
          <p:nvPr>
            <p:ph idx="1" type="body"/>
          </p:nvPr>
        </p:nvSpPr>
        <p:spPr>
          <a:xfrm>
            <a:off x="311700" y="6808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Impact Energy, or Kinetic Energy, is calculated by Leibniz’s Formula: </a:t>
            </a:r>
            <a:endParaRPr>
              <a:solidFill>
                <a:schemeClr val="dk1"/>
              </a:solidFill>
            </a:endParaRPr>
          </a:p>
          <a:p>
            <a:pPr indent="0" lvl="0" marL="0" rtl="0" algn="l">
              <a:spcBef>
                <a:spcPts val="1200"/>
              </a:spcBef>
              <a:spcAft>
                <a:spcPts val="0"/>
              </a:spcAft>
              <a:buNone/>
            </a:pPr>
            <a:r>
              <a:rPr lang="en">
                <a:solidFill>
                  <a:schemeClr val="dk1"/>
                </a:solidFill>
              </a:rPr>
              <a:t>KE = ½ * mv^2</a:t>
            </a:r>
            <a:endParaRPr>
              <a:solidFill>
                <a:schemeClr val="dk1"/>
              </a:solidFill>
            </a:endParaRPr>
          </a:p>
          <a:p>
            <a:pPr indent="0" lvl="0" marL="0" rtl="0" algn="l">
              <a:spcBef>
                <a:spcPts val="1200"/>
              </a:spcBef>
              <a:spcAft>
                <a:spcPts val="0"/>
              </a:spcAft>
              <a:buNone/>
            </a:pPr>
            <a:r>
              <a:rPr lang="en">
                <a:solidFill>
                  <a:schemeClr val="dk1"/>
                </a:solidFill>
              </a:rPr>
              <a:t>My goal was to search for the mass of the asteroid that would yield 5% of Chicxulub’s original impact energy</a:t>
            </a:r>
            <a:endParaRPr>
              <a:solidFill>
                <a:schemeClr val="dk1"/>
              </a:solidFill>
            </a:endParaRPr>
          </a:p>
          <a:p>
            <a:pPr indent="0" lvl="0" marL="0" rtl="0" algn="l">
              <a:spcBef>
                <a:spcPts val="1200"/>
              </a:spcBef>
              <a:spcAft>
                <a:spcPts val="1200"/>
              </a:spcAft>
              <a:buNone/>
            </a:pPr>
            <a:r>
              <a:rPr lang="en">
                <a:solidFill>
                  <a:schemeClr val="dk1"/>
                </a:solidFill>
              </a:rPr>
              <a:t>Assume: All asteroid masses impact at 20000m/s</a:t>
            </a:r>
            <a:endParaRPr>
              <a:solidFill>
                <a:schemeClr val="dk1"/>
              </a:solidFill>
            </a:endParaRPr>
          </a:p>
        </p:txBody>
      </p:sp>
      <p:pic>
        <p:nvPicPr>
          <p:cNvPr id="131" name="Google Shape;131;p21"/>
          <p:cNvPicPr preferRelativeResize="0"/>
          <p:nvPr/>
        </p:nvPicPr>
        <p:blipFill>
          <a:blip r:embed="rId3">
            <a:alphaModFix/>
          </a:blip>
          <a:stretch>
            <a:fillRect/>
          </a:stretch>
        </p:blipFill>
        <p:spPr>
          <a:xfrm>
            <a:off x="4502675" y="680875"/>
            <a:ext cx="4482850" cy="4197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