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9cea2f16d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9cea2f16d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9cea2f16d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9cea2f16d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9cea2f16d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9cea2f16d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9cea2f16d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9cea2f16d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n.wikipedia.org/wiki/Price_index" TargetMode="External"/><Relationship Id="rId4" Type="http://schemas.openxmlformats.org/officeDocument/2006/relationships/hyperlink" Target="https://en.wikipedia.org/wiki/The_Economist" TargetMode="External"/><Relationship Id="rId9" Type="http://schemas.openxmlformats.org/officeDocument/2006/relationships/image" Target="../media/image4.png"/><Relationship Id="rId5" Type="http://schemas.openxmlformats.org/officeDocument/2006/relationships/hyperlink" Target="https://en.wikipedia.org/wiki/Purchasing_power_parity" TargetMode="External"/><Relationship Id="rId6" Type="http://schemas.openxmlformats.org/officeDocument/2006/relationships/hyperlink" Target="https://en.wikipedia.org/wiki/Currency" TargetMode="External"/><Relationship Id="rId7" Type="http://schemas.openxmlformats.org/officeDocument/2006/relationships/hyperlink" Target="https://en.wikipedia.org/wiki/Exchange_rate" TargetMode="External"/><Relationship Id="rId8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6RN8awSVy7O4waiwoB7wMulgRDX0UEmO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lSHR0jhWJgtgpLJuZAiFc9ZqMKNsvGFp/view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ddg0Va1DzJf-B8msZ39nispT-IJVtLh0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1503400"/>
            <a:ext cx="4901400" cy="157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E68A"/>
                </a:solidFill>
                <a:latin typeface="Roboto"/>
                <a:ea typeface="Roboto"/>
                <a:cs typeface="Roboto"/>
                <a:sym typeface="Roboto"/>
              </a:rPr>
              <a:t>The Big Mac Analysis</a:t>
            </a:r>
            <a:endParaRPr b="1" sz="4800">
              <a:solidFill>
                <a:srgbClr val="FFE68A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953000" y="0"/>
            <a:ext cx="4191000" cy="5143500"/>
          </a:xfrm>
          <a:prstGeom prst="rect">
            <a:avLst/>
          </a:prstGeom>
          <a:solidFill>
            <a:srgbClr val="FA6A5E"/>
          </a:solidFill>
          <a:ln cap="flat" cmpd="sng" w="9525">
            <a:solidFill>
              <a:srgbClr val="FA6A5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3000" y="1000113"/>
            <a:ext cx="4191002" cy="314327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2075" y="4489625"/>
            <a:ext cx="834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Berry Tillage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5135700" cy="38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FA6A5E"/>
              </a:buClr>
              <a:buSzPct val="100000"/>
              <a:buChar char="●"/>
            </a:pPr>
            <a:r>
              <a:rPr b="1" lang="en" sz="2000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“</a:t>
            </a:r>
            <a:r>
              <a:rPr b="1" lang="en" sz="2000">
                <a:solidFill>
                  <a:srgbClr val="FA6A5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Big Mac Index is a </a:t>
            </a:r>
            <a:r>
              <a:rPr b="1" lang="en" sz="2000">
                <a:solidFill>
                  <a:srgbClr val="FA6A5E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price index</a:t>
            </a:r>
            <a:r>
              <a:rPr b="1" lang="en" sz="2000">
                <a:solidFill>
                  <a:srgbClr val="FA6A5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published since 1986 by </a:t>
            </a:r>
            <a:r>
              <a:rPr b="1" i="1" lang="en" sz="2000">
                <a:solidFill>
                  <a:srgbClr val="FA6A5E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 Economist</a:t>
            </a:r>
            <a:r>
              <a:rPr b="1" lang="en" sz="2000">
                <a:solidFill>
                  <a:srgbClr val="FA6A5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as an informal way of measuring the </a:t>
            </a:r>
            <a:r>
              <a:rPr b="1" lang="en" sz="2000">
                <a:solidFill>
                  <a:srgbClr val="FA6A5E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purchasing power parity</a:t>
            </a:r>
            <a:r>
              <a:rPr b="1" lang="en" sz="2000">
                <a:solidFill>
                  <a:srgbClr val="FA6A5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(PPP) between two </a:t>
            </a:r>
            <a:r>
              <a:rPr b="1" lang="en" sz="2000">
                <a:solidFill>
                  <a:srgbClr val="FA6A5E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currencies</a:t>
            </a:r>
            <a:r>
              <a:rPr b="1" lang="en" sz="2000">
                <a:solidFill>
                  <a:srgbClr val="FA6A5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and providing a test of the extent to which market </a:t>
            </a:r>
            <a:r>
              <a:rPr b="1" lang="en" sz="2000">
                <a:solidFill>
                  <a:srgbClr val="FA6A5E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exchange rates</a:t>
            </a:r>
            <a:r>
              <a:rPr b="1" lang="en" sz="2000">
                <a:solidFill>
                  <a:srgbClr val="FA6A5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result in goods costing the same in different countries. “</a:t>
            </a:r>
            <a:endParaRPr b="1" sz="2000">
              <a:solidFill>
                <a:srgbClr val="FA6A5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A6A5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8450" lvl="0" marL="457200" marR="190500" rtl="0" algn="l">
              <a:lnSpc>
                <a:spcPct val="140000"/>
              </a:lnSpc>
              <a:spcBef>
                <a:spcPts val="2200"/>
              </a:spcBef>
              <a:spcAft>
                <a:spcPts val="0"/>
              </a:spcAft>
              <a:buClr>
                <a:srgbClr val="FA6A5E"/>
              </a:buClr>
              <a:buSzPct val="100000"/>
              <a:buFont typeface="Roboto"/>
              <a:buChar char="●"/>
            </a:pPr>
            <a:r>
              <a:rPr b="1" lang="en" sz="2000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Big Mac prices are similar in all McDonald's stores, made with similar ingredients and recipes. Meaning you can compare world's value of money using the Big Mac Index</a:t>
            </a:r>
            <a:endParaRPr b="1" sz="2000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190500" rtl="0" algn="l">
              <a:lnSpc>
                <a:spcPct val="140000"/>
              </a:lnSpc>
              <a:spcBef>
                <a:spcPts val="2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98450" lvl="0" marL="457200" marR="190500" rtl="0" algn="l">
              <a:lnSpc>
                <a:spcPct val="140000"/>
              </a:lnSpc>
              <a:spcBef>
                <a:spcPts val="2200"/>
              </a:spcBef>
              <a:spcAft>
                <a:spcPts val="0"/>
              </a:spcAft>
              <a:buClr>
                <a:srgbClr val="FA6A5E"/>
              </a:buClr>
              <a:buSzPct val="100000"/>
              <a:buFont typeface="Roboto"/>
              <a:buChar char="●"/>
            </a:pPr>
            <a:r>
              <a:rPr b="1" lang="en" sz="2000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Will examine trends and see if it is reliable using merged data of the Big Mac Index from 2000-2022</a:t>
            </a:r>
            <a:endParaRPr b="1" sz="2000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A6A5E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0" y="0"/>
            <a:ext cx="5447400" cy="926700"/>
          </a:xfrm>
          <a:prstGeom prst="rect">
            <a:avLst/>
          </a:prstGeom>
          <a:solidFill>
            <a:srgbClr val="FFE68A"/>
          </a:solidFill>
          <a:ln cap="flat" cmpd="sng" w="9525">
            <a:solidFill>
              <a:srgbClr val="FFE6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66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Background/Context</a:t>
            </a:r>
            <a:endParaRPr b="1" sz="4466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99800" y="152400"/>
            <a:ext cx="3391800" cy="3873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51163" y="3850675"/>
            <a:ext cx="1292825" cy="129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5135700" cy="38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A6A5E"/>
              </a:buClr>
              <a:buSzPts val="1800"/>
              <a:buFont typeface="Roboto"/>
              <a:buChar char="●"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The average rate of inflation of food in the US is stated to be 3.64%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A6A5E"/>
              </a:buClr>
              <a:buSzPts val="1800"/>
              <a:buFont typeface="Roboto"/>
              <a:buChar char="●"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The initial price of a Big Mac in the US is $2.40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A6A5E"/>
              </a:buClr>
              <a:buSzPts val="1800"/>
              <a:buFont typeface="Roboto"/>
              <a:buChar char="●"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With these assumptions we should see a shallow exponential growth over the 22 year </a:t>
            </a: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time period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type="title"/>
          </p:nvPr>
        </p:nvSpPr>
        <p:spPr>
          <a:xfrm>
            <a:off x="0" y="0"/>
            <a:ext cx="5447400" cy="926700"/>
          </a:xfrm>
          <a:prstGeom prst="rect">
            <a:avLst/>
          </a:prstGeom>
          <a:solidFill>
            <a:srgbClr val="FFE68A"/>
          </a:solidFill>
          <a:ln cap="flat" cmpd="sng" w="9525">
            <a:solidFill>
              <a:srgbClr val="FFE6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The expected rate of increase of a Big Mac in the US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 title="The_Expected_Price_of_BigMacSandwich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47400" y="1299825"/>
            <a:ext cx="3391800" cy="254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5135700" cy="38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A6A5E"/>
              </a:buClr>
              <a:buSzPts val="1800"/>
              <a:buFont typeface="Roboto"/>
              <a:buChar char="●"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Used the data from the index to graph and see </a:t>
            </a: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whether</a:t>
            </a: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 that trend would actually hold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A6A5E"/>
              </a:buClr>
              <a:buSzPts val="1800"/>
              <a:buFont typeface="Roboto"/>
              <a:buChar char="●"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Can be seen to not be exponential as predicted. </a:t>
            </a: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Reason for this is inflation rates are not always consistent. The economy goes through peaks and troughs that vary for numerous reasons with COVID being one of the most prevalent 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A6A5E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type="title"/>
          </p:nvPr>
        </p:nvSpPr>
        <p:spPr>
          <a:xfrm>
            <a:off x="0" y="0"/>
            <a:ext cx="5447400" cy="926700"/>
          </a:xfrm>
          <a:prstGeom prst="rect">
            <a:avLst/>
          </a:prstGeom>
          <a:solidFill>
            <a:srgbClr val="FFE68A"/>
          </a:solidFill>
          <a:ln cap="flat" cmpd="sng" w="9525">
            <a:solidFill>
              <a:srgbClr val="FFE6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The actual rate of increase of a the Big Mac in the US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6" title="The_Actual_Price_of_BigMacSandwich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99800" y="1367500"/>
            <a:ext cx="3391800" cy="254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5135700" cy="38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Clr>
                <a:srgbClr val="FA6A5E"/>
              </a:buClr>
              <a:buSzPct val="100000"/>
              <a:buFont typeface="Roboto"/>
              <a:buChar char="●"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To do this GDP was averaged out globally while prices globally were adjusted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Clr>
                <a:srgbClr val="FA6A5E"/>
              </a:buClr>
              <a:buSzPct val="100000"/>
              <a:buFont typeface="Roboto"/>
              <a:buChar char="●"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With the given data it is hard to say if there is a correlation between the price of a Big Mac and GDP 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Clr>
                <a:srgbClr val="FA6A5E"/>
              </a:buClr>
              <a:buSzPct val="100000"/>
              <a:buFont typeface="Roboto"/>
              <a:buChar char="●"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In lower rates we see a strong correlation however as rates increase that correlation seems to taper off and not be as strong</a:t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A6A5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A6A5E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 txBox="1"/>
          <p:nvPr>
            <p:ph type="title"/>
          </p:nvPr>
        </p:nvSpPr>
        <p:spPr>
          <a:xfrm>
            <a:off x="0" y="0"/>
            <a:ext cx="5447400" cy="926700"/>
          </a:xfrm>
          <a:prstGeom prst="rect">
            <a:avLst/>
          </a:prstGeom>
          <a:solidFill>
            <a:srgbClr val="FFE68A"/>
          </a:solidFill>
          <a:ln cap="flat" cmpd="sng" w="9525">
            <a:solidFill>
              <a:srgbClr val="FFE6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A6A5E"/>
                </a:solidFill>
                <a:latin typeface="Roboto"/>
                <a:ea typeface="Roboto"/>
                <a:cs typeface="Roboto"/>
                <a:sym typeface="Roboto"/>
              </a:rPr>
              <a:t>Comparing the Big Mac to GDP rates over the years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7" title="GDP_comparison_correlation_BigMacSandwich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9200" y="1299825"/>
            <a:ext cx="3391800" cy="254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