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Raleway"/>
      <p:regular r:id="rId11"/>
      <p:bold r:id="rId12"/>
      <p:italic r:id="rId13"/>
      <p:boldItalic r:id="rId14"/>
    </p:embeddedFont>
    <p:embeddedFont>
      <p:font typeface="Lat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aleway-regular.fntdata"/><Relationship Id="rId10" Type="http://schemas.openxmlformats.org/officeDocument/2006/relationships/slide" Target="slides/slide5.xml"/><Relationship Id="rId13" Type="http://schemas.openxmlformats.org/officeDocument/2006/relationships/font" Target="fonts/Raleway-italic.fntdata"/><Relationship Id="rId12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ato-regular.fntdata"/><Relationship Id="rId14" Type="http://schemas.openxmlformats.org/officeDocument/2006/relationships/font" Target="fonts/Raleway-boldItalic.fntdata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f738964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7f738964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f7389649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7f7389649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f7389649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7f7389649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7f7389649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7f7389649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Melting Berkeley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Edward Truong EPS 109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724" y="2465939"/>
            <a:ext cx="2243899" cy="195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3653" y="2437862"/>
            <a:ext cx="2243899" cy="20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and Methods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729450" y="2078875"/>
            <a:ext cx="7688700" cy="29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2005" lvl="0" marL="457200" rtl="0" algn="l">
              <a:spcBef>
                <a:spcPts val="0"/>
              </a:spcBef>
              <a:spcAft>
                <a:spcPts val="0"/>
              </a:spcAft>
              <a:buSzPts val="1943"/>
              <a:buChar char="●"/>
            </a:pPr>
            <a:r>
              <a:rPr lang="en" sz="1943"/>
              <a:t>Using PDE (partial differential equations) to show the heat equation with respect to time.</a:t>
            </a:r>
            <a:endParaRPr sz="1943"/>
          </a:p>
          <a:p>
            <a:pPr indent="-352005" lvl="0" marL="457200" rtl="0" algn="l">
              <a:spcBef>
                <a:spcPts val="0"/>
              </a:spcBef>
              <a:spcAft>
                <a:spcPts val="0"/>
              </a:spcAft>
              <a:buSzPts val="1943"/>
              <a:buChar char="●"/>
            </a:pPr>
            <a:r>
              <a:rPr lang="en" sz="1943"/>
              <a:t>Heat in 2D with initial conditions being buildings on campus (area around Campanile and Hearst Mining Circle). </a:t>
            </a:r>
            <a:endParaRPr sz="194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43"/>
              <a:t>(Equation from lecture 11)</a:t>
            </a:r>
            <a:endParaRPr sz="194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43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202525"/>
            <a:ext cx="8839202" cy="5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and Methods (Continued)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-33407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497"/>
              <a:t>To prevent heat from leaking out, we can specify our boundary conditions to account for this. </a:t>
            </a:r>
            <a:endParaRPr sz="3497"/>
          </a:p>
          <a:p>
            <a:pPr indent="-33407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497"/>
              <a:t>This will make it so the heat is not drained out.</a:t>
            </a:r>
            <a:endParaRPr sz="3497"/>
          </a:p>
          <a:p>
            <a:pPr indent="-33407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497"/>
              <a:t>Buildings are created from an N x N matrix with each value </a:t>
            </a:r>
            <a:r>
              <a:rPr lang="en" sz="3497"/>
              <a:t>representing</a:t>
            </a:r>
            <a:r>
              <a:rPr lang="en" sz="3497"/>
              <a:t> how tall or the height of that point is.</a:t>
            </a:r>
            <a:endParaRPr sz="349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50"/>
              <a:t>(Equations from Homework 7)</a:t>
            </a:r>
            <a:endParaRPr sz="175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50"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0" y="3811975"/>
            <a:ext cx="8839201" cy="25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50" y="4339975"/>
            <a:ext cx="7658100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Animations (Sather Tower)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932450" y="1814775"/>
            <a:ext cx="748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Drained								Not Drained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00" y="2214975"/>
            <a:ext cx="3498300" cy="26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800" y="2300425"/>
            <a:ext cx="3498300" cy="26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Animations (Hearst Mining Circle)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932450" y="1814775"/>
            <a:ext cx="748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Drained								Not Drained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0" y="2214975"/>
            <a:ext cx="3498300" cy="26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225" y="2266950"/>
            <a:ext cx="3498300" cy="26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