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95745a5c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95745a5c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9f5b1600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9f5b1600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95745a5c6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95745a5c6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9cff4638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9cff4638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7375"/>
            <a:ext cx="8520600" cy="8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chemeClr val="lt1"/>
                </a:solidFill>
              </a:rPr>
              <a:t>Launching</a:t>
            </a:r>
            <a:r>
              <a:rPr b="1" lang="en" sz="5000">
                <a:solidFill>
                  <a:schemeClr val="lt1"/>
                </a:solidFill>
              </a:rPr>
              <a:t> Baseballs</a:t>
            </a:r>
            <a:endParaRPr b="1" sz="5000">
              <a:solidFill>
                <a:schemeClr val="lt1"/>
              </a:solidFill>
            </a:endParaRPr>
          </a:p>
        </p:txBody>
      </p:sp>
      <p:sp>
        <p:nvSpPr>
          <p:cNvPr id="55" name="Google Shape;55;p13"/>
          <p:cNvSpPr txBox="1"/>
          <p:nvPr>
            <p:ph idx="1" type="subTitle"/>
          </p:nvPr>
        </p:nvSpPr>
        <p:spPr>
          <a:xfrm>
            <a:off x="85275" y="3480175"/>
            <a:ext cx="2725200" cy="7281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770"/>
              <a:buNone/>
            </a:pPr>
            <a:r>
              <a:rPr lang="en" sz="3600">
                <a:solidFill>
                  <a:schemeClr val="lt1"/>
                </a:solidFill>
              </a:rPr>
              <a:t>Marcos Hernandez</a:t>
            </a:r>
            <a:endParaRPr sz="3600">
              <a:solidFill>
                <a:schemeClr val="lt1"/>
              </a:solidFill>
            </a:endParaRPr>
          </a:p>
        </p:txBody>
      </p:sp>
      <p:pic>
        <p:nvPicPr>
          <p:cNvPr id="56" name="Google Shape;56;p13"/>
          <p:cNvPicPr preferRelativeResize="0"/>
          <p:nvPr/>
        </p:nvPicPr>
        <p:blipFill>
          <a:blip r:embed="rId4">
            <a:alphaModFix/>
          </a:blip>
          <a:stretch>
            <a:fillRect/>
          </a:stretch>
        </p:blipFill>
        <p:spPr>
          <a:xfrm>
            <a:off x="4282909" y="2635374"/>
            <a:ext cx="640838" cy="844800"/>
          </a:xfrm>
          <a:prstGeom prst="rect">
            <a:avLst/>
          </a:prstGeom>
          <a:noFill/>
          <a:ln>
            <a:noFill/>
          </a:ln>
        </p:spPr>
      </p:pic>
      <p:sp>
        <p:nvSpPr>
          <p:cNvPr id="57" name="Google Shape;57;p13"/>
          <p:cNvSpPr/>
          <p:nvPr/>
        </p:nvSpPr>
        <p:spPr>
          <a:xfrm flipH="1" rot="563341">
            <a:off x="2784523" y="1804091"/>
            <a:ext cx="2004453" cy="759524"/>
          </a:xfrm>
          <a:prstGeom prst="curvedDownArrow">
            <a:avLst>
              <a:gd fmla="val 21203" name="adj1"/>
              <a:gd fmla="val 60441"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rotWithShape="1">
          <a:blip r:embed="rId5">
            <a:alphaModFix/>
          </a:blip>
          <a:srcRect b="12041" l="0" r="0" t="0"/>
          <a:stretch/>
        </p:blipFill>
        <p:spPr>
          <a:xfrm>
            <a:off x="5708875" y="3840300"/>
            <a:ext cx="3435125" cy="130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62" name="Shape 62"/>
        <p:cNvGrpSpPr/>
        <p:nvPr/>
      </p:nvGrpSpPr>
      <p:grpSpPr>
        <a:xfrm>
          <a:off x="0" y="0"/>
          <a:ext cx="0" cy="0"/>
          <a:chOff x="0" y="0"/>
          <a:chExt cx="0" cy="0"/>
        </a:xfrm>
      </p:grpSpPr>
      <p:pic>
        <p:nvPicPr>
          <p:cNvPr descr="Solving quadratic equations | Lesson (article) | Khan Academy" id="63" name="Google Shape;63;p14"/>
          <p:cNvPicPr preferRelativeResize="0"/>
          <p:nvPr/>
        </p:nvPicPr>
        <p:blipFill>
          <a:blip r:embed="rId3">
            <a:alphaModFix/>
          </a:blip>
          <a:stretch>
            <a:fillRect/>
          </a:stretch>
        </p:blipFill>
        <p:spPr>
          <a:xfrm>
            <a:off x="7206100" y="226625"/>
            <a:ext cx="1881676" cy="1058475"/>
          </a:xfrm>
          <a:prstGeom prst="rect">
            <a:avLst/>
          </a:prstGeom>
          <a:noFill/>
          <a:ln cap="flat" cmpd="sng" w="28575">
            <a:solidFill>
              <a:schemeClr val="dk1"/>
            </a:solidFill>
            <a:prstDash val="solid"/>
            <a:round/>
            <a:headEnd len="sm" w="sm" type="none"/>
            <a:tailEnd len="sm" w="sm" type="none"/>
          </a:ln>
        </p:spPr>
      </p:pic>
      <p:pic>
        <p:nvPicPr>
          <p:cNvPr id="64" name="Google Shape;64;p14"/>
          <p:cNvPicPr preferRelativeResize="0"/>
          <p:nvPr/>
        </p:nvPicPr>
        <p:blipFill>
          <a:blip r:embed="rId4">
            <a:alphaModFix/>
          </a:blip>
          <a:stretch>
            <a:fillRect/>
          </a:stretch>
        </p:blipFill>
        <p:spPr>
          <a:xfrm>
            <a:off x="5189550" y="1782925"/>
            <a:ext cx="3845627" cy="1689971"/>
          </a:xfrm>
          <a:prstGeom prst="rect">
            <a:avLst/>
          </a:prstGeom>
          <a:noFill/>
          <a:ln cap="flat" cmpd="sng" w="28575">
            <a:solidFill>
              <a:schemeClr val="dk1"/>
            </a:solidFill>
            <a:prstDash val="solid"/>
            <a:round/>
            <a:headEnd len="sm" w="sm" type="none"/>
            <a:tailEnd len="sm" w="sm" type="none"/>
          </a:ln>
        </p:spPr>
      </p:pic>
      <p:pic>
        <p:nvPicPr>
          <p:cNvPr id="65" name="Google Shape;65;p14"/>
          <p:cNvPicPr preferRelativeResize="0"/>
          <p:nvPr/>
        </p:nvPicPr>
        <p:blipFill rotWithShape="1">
          <a:blip r:embed="rId5">
            <a:alphaModFix/>
          </a:blip>
          <a:srcRect b="0" l="0" r="48033" t="0"/>
          <a:stretch/>
        </p:blipFill>
        <p:spPr>
          <a:xfrm>
            <a:off x="5298375" y="173377"/>
            <a:ext cx="1798902" cy="1347175"/>
          </a:xfrm>
          <a:prstGeom prst="rect">
            <a:avLst/>
          </a:prstGeom>
          <a:noFill/>
          <a:ln cap="flat" cmpd="sng" w="28575">
            <a:solidFill>
              <a:schemeClr val="dk1"/>
            </a:solidFill>
            <a:prstDash val="solid"/>
            <a:round/>
            <a:headEnd len="sm" w="sm" type="none"/>
            <a:tailEnd len="sm" w="sm" type="none"/>
          </a:ln>
        </p:spPr>
      </p:pic>
      <p:pic>
        <p:nvPicPr>
          <p:cNvPr id="66" name="Google Shape;66;p14"/>
          <p:cNvPicPr preferRelativeResize="0"/>
          <p:nvPr/>
        </p:nvPicPr>
        <p:blipFill rotWithShape="1">
          <a:blip r:embed="rId6">
            <a:alphaModFix/>
          </a:blip>
          <a:srcRect b="21083" l="12219" r="10194" t="12219"/>
          <a:stretch/>
        </p:blipFill>
        <p:spPr>
          <a:xfrm>
            <a:off x="0" y="73750"/>
            <a:ext cx="4495550" cy="1888500"/>
          </a:xfrm>
          <a:prstGeom prst="rect">
            <a:avLst/>
          </a:prstGeom>
          <a:noFill/>
          <a:ln>
            <a:noFill/>
          </a:ln>
        </p:spPr>
      </p:pic>
      <p:cxnSp>
        <p:nvCxnSpPr>
          <p:cNvPr id="67" name="Google Shape;67;p14"/>
          <p:cNvCxnSpPr/>
          <p:nvPr/>
        </p:nvCxnSpPr>
        <p:spPr>
          <a:xfrm>
            <a:off x="785602" y="226613"/>
            <a:ext cx="3369600" cy="1395900"/>
          </a:xfrm>
          <a:prstGeom prst="straightConnector1">
            <a:avLst/>
          </a:prstGeom>
          <a:noFill/>
          <a:ln cap="flat" cmpd="sng" w="76200">
            <a:solidFill>
              <a:srgbClr val="FF9900"/>
            </a:solidFill>
            <a:prstDash val="solid"/>
            <a:round/>
            <a:headEnd len="med" w="med" type="none"/>
            <a:tailEnd len="med" w="med" type="triangle"/>
          </a:ln>
        </p:spPr>
      </p:cxnSp>
      <p:sp>
        <p:nvSpPr>
          <p:cNvPr id="68" name="Google Shape;68;p14"/>
          <p:cNvSpPr txBox="1"/>
          <p:nvPr/>
        </p:nvSpPr>
        <p:spPr>
          <a:xfrm>
            <a:off x="2022407" y="812558"/>
            <a:ext cx="450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E69138"/>
                </a:solidFill>
              </a:rPr>
              <a:t>R</a:t>
            </a:r>
            <a:endParaRPr b="1" sz="3400">
              <a:solidFill>
                <a:srgbClr val="E69138"/>
              </a:solidFill>
            </a:endParaRPr>
          </a:p>
        </p:txBody>
      </p:sp>
      <p:pic>
        <p:nvPicPr>
          <p:cNvPr id="69" name="Google Shape;69;p14"/>
          <p:cNvPicPr preferRelativeResize="0"/>
          <p:nvPr/>
        </p:nvPicPr>
        <p:blipFill>
          <a:blip r:embed="rId7">
            <a:alphaModFix/>
          </a:blip>
          <a:stretch>
            <a:fillRect/>
          </a:stretch>
        </p:blipFill>
        <p:spPr>
          <a:xfrm>
            <a:off x="3538950" y="0"/>
            <a:ext cx="1650600" cy="765500"/>
          </a:xfrm>
          <a:prstGeom prst="rect">
            <a:avLst/>
          </a:prstGeom>
          <a:noFill/>
          <a:ln>
            <a:noFill/>
          </a:ln>
        </p:spPr>
      </p:pic>
      <p:sp>
        <p:nvSpPr>
          <p:cNvPr id="70" name="Google Shape;70;p14"/>
          <p:cNvSpPr txBox="1"/>
          <p:nvPr>
            <p:ph idx="1" type="body"/>
          </p:nvPr>
        </p:nvSpPr>
        <p:spPr>
          <a:xfrm>
            <a:off x="0" y="1962250"/>
            <a:ext cx="5115600" cy="26184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Displacement curve: simulate </a:t>
            </a:r>
            <a:r>
              <a:rPr lang="en">
                <a:solidFill>
                  <a:schemeClr val="dk1"/>
                </a:solidFill>
              </a:rPr>
              <a:t>the</a:t>
            </a:r>
            <a:r>
              <a:rPr lang="en">
                <a:solidFill>
                  <a:schemeClr val="dk1"/>
                </a:solidFill>
              </a:rPr>
              <a:t> position of the object at every second</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Quadratic formula: solve for the time the object hits the ground using displacement curve</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T</a:t>
            </a:r>
            <a:r>
              <a:rPr lang="en">
                <a:solidFill>
                  <a:schemeClr val="dk1"/>
                </a:solidFill>
              </a:rPr>
              <a:t>rigonometry:</a:t>
            </a:r>
            <a:r>
              <a:rPr lang="en">
                <a:solidFill>
                  <a:schemeClr val="dk1"/>
                </a:solidFill>
              </a:rPr>
              <a:t> calculate the position of the object with a given angle</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Range equation: calculate the range of the object (initial to final position)</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Simulate a ball/object being thrown (helpful for pitching machines)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74" name="Shape 74"/>
        <p:cNvGrpSpPr/>
        <p:nvPr/>
      </p:nvGrpSpPr>
      <p:grpSpPr>
        <a:xfrm>
          <a:off x="0" y="0"/>
          <a:ext cx="0" cy="0"/>
          <a:chOff x="0" y="0"/>
          <a:chExt cx="0" cy="0"/>
        </a:xfrm>
      </p:grpSpPr>
      <p:sp>
        <p:nvSpPr>
          <p:cNvPr id="75" name="Google Shape;75;p15"/>
          <p:cNvSpPr txBox="1"/>
          <p:nvPr>
            <p:ph idx="1" type="body"/>
          </p:nvPr>
        </p:nvSpPr>
        <p:spPr>
          <a:xfrm>
            <a:off x="138625" y="880850"/>
            <a:ext cx="8845200" cy="40131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Clr>
                <a:schemeClr val="dk1"/>
              </a:buClr>
              <a:buSzPts val="2000"/>
              <a:buChar char="●"/>
            </a:pPr>
            <a:r>
              <a:rPr lang="en" sz="2000">
                <a:solidFill>
                  <a:schemeClr val="dk1"/>
                </a:solidFill>
              </a:rPr>
              <a:t>Run the entire code (all of the cells) at first to make sure you get an </a:t>
            </a:r>
            <a:r>
              <a:rPr lang="en" sz="2000">
                <a:solidFill>
                  <a:schemeClr val="dk1"/>
                </a:solidFill>
              </a:rPr>
              <a:t>animation</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If you want to change the starting position of the object, velocity, or the angle the object is thrown at (even the gravity if you want)</a:t>
            </a:r>
            <a:endParaRPr sz="2000">
              <a:solidFill>
                <a:schemeClr val="dk1"/>
              </a:solidFill>
            </a:endParaRPr>
          </a:p>
          <a:p>
            <a:pPr indent="-355600" lvl="1" marL="914400" rtl="0" algn="l">
              <a:lnSpc>
                <a:spcPct val="95000"/>
              </a:lnSpc>
              <a:spcBef>
                <a:spcPts val="0"/>
              </a:spcBef>
              <a:spcAft>
                <a:spcPts val="0"/>
              </a:spcAft>
              <a:buClr>
                <a:schemeClr val="dk1"/>
              </a:buClr>
              <a:buSzPts val="2000"/>
              <a:buChar char="○"/>
            </a:pPr>
            <a:r>
              <a:rPr lang="en" sz="2000">
                <a:solidFill>
                  <a:schemeClr val="dk1"/>
                </a:solidFill>
              </a:rPr>
              <a:t>Anything that has “CAN CHANGE” commented in the second to last cell, feel free to change</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 sz="2000">
                <a:solidFill>
                  <a:schemeClr val="dk1"/>
                </a:solidFill>
              </a:rPr>
              <a:t>After, run the last two cells:</a:t>
            </a:r>
            <a:endParaRPr sz="2000">
              <a:solidFill>
                <a:schemeClr val="dk1"/>
              </a:solidFill>
            </a:endParaRPr>
          </a:p>
          <a:p>
            <a:pPr indent="-355600" lvl="1" marL="914400" rtl="0" algn="l">
              <a:lnSpc>
                <a:spcPct val="95000"/>
              </a:lnSpc>
              <a:spcBef>
                <a:spcPts val="0"/>
              </a:spcBef>
              <a:spcAft>
                <a:spcPts val="0"/>
              </a:spcAft>
              <a:buClr>
                <a:schemeClr val="dk1"/>
              </a:buClr>
              <a:buSzPts val="2000"/>
              <a:buChar char="○"/>
            </a:pPr>
            <a:r>
              <a:rPr lang="en" sz="2000">
                <a:solidFill>
                  <a:schemeClr val="dk1"/>
                </a:solidFill>
              </a:rPr>
              <a:t>Run the cell where the changes were made (second to last cell) which will also print out information about the object’s path)</a:t>
            </a:r>
            <a:endParaRPr sz="2000">
              <a:solidFill>
                <a:schemeClr val="dk1"/>
              </a:solidFill>
            </a:endParaRPr>
          </a:p>
          <a:p>
            <a:pPr indent="-355600" lvl="1" marL="914400" rtl="0" algn="l">
              <a:lnSpc>
                <a:spcPct val="95000"/>
              </a:lnSpc>
              <a:spcBef>
                <a:spcPts val="0"/>
              </a:spcBef>
              <a:spcAft>
                <a:spcPts val="0"/>
              </a:spcAft>
              <a:buClr>
                <a:schemeClr val="dk1"/>
              </a:buClr>
              <a:buSzPts val="2000"/>
              <a:buChar char="○"/>
            </a:pPr>
            <a:r>
              <a:rPr lang="en" sz="2000">
                <a:solidFill>
                  <a:schemeClr val="dk1"/>
                </a:solidFill>
              </a:rPr>
              <a:t>Run the final cell which will create the animation along with information about the object’s path (the only thing you can change are the dimensions of the graph where it says plt.xlim or plt.ylim)</a:t>
            </a:r>
            <a:endParaRPr sz="2000">
              <a:solidFill>
                <a:schemeClr val="dk1"/>
              </a:solidFill>
            </a:endParaRPr>
          </a:p>
        </p:txBody>
      </p:sp>
      <p:sp>
        <p:nvSpPr>
          <p:cNvPr id="76" name="Google Shape;76;p15"/>
          <p:cNvSpPr txBox="1"/>
          <p:nvPr/>
        </p:nvSpPr>
        <p:spPr>
          <a:xfrm>
            <a:off x="138625" y="187175"/>
            <a:ext cx="451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t>WORKING THE CODE</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80" name="Shape 80"/>
        <p:cNvGrpSpPr/>
        <p:nvPr/>
      </p:nvGrpSpPr>
      <p:grpSpPr>
        <a:xfrm>
          <a:off x="0" y="0"/>
          <a:ext cx="0" cy="0"/>
          <a:chOff x="0" y="0"/>
          <a:chExt cx="0" cy="0"/>
        </a:xfrm>
      </p:grpSpPr>
      <p:sp>
        <p:nvSpPr>
          <p:cNvPr id="81" name="Google Shape;81;p16"/>
          <p:cNvSpPr txBox="1"/>
          <p:nvPr/>
        </p:nvSpPr>
        <p:spPr>
          <a:xfrm>
            <a:off x="5725975" y="1054700"/>
            <a:ext cx="2688000" cy="101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t>Velocity = 47 m/s</a:t>
            </a:r>
            <a:endParaRPr sz="1800"/>
          </a:p>
          <a:p>
            <a:pPr indent="0" lvl="0" marL="0" rtl="0" algn="l">
              <a:spcBef>
                <a:spcPts val="0"/>
              </a:spcBef>
              <a:spcAft>
                <a:spcPts val="0"/>
              </a:spcAft>
              <a:buNone/>
            </a:pPr>
            <a:r>
              <a:rPr lang="en" sz="1800"/>
              <a:t>Angle = 45 degrees</a:t>
            </a:r>
            <a:endParaRPr sz="1800"/>
          </a:p>
          <a:p>
            <a:pPr indent="0" lvl="0" marL="0" rtl="0" algn="l">
              <a:spcBef>
                <a:spcPts val="0"/>
              </a:spcBef>
              <a:spcAft>
                <a:spcPts val="0"/>
              </a:spcAft>
              <a:buNone/>
            </a:pPr>
            <a:r>
              <a:rPr lang="en" sz="1800"/>
              <a:t>Height = 1.37 meters</a:t>
            </a:r>
            <a:endParaRPr sz="1800"/>
          </a:p>
        </p:txBody>
      </p:sp>
      <p:sp>
        <p:nvSpPr>
          <p:cNvPr id="82" name="Google Shape;82;p16"/>
          <p:cNvSpPr txBox="1"/>
          <p:nvPr/>
        </p:nvSpPr>
        <p:spPr>
          <a:xfrm>
            <a:off x="54950" y="391425"/>
            <a:ext cx="47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p>
        </p:txBody>
      </p:sp>
      <p:pic>
        <p:nvPicPr>
          <p:cNvPr id="83" name="Google Shape;83;p16"/>
          <p:cNvPicPr preferRelativeResize="0"/>
          <p:nvPr/>
        </p:nvPicPr>
        <p:blipFill>
          <a:blip r:embed="rId3">
            <a:alphaModFix/>
          </a:blip>
          <a:stretch>
            <a:fillRect/>
          </a:stretch>
        </p:blipFill>
        <p:spPr>
          <a:xfrm>
            <a:off x="5119500" y="2008100"/>
            <a:ext cx="3900939" cy="3037800"/>
          </a:xfrm>
          <a:prstGeom prst="rect">
            <a:avLst/>
          </a:prstGeom>
          <a:noFill/>
          <a:ln>
            <a:noFill/>
          </a:ln>
        </p:spPr>
      </p:pic>
      <p:sp>
        <p:nvSpPr>
          <p:cNvPr id="84" name="Google Shape;84;p16"/>
          <p:cNvSpPr txBox="1"/>
          <p:nvPr/>
        </p:nvSpPr>
        <p:spPr>
          <a:xfrm>
            <a:off x="-15400" y="0"/>
            <a:ext cx="9159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Aroldis Chapman has one of the fastest pitches of around 105 mph (47 m/s). Let’s simulate this throw with a pitching machine with a 45 degree angle. </a:t>
            </a:r>
            <a:r>
              <a:rPr lang="en" sz="1800">
                <a:solidFill>
                  <a:schemeClr val="dk1"/>
                </a:solidFill>
              </a:rPr>
              <a:t>The machine would release the ball at around a 1.37 meter height.</a:t>
            </a:r>
            <a:endParaRPr sz="1800"/>
          </a:p>
        </p:txBody>
      </p:sp>
      <p:pic>
        <p:nvPicPr>
          <p:cNvPr id="85" name="Google Shape;85;p16"/>
          <p:cNvPicPr preferRelativeResize="0"/>
          <p:nvPr/>
        </p:nvPicPr>
        <p:blipFill>
          <a:blip r:embed="rId4">
            <a:alphaModFix/>
          </a:blip>
          <a:stretch>
            <a:fillRect/>
          </a:stretch>
        </p:blipFill>
        <p:spPr>
          <a:xfrm>
            <a:off x="54950" y="1333025"/>
            <a:ext cx="4950499" cy="3712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89" name="Shape 89"/>
        <p:cNvGrpSpPr/>
        <p:nvPr/>
      </p:nvGrpSpPr>
      <p:grpSpPr>
        <a:xfrm>
          <a:off x="0" y="0"/>
          <a:ext cx="0" cy="0"/>
          <a:chOff x="0" y="0"/>
          <a:chExt cx="0" cy="0"/>
        </a:xfrm>
      </p:grpSpPr>
      <p:sp>
        <p:nvSpPr>
          <p:cNvPr id="90" name="Google Shape;90;p17"/>
          <p:cNvSpPr txBox="1"/>
          <p:nvPr/>
        </p:nvSpPr>
        <p:spPr>
          <a:xfrm>
            <a:off x="5725975" y="1054700"/>
            <a:ext cx="2688000" cy="101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t>Velocity = 40.2336 m/s</a:t>
            </a:r>
            <a:endParaRPr sz="1800"/>
          </a:p>
          <a:p>
            <a:pPr indent="0" lvl="0" marL="0" rtl="0" algn="l">
              <a:spcBef>
                <a:spcPts val="0"/>
              </a:spcBef>
              <a:spcAft>
                <a:spcPts val="0"/>
              </a:spcAft>
              <a:buNone/>
            </a:pPr>
            <a:r>
              <a:rPr lang="en" sz="1800"/>
              <a:t>Angle = 0 degrees</a:t>
            </a:r>
            <a:endParaRPr sz="1800"/>
          </a:p>
          <a:p>
            <a:pPr indent="0" lvl="0" marL="0" rtl="0" algn="l">
              <a:spcBef>
                <a:spcPts val="0"/>
              </a:spcBef>
              <a:spcAft>
                <a:spcPts val="0"/>
              </a:spcAft>
              <a:buNone/>
            </a:pPr>
            <a:r>
              <a:rPr lang="en" sz="1800"/>
              <a:t>Height = 50 meters</a:t>
            </a:r>
            <a:endParaRPr sz="1800"/>
          </a:p>
        </p:txBody>
      </p:sp>
      <p:sp>
        <p:nvSpPr>
          <p:cNvPr id="91" name="Google Shape;91;p17"/>
          <p:cNvSpPr txBox="1"/>
          <p:nvPr/>
        </p:nvSpPr>
        <p:spPr>
          <a:xfrm>
            <a:off x="54950" y="391425"/>
            <a:ext cx="47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p>
        </p:txBody>
      </p:sp>
      <p:sp>
        <p:nvSpPr>
          <p:cNvPr id="92" name="Google Shape;92;p17"/>
          <p:cNvSpPr txBox="1"/>
          <p:nvPr/>
        </p:nvSpPr>
        <p:spPr>
          <a:xfrm>
            <a:off x="-15400" y="0"/>
            <a:ext cx="915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Let’s throw a ball from a cliff 50 meters high the horizontal direction on the moon at</a:t>
            </a:r>
            <a:endParaRPr sz="1800"/>
          </a:p>
          <a:p>
            <a:pPr indent="0" lvl="0" marL="0" rtl="0" algn="l">
              <a:spcBef>
                <a:spcPts val="0"/>
              </a:spcBef>
              <a:spcAft>
                <a:spcPts val="0"/>
              </a:spcAft>
              <a:buNone/>
            </a:pPr>
            <a:r>
              <a:rPr lang="en" sz="1800"/>
              <a:t>9</a:t>
            </a:r>
            <a:r>
              <a:rPr lang="en" sz="1800"/>
              <a:t>0 mph (</a:t>
            </a:r>
            <a:r>
              <a:rPr lang="en" sz="1800"/>
              <a:t>40.2336</a:t>
            </a:r>
            <a:r>
              <a:rPr lang="en" sz="1800"/>
              <a:t> m/s).</a:t>
            </a:r>
            <a:endParaRPr sz="1800"/>
          </a:p>
        </p:txBody>
      </p:sp>
      <p:pic>
        <p:nvPicPr>
          <p:cNvPr id="93" name="Google Shape;93;p17"/>
          <p:cNvPicPr preferRelativeResize="0"/>
          <p:nvPr/>
        </p:nvPicPr>
        <p:blipFill>
          <a:blip r:embed="rId3">
            <a:alphaModFix/>
          </a:blip>
          <a:stretch>
            <a:fillRect/>
          </a:stretch>
        </p:blipFill>
        <p:spPr>
          <a:xfrm>
            <a:off x="54950" y="1352100"/>
            <a:ext cx="4991501" cy="3743626"/>
          </a:xfrm>
          <a:prstGeom prst="rect">
            <a:avLst/>
          </a:prstGeom>
          <a:noFill/>
          <a:ln>
            <a:noFill/>
          </a:ln>
        </p:spPr>
      </p:pic>
      <p:pic>
        <p:nvPicPr>
          <p:cNvPr id="94" name="Google Shape;94;p17"/>
          <p:cNvPicPr preferRelativeResize="0"/>
          <p:nvPr/>
        </p:nvPicPr>
        <p:blipFill>
          <a:blip r:embed="rId4">
            <a:alphaModFix/>
          </a:blip>
          <a:stretch>
            <a:fillRect/>
          </a:stretch>
        </p:blipFill>
        <p:spPr>
          <a:xfrm>
            <a:off x="5229775" y="2029325"/>
            <a:ext cx="3879450" cy="306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