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Helvetica Neue"/>
      <p:regular r:id="rId21"/>
      <p:bold r:id="rId22"/>
      <p:italic r:id="rId23"/>
      <p:boldItalic r:id="rId24"/>
    </p:embeddedFont>
    <p:embeddedFont>
      <p:font typeface="Helvetica Neue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153517-E8C7-4C93-9417-E2AD816D9460}">
  <a:tblStyle styleId="{29153517-E8C7-4C93-9417-E2AD816D9460}"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bc0027c88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bc0027c8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9eaa16e88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9eaa16e88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9eaa16e88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9eaa16e88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9eaa16e88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9eaa16e88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9eaa16e88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9eaa16e88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9eaa16e88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9eaa16e88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9eaa16e88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9eaa16e88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bedd6dda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bedd6dda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bedd6dda1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bedd6dda1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bedd6dda1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bedd6dda1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9eaa16e88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9eaa16e88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bc0027c8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bc0027c8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bedd6dda1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bedd6dda1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dk1"/>
              </a:buClr>
              <a:buSzPts val="2800"/>
              <a:buFont typeface="Helvetica Neue Light"/>
              <a:buNone/>
              <a:defRPr sz="2800">
                <a:solidFill>
                  <a:schemeClr val="dk1"/>
                </a:solidFill>
                <a:latin typeface="Helvetica Neue Light"/>
                <a:ea typeface="Helvetica Neue Light"/>
                <a:cs typeface="Helvetica Neue Light"/>
                <a:sym typeface="Helvetica Neue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spAutoFit/>
          </a:bodyPr>
          <a:lstStyle>
            <a:lvl1pPr indent="-342900" lvl="0" marL="457200">
              <a:lnSpc>
                <a:spcPct val="115000"/>
              </a:lnSpc>
              <a:spcBef>
                <a:spcPts val="0"/>
              </a:spcBef>
              <a:spcAft>
                <a:spcPts val="0"/>
              </a:spcAft>
              <a:buClr>
                <a:schemeClr val="dk2"/>
              </a:buClr>
              <a:buSzPts val="1800"/>
              <a:buFont typeface="Helvetica Neue Light"/>
              <a:buChar char="●"/>
              <a:defRPr sz="1800">
                <a:solidFill>
                  <a:schemeClr val="dk2"/>
                </a:solidFill>
                <a:latin typeface="Helvetica Neue Light"/>
                <a:ea typeface="Helvetica Neue Light"/>
                <a:cs typeface="Helvetica Neue Light"/>
                <a:sym typeface="Helvetica Neue Light"/>
              </a:defRPr>
            </a:lvl1pPr>
            <a:lvl2pPr indent="-317500" lvl="1" marL="9144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2pPr>
            <a:lvl3pPr indent="-317500" lvl="2" marL="13716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3pPr>
            <a:lvl4pPr indent="-317500" lvl="3" marL="18288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4pPr>
            <a:lvl5pPr indent="-317500" lvl="4" marL="22860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5pPr>
            <a:lvl6pPr indent="-317500" lvl="5" marL="27432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6pPr>
            <a:lvl7pPr indent="-317500" lvl="6" marL="32004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7pPr>
            <a:lvl8pPr indent="-317500" lvl="7" marL="36576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8pPr>
            <a:lvl9pPr indent="-317500" lvl="8" marL="4114800">
              <a:lnSpc>
                <a:spcPct val="115000"/>
              </a:lnSpc>
              <a:spcBef>
                <a:spcPts val="0"/>
              </a:spcBef>
              <a:spcAft>
                <a:spcPts val="0"/>
              </a:spcAft>
              <a:buClr>
                <a:schemeClr val="dk2"/>
              </a:buClr>
              <a:buSzPts val="1400"/>
              <a:buFont typeface="Helvetica Neue Light"/>
              <a:buChar char="■"/>
              <a:defRPr>
                <a:solidFill>
                  <a:schemeClr val="dk2"/>
                </a:solidFill>
                <a:latin typeface="Helvetica Neue Light"/>
                <a:ea typeface="Helvetica Neue Light"/>
                <a:cs typeface="Helvetica Neue Light"/>
                <a:sym typeface="Helvetica Neue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sp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ebookcentral.proquest.com/lib/berkeley-ebooks/detail.action?docID=3050779" TargetMode="External"/><Relationship Id="rId4" Type="http://schemas.openxmlformats.org/officeDocument/2006/relationships/hyperlink" Target="https://doi.org/10.1007/s41885-018-0035-4" TargetMode="External"/><Relationship Id="rId5" Type="http://schemas.openxmlformats.org/officeDocument/2006/relationships/hyperlink" Target="https://github.com/non-ceterisparibus/Vietnam-development-ma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hyperlink" Target="https://commons.wikimedia.org/wiki/Category:Maps_of_the_Mekong#/media/File:Mekongbasin.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cds.climate.copernicus.eu/cdsapp#!/dataset/reanalysis-era5-single-levels?tab=overview" TargetMode="External"/><Relationship Id="rId4" Type="http://schemas.openxmlformats.org/officeDocument/2006/relationships/hyperlink" Target="https://www.gso.gov.vn/en/px-web/?pxid=E0201&amp;theme=Population%20and%20Emplo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hyperlink" Target="http://drive.google.com/file/d/1lnyRpRCQHN9eFeCuocysHX4mmRcBsFVC/view" TargetMode="External"/><Relationship Id="rId5"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753629" y="1271775"/>
            <a:ext cx="4337700" cy="18471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2700"/>
              <a:t>Climate-induced Displacement</a:t>
            </a:r>
            <a:r>
              <a:rPr lang="en" sz="2700"/>
              <a:t> </a:t>
            </a:r>
            <a:r>
              <a:rPr lang="en" sz="2700"/>
              <a:t>during the </a:t>
            </a:r>
            <a:r>
              <a:rPr lang="en" sz="2700"/>
              <a:t>2011 Floods in the Mekong Delta, Việt Nam</a:t>
            </a:r>
            <a:endParaRPr sz="2700"/>
          </a:p>
        </p:txBody>
      </p:sp>
      <p:sp>
        <p:nvSpPr>
          <p:cNvPr id="55" name="Google Shape;55;p13"/>
          <p:cNvSpPr txBox="1"/>
          <p:nvPr>
            <p:ph idx="1" type="subTitle"/>
          </p:nvPr>
        </p:nvSpPr>
        <p:spPr>
          <a:xfrm>
            <a:off x="4792325" y="2999375"/>
            <a:ext cx="4260300" cy="7389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2000"/>
              <a:t>Thao Tran</a:t>
            </a:r>
            <a:endParaRPr sz="2000"/>
          </a:p>
          <a:p>
            <a:pPr indent="0" lvl="0" marL="0" rtl="0" algn="ctr">
              <a:spcBef>
                <a:spcPts val="0"/>
              </a:spcBef>
              <a:spcAft>
                <a:spcPts val="0"/>
              </a:spcAft>
              <a:buClr>
                <a:schemeClr val="dk1"/>
              </a:buClr>
              <a:buSzPts val="1100"/>
              <a:buFont typeface="Arial"/>
              <a:buNone/>
            </a:pPr>
            <a:r>
              <a:rPr lang="en" sz="1600"/>
              <a:t>Trần Thị Phương Thảo</a:t>
            </a:r>
            <a:endParaRPr sz="2600"/>
          </a:p>
        </p:txBody>
      </p:sp>
      <p:sp>
        <p:nvSpPr>
          <p:cNvPr id="56" name="Google Shape;56;p13"/>
          <p:cNvSpPr txBox="1"/>
          <p:nvPr/>
        </p:nvSpPr>
        <p:spPr>
          <a:xfrm>
            <a:off x="5728025" y="4755625"/>
            <a:ext cx="33633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i="1" lang="en" sz="1100">
                <a:solidFill>
                  <a:schemeClr val="dk2"/>
                </a:solidFill>
                <a:latin typeface="Helvetica Neue Light"/>
                <a:ea typeface="Helvetica Neue Light"/>
                <a:cs typeface="Helvetica Neue Light"/>
                <a:sym typeface="Helvetica Neue Light"/>
              </a:rPr>
              <a:t>EPS 109 FA 22 · Final Project</a:t>
            </a:r>
            <a:endParaRPr i="1" sz="700">
              <a:latin typeface="Helvetica Neue Light"/>
              <a:ea typeface="Helvetica Neue Light"/>
              <a:cs typeface="Helvetica Neue Light"/>
              <a:sym typeface="Helvetica Neue Light"/>
            </a:endParaRPr>
          </a:p>
        </p:txBody>
      </p:sp>
      <p:pic>
        <p:nvPicPr>
          <p:cNvPr id="57" name="Google Shape;57;p13"/>
          <p:cNvPicPr preferRelativeResize="0"/>
          <p:nvPr/>
        </p:nvPicPr>
        <p:blipFill>
          <a:blip r:embed="rId3">
            <a:alphaModFix/>
          </a:blip>
          <a:stretch>
            <a:fillRect/>
          </a:stretch>
        </p:blipFill>
        <p:spPr>
          <a:xfrm>
            <a:off x="0" y="-152400"/>
            <a:ext cx="4571999" cy="5314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1855950"/>
            <a:ext cx="8520600" cy="14316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en"/>
              <a:t>Initial Version</a:t>
            </a:r>
            <a:endParaRPr/>
          </a:p>
          <a:p>
            <a:pPr indent="0" lvl="0" marL="0" rtl="0" algn="ctr">
              <a:spcBef>
                <a:spcPts val="0"/>
              </a:spcBef>
              <a:spcAft>
                <a:spcPts val="0"/>
              </a:spcAft>
              <a:buNone/>
            </a:pPr>
            <a:r>
              <a:rPr lang="en" sz="1500"/>
              <a:t>Model 10 individuals’ path as they try to leave their inundated province</a:t>
            </a:r>
            <a:endParaRPr sz="1500"/>
          </a:p>
          <a:p>
            <a:pPr indent="0" lvl="0" marL="0" rtl="0" algn="ctr">
              <a:spcBef>
                <a:spcPts val="0"/>
              </a:spcBef>
              <a:spcAft>
                <a:spcPts val="0"/>
              </a:spcAft>
              <a:buNone/>
            </a:pPr>
            <a:r>
              <a:rPr lang="en" sz="1500"/>
              <a:t>Individual velocity = faster closer to the center of the flood and slower farther away</a:t>
            </a:r>
            <a:endParaRPr sz="1500"/>
          </a:p>
          <a:p>
            <a:pPr indent="0" lvl="0" marL="0" rtl="0" algn="ctr">
              <a:spcBef>
                <a:spcPts val="0"/>
              </a:spcBef>
              <a:spcAft>
                <a:spcPts val="0"/>
              </a:spcAft>
              <a:buNone/>
            </a:pPr>
            <a:r>
              <a:rPr lang="en" sz="1500"/>
              <a:t>Method: Random Walks</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pSp>
        <p:nvGrpSpPr>
          <p:cNvPr id="135" name="Google Shape;135;p23"/>
          <p:cNvGrpSpPr/>
          <p:nvPr/>
        </p:nvGrpSpPr>
        <p:grpSpPr>
          <a:xfrm>
            <a:off x="40975" y="-25"/>
            <a:ext cx="9103024" cy="5346100"/>
            <a:chOff x="42741" y="-236246"/>
            <a:chExt cx="9504097" cy="5720202"/>
          </a:xfrm>
        </p:grpSpPr>
        <p:pic>
          <p:nvPicPr>
            <p:cNvPr id="136" name="Google Shape;136;p23"/>
            <p:cNvPicPr preferRelativeResize="0"/>
            <p:nvPr/>
          </p:nvPicPr>
          <p:blipFill rotWithShape="1">
            <a:blip r:embed="rId3">
              <a:alphaModFix/>
            </a:blip>
            <a:srcRect b="0" l="309" r="11139" t="0"/>
            <a:stretch/>
          </p:blipFill>
          <p:spPr>
            <a:xfrm>
              <a:off x="42741" y="-236246"/>
              <a:ext cx="9504097" cy="5720202"/>
            </a:xfrm>
            <a:prstGeom prst="rect">
              <a:avLst/>
            </a:prstGeom>
            <a:noFill/>
            <a:ln>
              <a:noFill/>
            </a:ln>
          </p:spPr>
        </p:pic>
        <p:pic>
          <p:nvPicPr>
            <p:cNvPr id="137" name="Google Shape;137;p23"/>
            <p:cNvPicPr preferRelativeResize="0"/>
            <p:nvPr/>
          </p:nvPicPr>
          <p:blipFill rotWithShape="1">
            <a:blip r:embed="rId3">
              <a:alphaModFix/>
            </a:blip>
            <a:srcRect b="61827" l="90523" r="0" t="0"/>
            <a:stretch/>
          </p:blipFill>
          <p:spPr>
            <a:xfrm>
              <a:off x="8250575" y="0"/>
              <a:ext cx="893427" cy="19180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Discussion: Close-up</a:t>
            </a:r>
            <a:endParaRPr/>
          </a:p>
        </p:txBody>
      </p:sp>
      <p:sp>
        <p:nvSpPr>
          <p:cNvPr id="143" name="Google Shape;143;p24"/>
          <p:cNvSpPr txBox="1"/>
          <p:nvPr>
            <p:ph idx="1" type="body"/>
          </p:nvPr>
        </p:nvSpPr>
        <p:spPr>
          <a:xfrm>
            <a:off x="132400" y="1000075"/>
            <a:ext cx="4338900" cy="34095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Inter-Provincial Displacement of Individual 0</a:t>
            </a:r>
            <a:endParaRPr/>
          </a:p>
          <a:p>
            <a:pPr indent="-317500" lvl="1" marL="914400" rtl="0" algn="l">
              <a:spcBef>
                <a:spcPts val="0"/>
              </a:spcBef>
              <a:spcAft>
                <a:spcPts val="0"/>
              </a:spcAft>
              <a:buSzPts val="1400"/>
              <a:buChar char="○"/>
            </a:pPr>
            <a:r>
              <a:rPr lang="en"/>
              <a:t>Velocity (km/min) decreases once they cross into a flood-free zone</a:t>
            </a:r>
            <a:endParaRPr/>
          </a:p>
          <a:p>
            <a:pPr indent="-317500" lvl="1" marL="914400" rtl="0" algn="l">
              <a:spcBef>
                <a:spcPts val="0"/>
              </a:spcBef>
              <a:spcAft>
                <a:spcPts val="0"/>
              </a:spcAft>
              <a:buSzPts val="1400"/>
              <a:buChar char="○"/>
            </a:pPr>
            <a:r>
              <a:rPr lang="en"/>
              <a:t>Implication: Less urgency, more likely to settle in between locations</a:t>
            </a:r>
            <a:endParaRPr/>
          </a:p>
          <a:p>
            <a:pPr indent="-342900" lvl="0" marL="457200" rtl="0" algn="l">
              <a:spcBef>
                <a:spcPts val="0"/>
              </a:spcBef>
              <a:spcAft>
                <a:spcPts val="0"/>
              </a:spcAft>
              <a:buSzPts val="1800"/>
              <a:buChar char="●"/>
            </a:pPr>
            <a:r>
              <a:rPr lang="en"/>
              <a:t>Intra-Provincial Displacement of Individual 1</a:t>
            </a:r>
            <a:endParaRPr/>
          </a:p>
          <a:p>
            <a:pPr indent="-317500" lvl="1" marL="914400" rtl="0" algn="l">
              <a:spcBef>
                <a:spcPts val="0"/>
              </a:spcBef>
              <a:spcAft>
                <a:spcPts val="0"/>
              </a:spcAft>
              <a:buSzPts val="1400"/>
              <a:buChar char="○"/>
            </a:pPr>
            <a:r>
              <a:rPr lang="en"/>
              <a:t>Within a flood-zone, velocity is maintained and constant displacement occurs</a:t>
            </a:r>
            <a:endParaRPr/>
          </a:p>
          <a:p>
            <a:pPr indent="-317500" lvl="1" marL="914400" rtl="0" algn="l">
              <a:spcBef>
                <a:spcPts val="0"/>
              </a:spcBef>
              <a:spcAft>
                <a:spcPts val="0"/>
              </a:spcAft>
              <a:buSzPts val="1400"/>
              <a:buChar char="○"/>
            </a:pPr>
            <a:r>
              <a:rPr lang="en"/>
              <a:t>Implications: They’re unable to secure shelter or safety in every location.</a:t>
            </a:r>
            <a:endParaRPr/>
          </a:p>
        </p:txBody>
      </p:sp>
      <p:grpSp>
        <p:nvGrpSpPr>
          <p:cNvPr id="144" name="Google Shape;144;p24"/>
          <p:cNvGrpSpPr/>
          <p:nvPr/>
        </p:nvGrpSpPr>
        <p:grpSpPr>
          <a:xfrm>
            <a:off x="4426970" y="1310089"/>
            <a:ext cx="4591300" cy="2876921"/>
            <a:chOff x="152400" y="1766575"/>
            <a:chExt cx="5396451" cy="3224525"/>
          </a:xfrm>
        </p:grpSpPr>
        <p:pic>
          <p:nvPicPr>
            <p:cNvPr id="145" name="Google Shape;145;p24"/>
            <p:cNvPicPr preferRelativeResize="0"/>
            <p:nvPr/>
          </p:nvPicPr>
          <p:blipFill rotWithShape="1">
            <a:blip r:embed="rId3">
              <a:alphaModFix/>
            </a:blip>
            <a:srcRect b="0" l="0" r="10801" t="0"/>
            <a:stretch/>
          </p:blipFill>
          <p:spPr>
            <a:xfrm>
              <a:off x="152400" y="1766575"/>
              <a:ext cx="5396451" cy="3224525"/>
            </a:xfrm>
            <a:prstGeom prst="rect">
              <a:avLst/>
            </a:prstGeom>
            <a:noFill/>
            <a:ln>
              <a:noFill/>
            </a:ln>
          </p:spPr>
        </p:pic>
        <p:pic>
          <p:nvPicPr>
            <p:cNvPr id="146" name="Google Shape;146;p24"/>
            <p:cNvPicPr preferRelativeResize="0"/>
            <p:nvPr/>
          </p:nvPicPr>
          <p:blipFill>
            <a:blip r:embed="rId4">
              <a:alphaModFix/>
            </a:blip>
            <a:stretch>
              <a:fillRect/>
            </a:stretch>
          </p:blipFill>
          <p:spPr>
            <a:xfrm>
              <a:off x="4920000" y="1766575"/>
              <a:ext cx="628850" cy="28525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Refining the Model</a:t>
            </a:r>
            <a:endParaRPr/>
          </a:p>
        </p:txBody>
      </p:sp>
      <p:sp>
        <p:nvSpPr>
          <p:cNvPr id="152" name="Google Shape;152;p25"/>
          <p:cNvSpPr txBox="1"/>
          <p:nvPr>
            <p:ph idx="1" type="body"/>
          </p:nvPr>
        </p:nvSpPr>
        <p:spPr>
          <a:xfrm>
            <a:off x="311700" y="1152475"/>
            <a:ext cx="8520600" cy="30108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Improve flood parameters. Current thresholds are arbitrarily set.</a:t>
            </a:r>
            <a:endParaRPr/>
          </a:p>
          <a:p>
            <a:pPr indent="-342900" lvl="0" marL="457200" rtl="0" algn="l">
              <a:spcBef>
                <a:spcPts val="0"/>
              </a:spcBef>
              <a:spcAft>
                <a:spcPts val="0"/>
              </a:spcAft>
              <a:buSzPts val="1800"/>
              <a:buChar char="●"/>
            </a:pPr>
            <a:r>
              <a:rPr lang="en"/>
              <a:t>Include topographical information. Individuals will avoid uninhabitable and uncrossable terrains (e.g., mountains, rivers).</a:t>
            </a:r>
            <a:endParaRPr/>
          </a:p>
          <a:p>
            <a:pPr indent="-342900" lvl="0" marL="457200" rtl="0" algn="l">
              <a:spcBef>
                <a:spcPts val="0"/>
              </a:spcBef>
              <a:spcAft>
                <a:spcPts val="0"/>
              </a:spcAft>
              <a:buSzPts val="1800"/>
              <a:buChar char="●"/>
            </a:pPr>
            <a:r>
              <a:rPr lang="en"/>
              <a:t>Adding more realistic constraints on movement (i.e., more thorough behavioral interviews required).</a:t>
            </a:r>
            <a:endParaRPr/>
          </a:p>
          <a:p>
            <a:pPr indent="-342900" lvl="0" marL="457200" rtl="0" algn="l">
              <a:spcBef>
                <a:spcPts val="0"/>
              </a:spcBef>
              <a:spcAft>
                <a:spcPts val="0"/>
              </a:spcAft>
              <a:buSzPts val="1800"/>
              <a:buChar char="●"/>
            </a:pPr>
            <a:r>
              <a:rPr lang="en"/>
              <a:t>Scale to multi-province populations and analyze ensemble behavior rather than individual behavior.</a:t>
            </a:r>
            <a:endParaRPr/>
          </a:p>
          <a:p>
            <a:pPr indent="-342900" lvl="0" marL="457200" rtl="0" algn="l">
              <a:spcBef>
                <a:spcPts val="0"/>
              </a:spcBef>
              <a:spcAft>
                <a:spcPts val="0"/>
              </a:spcAft>
              <a:buSzPts val="1800"/>
              <a:buChar char="●"/>
            </a:pPr>
            <a:r>
              <a:rPr lang="en"/>
              <a:t>Compare results with non-</a:t>
            </a:r>
            <a:r>
              <a:rPr lang="en"/>
              <a:t>Việt Nam </a:t>
            </a:r>
            <a:r>
              <a:rPr lang="en"/>
              <a:t>studies (wasn’t able to find any in Việt Nam) and determine accuracy.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References</a:t>
            </a:r>
            <a:endParaRPr/>
          </a:p>
        </p:txBody>
      </p:sp>
      <p:sp>
        <p:nvSpPr>
          <p:cNvPr id="158" name="Google Shape;158;p26"/>
          <p:cNvSpPr txBox="1"/>
          <p:nvPr>
            <p:ph idx="1" type="body"/>
          </p:nvPr>
        </p:nvSpPr>
        <p:spPr>
          <a:xfrm>
            <a:off x="311700" y="1152475"/>
            <a:ext cx="8520600" cy="3894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000"/>
              <a:t>[1] Dilley, M. et al. (2005). Natural Disaster Hotspots : A Global Risk Analysis, World Bank Publications. ProQuest Ebook Central, </a:t>
            </a:r>
            <a:r>
              <a:rPr lang="en" sz="1000" u="sng">
                <a:solidFill>
                  <a:schemeClr val="hlink"/>
                </a:solidFill>
                <a:hlinkClick r:id="rId3"/>
              </a:rPr>
              <a:t>http://ebookcentral.proquest.com/lib/berkeley-ebooks/detail.action?docID=3050779</a:t>
            </a:r>
            <a:endParaRPr sz="1000"/>
          </a:p>
          <a:p>
            <a:pPr indent="0" lvl="0" marL="0" rtl="0" algn="l">
              <a:spcBef>
                <a:spcPts val="1200"/>
              </a:spcBef>
              <a:spcAft>
                <a:spcPts val="0"/>
              </a:spcAft>
              <a:buClr>
                <a:schemeClr val="dk1"/>
              </a:buClr>
              <a:buSzPts val="1100"/>
              <a:buFont typeface="Arial"/>
              <a:buNone/>
            </a:pPr>
            <a:r>
              <a:rPr lang="en" sz="1000"/>
              <a:t>[2] Seneviratne, S.I., N. Nicholls, D. Easterling, C.M. Goodess, S. Kanae, J. Kossin, Y. Luo, J. Marengo, K. McInnes, M. Rahimi, M. Reichstein, A. Sorteberg, C. Vera, and X. Zhang, 2012: Changes in climate extremes and their impacts on the natural physical environment. In: Managing the Risks of Extreme Events and Disasters to Advance Climate Change Adaptation [Field, C.B., V. Barros, T.F. Stocker, D. Qin, D.J. Dokken, K.L. Ebi, M.D. Mastrandrea, K.J. Mach, G.-K. Plattner, S.K. Allen, M. Tignor, and P.M. Midgley (eds.)]. A Special Report of Working Groups I and II of the Intergovernmental Panel on Climate Change (IPCC). Cambridge University Press, Cambridge, UK, and New York, NY, USA, pp. 109-23</a:t>
            </a:r>
            <a:r>
              <a:rPr lang="en" sz="1000"/>
              <a:t>0</a:t>
            </a:r>
            <a:endParaRPr sz="1000"/>
          </a:p>
          <a:p>
            <a:pPr indent="0" lvl="0" marL="0" rtl="0" algn="l">
              <a:spcBef>
                <a:spcPts val="1200"/>
              </a:spcBef>
              <a:spcAft>
                <a:spcPts val="0"/>
              </a:spcAft>
              <a:buClr>
                <a:schemeClr val="dk1"/>
              </a:buClr>
              <a:buSzPts val="1100"/>
              <a:buFont typeface="Arial"/>
              <a:buNone/>
            </a:pPr>
            <a:r>
              <a:rPr lang="en" sz="1000"/>
              <a:t>[3] United Nations (2015). Transforming Our World: The 2030 Agenda for Sustainable Development. New York: UN Publishing.</a:t>
            </a:r>
            <a:endParaRPr sz="1000"/>
          </a:p>
          <a:p>
            <a:pPr indent="0" lvl="0" marL="0" rtl="0" algn="l">
              <a:spcBef>
                <a:spcPts val="1200"/>
              </a:spcBef>
              <a:spcAft>
                <a:spcPts val="0"/>
              </a:spcAft>
              <a:buNone/>
            </a:pPr>
            <a:r>
              <a:rPr lang="en" sz="1000"/>
              <a:t>[4] IPCC (2007). Climate Change 2007: Synthesis Report. Contribution of Working Groups I, II and III to the Fourth Assessment Report of the Intergovernmental Panel on Climate Change [Core Writing Team, Pachauri, R.K and Reisinger, A. (eds.)]. IPCC, Geneva, Switzerland, 104 pp.</a:t>
            </a:r>
            <a:endParaRPr sz="1000"/>
          </a:p>
          <a:p>
            <a:pPr indent="0" lvl="0" marL="0" rtl="0" algn="l">
              <a:spcBef>
                <a:spcPts val="1200"/>
              </a:spcBef>
              <a:spcAft>
                <a:spcPts val="0"/>
              </a:spcAft>
              <a:buNone/>
            </a:pPr>
            <a:r>
              <a:rPr lang="en" sz="1000"/>
              <a:t>[5] International Organization for Migration (2014). Outlook on Migration, Environment and Climate Change. Link.</a:t>
            </a:r>
            <a:endParaRPr sz="1000"/>
          </a:p>
          <a:p>
            <a:pPr indent="0" lvl="0" marL="0" rtl="0" algn="l">
              <a:spcBef>
                <a:spcPts val="1200"/>
              </a:spcBef>
              <a:spcAft>
                <a:spcPts val="0"/>
              </a:spcAft>
              <a:buNone/>
            </a:pPr>
            <a:r>
              <a:rPr lang="en" sz="1000"/>
              <a:t>[6] Bangalore, M., Smith, A. &amp; Veldkamp, T. (2019). Exposure to Floods, Climate Change, and Poverty in Vietnam. EconDisCliCha 3, 79–99. </a:t>
            </a:r>
            <a:r>
              <a:rPr lang="en" sz="1000" u="sng">
                <a:solidFill>
                  <a:schemeClr val="hlink"/>
                </a:solidFill>
                <a:hlinkClick r:id="rId4"/>
              </a:rPr>
              <a:t>https://doi.org/10.1007/s41885-018-0035-4</a:t>
            </a:r>
            <a:endParaRPr sz="1000"/>
          </a:p>
          <a:p>
            <a:pPr indent="0" lvl="0" marL="0" rtl="0" algn="l">
              <a:spcBef>
                <a:spcPts val="1200"/>
              </a:spcBef>
              <a:spcAft>
                <a:spcPts val="0"/>
              </a:spcAft>
              <a:buClr>
                <a:schemeClr val="dk1"/>
              </a:buClr>
              <a:buSzPts val="1100"/>
              <a:buFont typeface="Arial"/>
              <a:buNone/>
            </a:pPr>
            <a:r>
              <a:rPr lang="en" sz="1000"/>
              <a:t>[7] </a:t>
            </a:r>
            <a:r>
              <a:rPr lang="en" sz="1000" u="sng">
                <a:solidFill>
                  <a:schemeClr val="accent5"/>
                </a:solidFill>
                <a:hlinkClick r:id="rId5">
                  <a:extLst>
                    <a:ext uri="{A12FA001-AC4F-418D-AE19-62706E023703}">
                      <ahyp:hlinkClr val="tx"/>
                    </a:ext>
                  </a:extLst>
                </a:hlinkClick>
              </a:rPr>
              <a:t>https://github.com/non-ceterisparibus/Vietnam-development-map</a:t>
            </a:r>
            <a:endParaRPr sz="1000"/>
          </a:p>
          <a:p>
            <a:pPr indent="0" lvl="0" marL="0" rtl="0" algn="l">
              <a:spcBef>
                <a:spcPts val="1200"/>
              </a:spcBef>
              <a:spcAft>
                <a:spcPts val="1200"/>
              </a:spcAft>
              <a:buNone/>
            </a:pPr>
            <a:r>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4294967295" type="title"/>
          </p:nvPr>
        </p:nvSpPr>
        <p:spPr>
          <a:xfrm>
            <a:off x="311700" y="43047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Motivation </a:t>
            </a:r>
            <a:endParaRPr/>
          </a:p>
        </p:txBody>
      </p:sp>
      <p:sp>
        <p:nvSpPr>
          <p:cNvPr id="63" name="Google Shape;63;p14"/>
          <p:cNvSpPr txBox="1"/>
          <p:nvPr/>
        </p:nvSpPr>
        <p:spPr>
          <a:xfrm>
            <a:off x="381900" y="1093625"/>
            <a:ext cx="8450400" cy="38019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Helvetica Neue Light"/>
              <a:buChar char="●"/>
            </a:pPr>
            <a:r>
              <a:rPr lang="en">
                <a:solidFill>
                  <a:schemeClr val="dk1"/>
                </a:solidFill>
                <a:latin typeface="Helvetica Neue Light"/>
                <a:ea typeface="Helvetica Neue Light"/>
                <a:cs typeface="Helvetica Neue Light"/>
                <a:sym typeface="Helvetica Neue Light"/>
              </a:rPr>
              <a:t>International Organization for Migration (IOM) in their </a:t>
            </a:r>
            <a:r>
              <a:rPr i="1" lang="en">
                <a:solidFill>
                  <a:schemeClr val="dk1"/>
                </a:solidFill>
                <a:latin typeface="Helvetica Neue Light"/>
                <a:ea typeface="Helvetica Neue Light"/>
                <a:cs typeface="Helvetica Neue Light"/>
                <a:sym typeface="Helvetica Neue Light"/>
              </a:rPr>
              <a:t>Outlook on Migration, Environment and Climate Change</a:t>
            </a:r>
            <a:r>
              <a:rPr lang="en">
                <a:solidFill>
                  <a:schemeClr val="dk1"/>
                </a:solidFill>
                <a:latin typeface="Helvetica Neue Light"/>
                <a:ea typeface="Helvetica Neue Light"/>
                <a:cs typeface="Helvetica Neue Light"/>
                <a:sym typeface="Helvetica Neue Light"/>
              </a:rPr>
              <a:t> report states: </a:t>
            </a:r>
            <a:endParaRPr>
              <a:solidFill>
                <a:schemeClr val="dk1"/>
              </a:solidFill>
              <a:latin typeface="Helvetica Neue Light"/>
              <a:ea typeface="Helvetica Neue Light"/>
              <a:cs typeface="Helvetica Neue Light"/>
              <a:sym typeface="Helvetica Neue Light"/>
            </a:endParaRPr>
          </a:p>
          <a:p>
            <a:pPr indent="-298450" lvl="1" marL="914400" rtl="0" algn="l">
              <a:spcBef>
                <a:spcPts val="0"/>
              </a:spcBef>
              <a:spcAft>
                <a:spcPts val="0"/>
              </a:spcAft>
              <a:buSzPts val="1100"/>
              <a:buFont typeface="Helvetica Neue Light"/>
              <a:buChar char="○"/>
            </a:pPr>
            <a:r>
              <a:rPr lang="en" sz="1100">
                <a:solidFill>
                  <a:schemeClr val="dk1"/>
                </a:solidFill>
                <a:latin typeface="Helvetica Neue Light"/>
                <a:ea typeface="Helvetica Neue Light"/>
                <a:cs typeface="Helvetica Neue Light"/>
                <a:sym typeface="Helvetica Neue Light"/>
              </a:rPr>
              <a:t>History provides us with many examples of individuals and communities using migration to adapt to changing environmental conditions. In some contexts, migration can constitute an important and positive adaptation strategy that can be supported by policy action. [...] It is key to develop the evidence base on how migration contributes to adaptation in the current context and how it could contribute to addressing future environmental change.</a:t>
            </a:r>
            <a:endParaRPr>
              <a:solidFill>
                <a:schemeClr val="dk1"/>
              </a:solidFill>
              <a:latin typeface="Helvetica Neue Light"/>
              <a:ea typeface="Helvetica Neue Light"/>
              <a:cs typeface="Helvetica Neue Light"/>
              <a:sym typeface="Helvetica Neue Light"/>
            </a:endParaRPr>
          </a:p>
          <a:p>
            <a:pPr indent="-317500" lvl="0" marL="457200" rtl="0" algn="l">
              <a:spcBef>
                <a:spcPts val="0"/>
              </a:spcBef>
              <a:spcAft>
                <a:spcPts val="0"/>
              </a:spcAft>
              <a:buSzPts val="1400"/>
              <a:buFont typeface="Helvetica Neue Light"/>
              <a:buChar char="●"/>
            </a:pPr>
            <a:r>
              <a:rPr lang="en">
                <a:solidFill>
                  <a:schemeClr val="dk1"/>
                </a:solidFill>
                <a:latin typeface="Helvetica Neue Light"/>
                <a:ea typeface="Helvetica Neue Light"/>
                <a:cs typeface="Helvetica Neue Light"/>
                <a:sym typeface="Helvetica Neue Light"/>
              </a:rPr>
              <a:t>World Bank’s </a:t>
            </a:r>
            <a:r>
              <a:rPr i="1" lang="en">
                <a:solidFill>
                  <a:schemeClr val="dk1"/>
                </a:solidFill>
                <a:latin typeface="Helvetica Neue Light"/>
                <a:ea typeface="Helvetica Neue Light"/>
                <a:cs typeface="Helvetica Neue Light"/>
                <a:sym typeface="Helvetica Neue Light"/>
              </a:rPr>
              <a:t>Natural Disaster Hotspots: A Global Risk Analysis</a:t>
            </a:r>
            <a:r>
              <a:rPr lang="en">
                <a:solidFill>
                  <a:schemeClr val="dk1"/>
                </a:solidFill>
                <a:latin typeface="Helvetica Neue Light"/>
                <a:ea typeface="Helvetica Neue Light"/>
                <a:cs typeface="Helvetica Neue Light"/>
                <a:sym typeface="Helvetica Neue Light"/>
              </a:rPr>
              <a:t> report</a:t>
            </a:r>
            <a:r>
              <a:rPr lang="en">
                <a:latin typeface="Helvetica Neue Light"/>
                <a:ea typeface="Helvetica Neue Light"/>
                <a:cs typeface="Helvetica Neue Light"/>
                <a:sym typeface="Helvetica Neue Light"/>
              </a:rPr>
              <a:t> findings:</a:t>
            </a:r>
            <a:endParaRPr>
              <a:latin typeface="Helvetica Neue Light"/>
              <a:ea typeface="Helvetica Neue Light"/>
              <a:cs typeface="Helvetica Neue Light"/>
              <a:sym typeface="Helvetica Neue Light"/>
            </a:endParaRPr>
          </a:p>
          <a:p>
            <a:pPr indent="-298450" lvl="1" marL="914400" rtl="0" algn="l">
              <a:spcBef>
                <a:spcPts val="0"/>
              </a:spcBef>
              <a:spcAft>
                <a:spcPts val="0"/>
              </a:spcAft>
              <a:buSzPts val="1100"/>
              <a:buFont typeface="Helvetica Neue Light"/>
              <a:buChar char="○"/>
            </a:pPr>
            <a:r>
              <a:rPr lang="en" sz="1100">
                <a:latin typeface="Helvetica Neue Light"/>
                <a:ea typeface="Helvetica Neue Light"/>
                <a:cs typeface="Helvetica Neue Light"/>
                <a:sym typeface="Helvetica Neue Light"/>
              </a:rPr>
              <a:t>The most flood-prone regions affect 37.7% of the world’s population–greater than the combined total of 34.5% for the other natural hazards. </a:t>
            </a:r>
            <a:endParaRPr sz="1100">
              <a:latin typeface="Helvetica Neue Light"/>
              <a:ea typeface="Helvetica Neue Light"/>
              <a:cs typeface="Helvetica Neue Light"/>
              <a:sym typeface="Helvetica Neue Light"/>
            </a:endParaRPr>
          </a:p>
          <a:p>
            <a:pPr indent="-298450" lvl="1" marL="914400" rtl="0" algn="l">
              <a:spcBef>
                <a:spcPts val="0"/>
              </a:spcBef>
              <a:spcAft>
                <a:spcPts val="0"/>
              </a:spcAft>
              <a:buSzPts val="1100"/>
              <a:buFont typeface="Helvetica Neue Light"/>
              <a:buChar char="○"/>
            </a:pPr>
            <a:r>
              <a:rPr lang="en" sz="1100">
                <a:latin typeface="Helvetica Neue Light"/>
                <a:ea typeface="Helvetica Neue Light"/>
                <a:cs typeface="Helvetica Neue Light"/>
                <a:sym typeface="Helvetica Neue Light"/>
              </a:rPr>
              <a:t>Floods also have the largest impact on the world’s Gross Domestic Product (GDP) per unit area (33.2%), agricultural GDP per unit area (27.2%) and encompass the second largest amount of land area (8.8%, droughts impact 9.8%). These significant economic losses coincide with the understanding that flood-prone areas often have more intensive agricultural activity.</a:t>
            </a:r>
            <a:endParaRPr sz="1100">
              <a:latin typeface="Helvetica Neue Light"/>
              <a:ea typeface="Helvetica Neue Light"/>
              <a:cs typeface="Helvetica Neue Light"/>
              <a:sym typeface="Helvetica Neue Light"/>
            </a:endParaRPr>
          </a:p>
          <a:p>
            <a:pPr indent="-317500" lvl="0" marL="457200" rtl="0" algn="l">
              <a:spcBef>
                <a:spcPts val="0"/>
              </a:spcBef>
              <a:spcAft>
                <a:spcPts val="0"/>
              </a:spcAft>
              <a:buSzPts val="1400"/>
              <a:buFont typeface="Helvetica Neue Light"/>
              <a:buChar char="●"/>
            </a:pPr>
            <a:r>
              <a:rPr lang="en">
                <a:latin typeface="Helvetica Neue Light"/>
                <a:ea typeface="Helvetica Neue Light"/>
                <a:cs typeface="Helvetica Neue Light"/>
                <a:sym typeface="Helvetica Neue Light"/>
              </a:rPr>
              <a:t>IPCC’s </a:t>
            </a:r>
            <a:r>
              <a:rPr i="1" lang="en">
                <a:latin typeface="Helvetica Neue Light"/>
                <a:ea typeface="Helvetica Neue Light"/>
                <a:cs typeface="Helvetica Neue Light"/>
                <a:sym typeface="Helvetica Neue Light"/>
              </a:rPr>
              <a:t>Special Report of Working Groups I and II</a:t>
            </a:r>
            <a:r>
              <a:rPr lang="en">
                <a:latin typeface="Helvetica Neue Light"/>
                <a:ea typeface="Helvetica Neue Light"/>
                <a:cs typeface="Helvetica Neue Light"/>
                <a:sym typeface="Helvetica Neue Light"/>
              </a:rPr>
              <a:t> states:</a:t>
            </a:r>
            <a:endParaRPr>
              <a:latin typeface="Helvetica Neue Light"/>
              <a:ea typeface="Helvetica Neue Light"/>
              <a:cs typeface="Helvetica Neue Light"/>
              <a:sym typeface="Helvetica Neue Light"/>
            </a:endParaRPr>
          </a:p>
          <a:p>
            <a:pPr indent="-298450" lvl="1" marL="914400" rtl="0" algn="l">
              <a:spcBef>
                <a:spcPts val="0"/>
              </a:spcBef>
              <a:spcAft>
                <a:spcPts val="0"/>
              </a:spcAft>
              <a:buSzPts val="1100"/>
              <a:buFont typeface="Helvetica Neue Light"/>
              <a:buChar char="○"/>
            </a:pPr>
            <a:r>
              <a:rPr lang="en" sz="1100">
                <a:latin typeface="Helvetica Neue Light"/>
                <a:ea typeface="Helvetica Neue Light"/>
                <a:cs typeface="Helvetica Neue Light"/>
                <a:sym typeface="Helvetica Neue Light"/>
              </a:rPr>
              <a:t>the likelihood for extreme floods in the Mekong River has increased during the second half of the 20th century although the probability of an average flood has decreased</a:t>
            </a:r>
            <a:endParaRPr sz="1100">
              <a:latin typeface="Helvetica Neue Light"/>
              <a:ea typeface="Helvetica Neue Light"/>
              <a:cs typeface="Helvetica Neue Light"/>
              <a:sym typeface="Helvetica Neue Light"/>
            </a:endParaRPr>
          </a:p>
          <a:p>
            <a:pPr indent="-317500" lvl="0" marL="457200" rtl="0" algn="l">
              <a:spcBef>
                <a:spcPts val="0"/>
              </a:spcBef>
              <a:spcAft>
                <a:spcPts val="0"/>
              </a:spcAft>
              <a:buSzPts val="1400"/>
              <a:buFont typeface="Helvetica Neue Light"/>
              <a:buChar char="●"/>
            </a:pPr>
            <a:r>
              <a:rPr lang="en">
                <a:latin typeface="Helvetica Neue Light"/>
                <a:ea typeface="Helvetica Neue Light"/>
                <a:cs typeface="Helvetica Neue Light"/>
                <a:sym typeface="Helvetica Neue Light"/>
              </a:rPr>
              <a:t>Climate-human system analyses advance progress towards UN SDGs</a:t>
            </a:r>
            <a:endParaRPr>
              <a:latin typeface="Helvetica Neue Light"/>
              <a:ea typeface="Helvetica Neue Light"/>
              <a:cs typeface="Helvetica Neue Light"/>
              <a:sym typeface="Helvetica Neue Light"/>
            </a:endParaRPr>
          </a:p>
          <a:p>
            <a:pPr indent="-298450" lvl="1" marL="914400" rtl="0" algn="l">
              <a:spcBef>
                <a:spcPts val="0"/>
              </a:spcBef>
              <a:spcAft>
                <a:spcPts val="0"/>
              </a:spcAft>
              <a:buSzPts val="1100"/>
              <a:buFont typeface="Helvetica Neue Light"/>
              <a:buChar char="○"/>
            </a:pPr>
            <a:r>
              <a:rPr lang="en" sz="1100">
                <a:latin typeface="Helvetica Neue Light"/>
                <a:ea typeface="Helvetica Neue Light"/>
                <a:cs typeface="Helvetica Neue Light"/>
                <a:sym typeface="Helvetica Neue Light"/>
              </a:rPr>
              <a:t>#1: End poverty in all its forms everywhere</a:t>
            </a:r>
            <a:endParaRPr sz="1100">
              <a:latin typeface="Helvetica Neue Light"/>
              <a:ea typeface="Helvetica Neue Light"/>
              <a:cs typeface="Helvetica Neue Light"/>
              <a:sym typeface="Helvetica Neue Light"/>
            </a:endParaRPr>
          </a:p>
          <a:p>
            <a:pPr indent="-298450" lvl="1" marL="914400" rtl="0" algn="l">
              <a:spcBef>
                <a:spcPts val="0"/>
              </a:spcBef>
              <a:spcAft>
                <a:spcPts val="0"/>
              </a:spcAft>
              <a:buSzPts val="1100"/>
              <a:buFont typeface="Helvetica Neue Light"/>
              <a:buChar char="○"/>
            </a:pPr>
            <a:r>
              <a:rPr lang="en" sz="1100">
                <a:latin typeface="Helvetica Neue Light"/>
                <a:ea typeface="Helvetica Neue Light"/>
                <a:cs typeface="Helvetica Neue Light"/>
                <a:sym typeface="Helvetica Neue Light"/>
              </a:rPr>
              <a:t>#2: End hunger, achieve food security and improved nutrition and promote sustainable agriculture</a:t>
            </a:r>
            <a:endParaRPr sz="1100">
              <a:latin typeface="Helvetica Neue Light"/>
              <a:ea typeface="Helvetica Neue Light"/>
              <a:cs typeface="Helvetica Neue Light"/>
              <a:sym typeface="Helvetica Neue Light"/>
            </a:endParaRPr>
          </a:p>
          <a:p>
            <a:pPr indent="-298450" lvl="1" marL="914400" rtl="0" algn="l">
              <a:spcBef>
                <a:spcPts val="0"/>
              </a:spcBef>
              <a:spcAft>
                <a:spcPts val="0"/>
              </a:spcAft>
              <a:buSzPts val="1100"/>
              <a:buFont typeface="Helvetica Neue Light"/>
              <a:buChar char="○"/>
            </a:pPr>
            <a:r>
              <a:rPr lang="en" sz="1100">
                <a:latin typeface="Helvetica Neue Light"/>
                <a:ea typeface="Helvetica Neue Light"/>
                <a:cs typeface="Helvetica Neue Light"/>
                <a:sym typeface="Helvetica Neue Light"/>
              </a:rPr>
              <a:t># 10: Reduce inequality within and among countries</a:t>
            </a:r>
            <a:endParaRPr sz="1100">
              <a:latin typeface="Helvetica Neue Light"/>
              <a:ea typeface="Helvetica Neue Light"/>
              <a:cs typeface="Helvetica Neue Light"/>
              <a:sym typeface="Helvetica Neue Light"/>
            </a:endParaRPr>
          </a:p>
        </p:txBody>
      </p:sp>
      <p:pic>
        <p:nvPicPr>
          <p:cNvPr id="64" name="Google Shape;64;p14"/>
          <p:cNvPicPr preferRelativeResize="0"/>
          <p:nvPr/>
        </p:nvPicPr>
        <p:blipFill>
          <a:blip r:embed="rId3">
            <a:alphaModFix/>
          </a:blip>
          <a:stretch>
            <a:fillRect/>
          </a:stretch>
        </p:blipFill>
        <p:spPr>
          <a:xfrm>
            <a:off x="3936838" y="486788"/>
            <a:ext cx="2065500" cy="408561"/>
          </a:xfrm>
          <a:prstGeom prst="rect">
            <a:avLst/>
          </a:prstGeom>
          <a:noFill/>
          <a:ln>
            <a:noFill/>
          </a:ln>
        </p:spPr>
      </p:pic>
      <p:pic>
        <p:nvPicPr>
          <p:cNvPr id="65" name="Google Shape;65;p14"/>
          <p:cNvPicPr preferRelativeResize="0"/>
          <p:nvPr/>
        </p:nvPicPr>
        <p:blipFill>
          <a:blip r:embed="rId4">
            <a:alphaModFix/>
          </a:blip>
          <a:stretch>
            <a:fillRect/>
          </a:stretch>
        </p:blipFill>
        <p:spPr>
          <a:xfrm>
            <a:off x="6249275" y="361952"/>
            <a:ext cx="1206749" cy="658225"/>
          </a:xfrm>
          <a:prstGeom prst="rect">
            <a:avLst/>
          </a:prstGeom>
          <a:noFill/>
          <a:ln>
            <a:noFill/>
          </a:ln>
        </p:spPr>
      </p:pic>
      <p:pic>
        <p:nvPicPr>
          <p:cNvPr id="66" name="Google Shape;66;p14"/>
          <p:cNvPicPr preferRelativeResize="0"/>
          <p:nvPr/>
        </p:nvPicPr>
        <p:blipFill>
          <a:blip r:embed="rId5">
            <a:alphaModFix/>
          </a:blip>
          <a:stretch>
            <a:fillRect/>
          </a:stretch>
        </p:blipFill>
        <p:spPr>
          <a:xfrm>
            <a:off x="7702975" y="336072"/>
            <a:ext cx="887550" cy="710025"/>
          </a:xfrm>
          <a:prstGeom prst="rect">
            <a:avLst/>
          </a:prstGeom>
          <a:noFill/>
          <a:ln>
            <a:noFill/>
          </a:ln>
        </p:spPr>
      </p:pic>
      <p:pic>
        <p:nvPicPr>
          <p:cNvPr id="67" name="Google Shape;67;p14"/>
          <p:cNvPicPr preferRelativeResize="0"/>
          <p:nvPr/>
        </p:nvPicPr>
        <p:blipFill>
          <a:blip r:embed="rId6">
            <a:alphaModFix/>
          </a:blip>
          <a:stretch>
            <a:fillRect/>
          </a:stretch>
        </p:blipFill>
        <p:spPr>
          <a:xfrm>
            <a:off x="2524250" y="486788"/>
            <a:ext cx="1089457" cy="408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Overview</a:t>
            </a:r>
            <a:endParaRPr/>
          </a:p>
        </p:txBody>
      </p:sp>
      <p:sp>
        <p:nvSpPr>
          <p:cNvPr id="73" name="Google Shape;73;p15"/>
          <p:cNvSpPr txBox="1"/>
          <p:nvPr>
            <p:ph idx="1" type="body"/>
          </p:nvPr>
        </p:nvSpPr>
        <p:spPr>
          <a:xfrm>
            <a:off x="214100" y="1152475"/>
            <a:ext cx="4743000" cy="37158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Simulated flood-induced* displacement within a rural, flood-prone province</a:t>
            </a:r>
            <a:endParaRPr/>
          </a:p>
          <a:p>
            <a:pPr indent="-317500" lvl="1" marL="914400" rtl="0" algn="l">
              <a:spcBef>
                <a:spcPts val="0"/>
              </a:spcBef>
              <a:spcAft>
                <a:spcPts val="0"/>
              </a:spcAft>
              <a:buSzPts val="1400"/>
              <a:buChar char="○"/>
            </a:pPr>
            <a:r>
              <a:rPr lang="en"/>
              <a:t>Country: Việt Nam</a:t>
            </a:r>
            <a:endParaRPr/>
          </a:p>
          <a:p>
            <a:pPr indent="-317500" lvl="1" marL="914400" rtl="0" algn="l">
              <a:spcBef>
                <a:spcPts val="0"/>
              </a:spcBef>
              <a:spcAft>
                <a:spcPts val="0"/>
              </a:spcAft>
              <a:buSzPts val="1400"/>
              <a:buChar char="○"/>
            </a:pPr>
            <a:r>
              <a:rPr lang="en"/>
              <a:t>Subregion: Mekong Delta</a:t>
            </a:r>
            <a:endParaRPr/>
          </a:p>
          <a:p>
            <a:pPr indent="-317500" lvl="1" marL="914400" rtl="0" algn="l">
              <a:spcBef>
                <a:spcPts val="0"/>
              </a:spcBef>
              <a:spcAft>
                <a:spcPts val="0"/>
              </a:spcAft>
              <a:buSzPts val="1400"/>
              <a:buChar char="○"/>
            </a:pPr>
            <a:r>
              <a:rPr lang="en"/>
              <a:t>Province: Long An</a:t>
            </a:r>
            <a:endParaRPr/>
          </a:p>
          <a:p>
            <a:pPr indent="-342900" lvl="0" marL="457200" rtl="0" algn="l">
              <a:spcBef>
                <a:spcPts val="0"/>
              </a:spcBef>
              <a:spcAft>
                <a:spcPts val="0"/>
              </a:spcAft>
              <a:buSzPts val="1800"/>
              <a:buChar char="●"/>
            </a:pPr>
            <a:r>
              <a:rPr lang="en"/>
              <a:t>Goal: Model 10 individuals’ path as they try to leave their inundated province</a:t>
            </a:r>
            <a:endParaRPr/>
          </a:p>
          <a:p>
            <a:pPr indent="-317500" lvl="1" marL="914400" rtl="0" algn="l">
              <a:spcBef>
                <a:spcPts val="0"/>
              </a:spcBef>
              <a:spcAft>
                <a:spcPts val="0"/>
              </a:spcAft>
              <a:buSzPts val="1400"/>
              <a:buChar char="○"/>
            </a:pPr>
            <a:r>
              <a:rPr lang="en"/>
              <a:t>Treated people as “particles” in the 2 dimensional, finite state of Việt Nam and tracked each individual’s daily displacement.</a:t>
            </a:r>
            <a:endParaRPr sz="1100"/>
          </a:p>
          <a:p>
            <a:pPr indent="0" lvl="0" marL="0" rtl="0" algn="l">
              <a:lnSpc>
                <a:spcPct val="100000"/>
              </a:lnSpc>
              <a:spcBef>
                <a:spcPts val="1200"/>
              </a:spcBef>
              <a:spcAft>
                <a:spcPts val="1200"/>
              </a:spcAft>
              <a:buNone/>
            </a:pPr>
            <a:r>
              <a:rPr lang="en" sz="1000"/>
              <a:t>*Title slide says climate-induced because the ultimate goal of this project is to scale this pilot model across many years. For this initial phase, I only modeled the 2011 floods, which is technically using weather data.  </a:t>
            </a:r>
            <a:r>
              <a:rPr lang="en" sz="1100"/>
              <a:t> </a:t>
            </a:r>
            <a:endParaRPr sz="1100"/>
          </a:p>
        </p:txBody>
      </p:sp>
      <p:pic>
        <p:nvPicPr>
          <p:cNvPr id="74" name="Google Shape;74;p15"/>
          <p:cNvPicPr preferRelativeResize="0"/>
          <p:nvPr/>
        </p:nvPicPr>
        <p:blipFill>
          <a:blip r:embed="rId3">
            <a:alphaModFix/>
          </a:blip>
          <a:stretch>
            <a:fillRect/>
          </a:stretch>
        </p:blipFill>
        <p:spPr>
          <a:xfrm>
            <a:off x="5043899" y="388113"/>
            <a:ext cx="3876625" cy="4442624"/>
          </a:xfrm>
          <a:prstGeom prst="rect">
            <a:avLst/>
          </a:prstGeom>
          <a:noFill/>
          <a:ln>
            <a:noFill/>
          </a:ln>
        </p:spPr>
      </p:pic>
      <p:sp>
        <p:nvSpPr>
          <p:cNvPr id="75" name="Google Shape;75;p15"/>
          <p:cNvSpPr txBox="1"/>
          <p:nvPr/>
        </p:nvSpPr>
        <p:spPr>
          <a:xfrm>
            <a:off x="6307063" y="4781175"/>
            <a:ext cx="1350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Helvetica Neue Light"/>
                <a:ea typeface="Helvetica Neue Light"/>
                <a:cs typeface="Helvetica Neue Light"/>
                <a:sym typeface="Helvetica Neue Light"/>
              </a:rPr>
              <a:t>Source: </a:t>
            </a:r>
            <a:r>
              <a:rPr lang="en" sz="1100" u="sng">
                <a:solidFill>
                  <a:schemeClr val="hlink"/>
                </a:solidFill>
                <a:latin typeface="Helvetica Neue Light"/>
                <a:ea typeface="Helvetica Neue Light"/>
                <a:cs typeface="Helvetica Neue Light"/>
                <a:sym typeface="Helvetica Neue Light"/>
                <a:hlinkClick r:id="rId4"/>
              </a:rPr>
              <a:t>Wikimedia</a:t>
            </a:r>
            <a:endParaRPr sz="1100">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Model Design</a:t>
            </a:r>
            <a:endParaRPr/>
          </a:p>
        </p:txBody>
      </p:sp>
      <p:sp>
        <p:nvSpPr>
          <p:cNvPr id="81" name="Google Shape;81;p16"/>
          <p:cNvSpPr txBox="1"/>
          <p:nvPr>
            <p:ph idx="1" type="body"/>
          </p:nvPr>
        </p:nvSpPr>
        <p:spPr>
          <a:xfrm>
            <a:off x="177675" y="1152475"/>
            <a:ext cx="4672800" cy="30201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a:t>Methods: </a:t>
            </a:r>
            <a:endParaRPr/>
          </a:p>
          <a:p>
            <a:pPr indent="-317500" lvl="1" marL="914400" rtl="0" algn="l">
              <a:spcBef>
                <a:spcPts val="0"/>
              </a:spcBef>
              <a:spcAft>
                <a:spcPts val="0"/>
              </a:spcAft>
              <a:buSzPts val="1400"/>
              <a:buChar char="○"/>
            </a:pPr>
            <a:r>
              <a:rPr lang="en"/>
              <a:t>Random Walks </a:t>
            </a:r>
            <a:endParaRPr/>
          </a:p>
          <a:p>
            <a:pPr indent="-317500" lvl="1" marL="914400" rtl="0" algn="l">
              <a:spcBef>
                <a:spcPts val="0"/>
              </a:spcBef>
              <a:spcAft>
                <a:spcPts val="0"/>
              </a:spcAft>
              <a:buSzPts val="1400"/>
              <a:buChar char="○"/>
            </a:pPr>
            <a:r>
              <a:rPr lang="en"/>
              <a:t>Markov Chains </a:t>
            </a:r>
            <a:endParaRPr/>
          </a:p>
          <a:p>
            <a:pPr indent="-342900" lvl="0" marL="457200" rtl="0" algn="l">
              <a:spcBef>
                <a:spcPts val="0"/>
              </a:spcBef>
              <a:spcAft>
                <a:spcPts val="0"/>
              </a:spcAft>
              <a:buSzPts val="1800"/>
              <a:buChar char="●"/>
            </a:pPr>
            <a:r>
              <a:rPr lang="en"/>
              <a:t>Each individual’s velocity is controlled by:</a:t>
            </a:r>
            <a:endParaRPr/>
          </a:p>
          <a:p>
            <a:pPr indent="-317500" lvl="1" marL="914400" rtl="0" algn="l">
              <a:spcBef>
                <a:spcPts val="0"/>
              </a:spcBef>
              <a:spcAft>
                <a:spcPts val="0"/>
              </a:spcAft>
              <a:buSzPts val="1400"/>
              <a:buChar char="○"/>
            </a:pPr>
            <a:r>
              <a:rPr lang="en"/>
              <a:t>a Markov Chain </a:t>
            </a:r>
            <a:endParaRPr/>
          </a:p>
          <a:p>
            <a:pPr indent="-317500" lvl="1" marL="914400" rtl="0" algn="l">
              <a:spcBef>
                <a:spcPts val="0"/>
              </a:spcBef>
              <a:spcAft>
                <a:spcPts val="0"/>
              </a:spcAft>
              <a:buSzPts val="1400"/>
              <a:buChar char="○"/>
            </a:pPr>
            <a:r>
              <a:rPr lang="en"/>
              <a:t>whether the daily total precipitation and runoff thresholds were exceeded (i.e., if flood conditions are met)</a:t>
            </a:r>
            <a:endParaRPr/>
          </a:p>
          <a:p>
            <a:pPr indent="-317500" lvl="1" marL="914400" rtl="0" algn="l">
              <a:spcBef>
                <a:spcPts val="0"/>
              </a:spcBef>
              <a:spcAft>
                <a:spcPts val="0"/>
              </a:spcAft>
              <a:buSzPts val="1400"/>
              <a:buChar char="○"/>
            </a:pPr>
            <a:r>
              <a:rPr lang="en"/>
              <a:t>their direction is uniformly distributed over the half-open interval [0, π) through NumPy random sampling </a:t>
            </a:r>
            <a:endParaRPr/>
          </a:p>
        </p:txBody>
      </p:sp>
      <p:sp>
        <p:nvSpPr>
          <p:cNvPr id="82" name="Google Shape;82;p16"/>
          <p:cNvSpPr txBox="1"/>
          <p:nvPr/>
        </p:nvSpPr>
        <p:spPr>
          <a:xfrm>
            <a:off x="4779275" y="1152475"/>
            <a:ext cx="4053000" cy="3846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Helvetica Neue Light"/>
              <a:buChar char="●"/>
            </a:pPr>
            <a:r>
              <a:rPr lang="en" sz="1800">
                <a:solidFill>
                  <a:schemeClr val="dk2"/>
                </a:solidFill>
                <a:latin typeface="Helvetica Neue Light"/>
                <a:ea typeface="Helvetica Neue Light"/>
                <a:cs typeface="Helvetica Neue Light"/>
                <a:sym typeface="Helvetica Neue Light"/>
              </a:rPr>
              <a:t>Data: </a:t>
            </a:r>
            <a:endParaRPr sz="1800">
              <a:solidFill>
                <a:schemeClr val="dk2"/>
              </a:solidFill>
              <a:latin typeface="Helvetica Neue Light"/>
              <a:ea typeface="Helvetica Neue Light"/>
              <a:cs typeface="Helvetica Neue Light"/>
              <a:sym typeface="Helvetica Neue Light"/>
            </a:endParaRPr>
          </a:p>
          <a:p>
            <a:pPr indent="-317500" lvl="1" marL="914400" rtl="0" algn="l">
              <a:lnSpc>
                <a:spcPct val="115000"/>
              </a:lnSpc>
              <a:spcBef>
                <a:spcPts val="0"/>
              </a:spcBef>
              <a:spcAft>
                <a:spcPts val="0"/>
              </a:spcAft>
              <a:buClr>
                <a:schemeClr val="dk2"/>
              </a:buClr>
              <a:buSzPts val="1400"/>
              <a:buFont typeface="Helvetica Neue Light"/>
              <a:buChar char="○"/>
            </a:pPr>
            <a:r>
              <a:rPr lang="en" u="sng">
                <a:solidFill>
                  <a:schemeClr val="hlink"/>
                </a:solidFill>
                <a:latin typeface="Helvetica Neue Light"/>
                <a:ea typeface="Helvetica Neue Light"/>
                <a:cs typeface="Helvetica Neue Light"/>
                <a:sym typeface="Helvetica Neue Light"/>
                <a:hlinkClick r:id="rId3"/>
              </a:rPr>
              <a:t>European Center for Medium-range Weather Forecasting (ECMWF)’s ERA5 reanalysis</a:t>
            </a:r>
            <a:r>
              <a:rPr lang="en">
                <a:solidFill>
                  <a:schemeClr val="dk2"/>
                </a:solidFill>
                <a:latin typeface="Helvetica Neue Light"/>
                <a:ea typeface="Helvetica Neue Light"/>
                <a:cs typeface="Helvetica Neue Light"/>
                <a:sym typeface="Helvetica Neue Light"/>
              </a:rPr>
              <a:t>: 2011 Climate Data</a:t>
            </a:r>
            <a:endParaRPr>
              <a:solidFill>
                <a:schemeClr val="dk2"/>
              </a:solidFill>
              <a:latin typeface="Helvetica Neue Light"/>
              <a:ea typeface="Helvetica Neue Light"/>
              <a:cs typeface="Helvetica Neue Light"/>
              <a:sym typeface="Helvetica Neue Light"/>
            </a:endParaRPr>
          </a:p>
          <a:p>
            <a:pPr indent="-317500" lvl="2" marL="1371600" rtl="0" algn="l">
              <a:lnSpc>
                <a:spcPct val="115000"/>
              </a:lnSpc>
              <a:spcBef>
                <a:spcPts val="0"/>
              </a:spcBef>
              <a:spcAft>
                <a:spcPts val="0"/>
              </a:spcAft>
              <a:buClr>
                <a:schemeClr val="dk2"/>
              </a:buClr>
              <a:buSzPts val="1400"/>
              <a:buFont typeface="Helvetica Neue Light"/>
              <a:buChar char="■"/>
            </a:pPr>
            <a:r>
              <a:rPr lang="en">
                <a:solidFill>
                  <a:schemeClr val="dk2"/>
                </a:solidFill>
                <a:latin typeface="Helvetica Neue Light"/>
                <a:ea typeface="Helvetica Neue Light"/>
                <a:cs typeface="Helvetica Neue Light"/>
                <a:sym typeface="Helvetica Neue Light"/>
              </a:rPr>
              <a:t>daily total precipitation (m) and runoff (m) (resampled from hourly)</a:t>
            </a:r>
            <a:endParaRPr>
              <a:solidFill>
                <a:schemeClr val="dk2"/>
              </a:solidFill>
              <a:latin typeface="Helvetica Neue Light"/>
              <a:ea typeface="Helvetica Neue Light"/>
              <a:cs typeface="Helvetica Neue Light"/>
              <a:sym typeface="Helvetica Neue Light"/>
            </a:endParaRPr>
          </a:p>
          <a:p>
            <a:pPr indent="-317500" lvl="1" marL="914400" rtl="0" algn="l">
              <a:lnSpc>
                <a:spcPct val="115000"/>
              </a:lnSpc>
              <a:spcBef>
                <a:spcPts val="0"/>
              </a:spcBef>
              <a:spcAft>
                <a:spcPts val="0"/>
              </a:spcAft>
              <a:buClr>
                <a:schemeClr val="dk2"/>
              </a:buClr>
              <a:buSzPts val="1400"/>
              <a:buFont typeface="Helvetica Neue Light"/>
              <a:buChar char="○"/>
            </a:pPr>
            <a:r>
              <a:rPr lang="en" u="sng">
                <a:solidFill>
                  <a:schemeClr val="hlink"/>
                </a:solidFill>
                <a:latin typeface="Helvetica Neue Light"/>
                <a:ea typeface="Helvetica Neue Light"/>
                <a:cs typeface="Helvetica Neue Light"/>
                <a:sym typeface="Helvetica Neue Light"/>
                <a:hlinkClick r:id="rId4"/>
              </a:rPr>
              <a:t>Vietnam General Statistics Office</a:t>
            </a:r>
            <a:r>
              <a:rPr lang="en">
                <a:solidFill>
                  <a:schemeClr val="dk2"/>
                </a:solidFill>
                <a:latin typeface="Helvetica Neue Light"/>
                <a:ea typeface="Helvetica Neue Light"/>
                <a:cs typeface="Helvetica Neue Light"/>
                <a:sym typeface="Helvetica Neue Light"/>
              </a:rPr>
              <a:t>: annual provincial out migration rate data (per mille)</a:t>
            </a:r>
            <a:endParaRPr>
              <a:solidFill>
                <a:schemeClr val="dk2"/>
              </a:solidFill>
              <a:latin typeface="Helvetica Neue Light"/>
              <a:ea typeface="Helvetica Neue Light"/>
              <a:cs typeface="Helvetica Neue Light"/>
              <a:sym typeface="Helvetica Neue Light"/>
            </a:endParaRPr>
          </a:p>
          <a:p>
            <a:pPr indent="-317500" lvl="1" marL="914400" rtl="0" algn="l">
              <a:lnSpc>
                <a:spcPct val="115000"/>
              </a:lnSpc>
              <a:spcBef>
                <a:spcPts val="0"/>
              </a:spcBef>
              <a:spcAft>
                <a:spcPts val="0"/>
              </a:spcAft>
              <a:buClr>
                <a:schemeClr val="dk2"/>
              </a:buClr>
              <a:buSzPts val="1400"/>
              <a:buFont typeface="Helvetica Neue Light"/>
              <a:buChar char="○"/>
            </a:pPr>
            <a:r>
              <a:rPr lang="en">
                <a:solidFill>
                  <a:schemeClr val="dk2"/>
                </a:solidFill>
                <a:latin typeface="Helvetica Neue Light"/>
                <a:ea typeface="Helvetica Neue Light"/>
                <a:cs typeface="Helvetica Neue Light"/>
                <a:sym typeface="Helvetica Neue Light"/>
              </a:rPr>
              <a:t>Post-flood behavioral interviews conducted on Việt Nam residents by news outlets or the UN</a:t>
            </a:r>
            <a:endParaRPr>
              <a:solidFill>
                <a:schemeClr val="dk2"/>
              </a:solidFill>
              <a:latin typeface="Helvetica Neue Light"/>
              <a:ea typeface="Helvetica Neue Light"/>
              <a:cs typeface="Helvetica Neue Light"/>
              <a:sym typeface="Helvetica Neue Light"/>
            </a:endParaRPr>
          </a:p>
          <a:p>
            <a:pPr indent="0" lvl="0" marL="0" rtl="0" algn="l">
              <a:spcBef>
                <a:spcPts val="1200"/>
              </a:spcBef>
              <a:spcAft>
                <a:spcPts val="0"/>
              </a:spcAft>
              <a:buNone/>
            </a:pPr>
            <a:r>
              <a:t/>
            </a:r>
            <a:endParaRPr>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Markov Chains</a:t>
            </a:r>
            <a:endParaRPr/>
          </a:p>
        </p:txBody>
      </p:sp>
      <p:sp>
        <p:nvSpPr>
          <p:cNvPr id="88" name="Google Shape;88;p17"/>
          <p:cNvSpPr txBox="1"/>
          <p:nvPr>
            <p:ph idx="1" type="body"/>
          </p:nvPr>
        </p:nvSpPr>
        <p:spPr>
          <a:xfrm>
            <a:off x="311700" y="1170225"/>
            <a:ext cx="4260300" cy="12621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lang="en" sz="1400"/>
              <a:t>A stochastic process </a:t>
            </a:r>
            <a:r>
              <a:rPr lang="en" sz="1400">
                <a:latin typeface="Helvetica Neue"/>
                <a:ea typeface="Helvetica Neue"/>
                <a:cs typeface="Helvetica Neue"/>
                <a:sym typeface="Helvetica Neue"/>
              </a:rPr>
              <a:t>{X</a:t>
            </a:r>
            <a:r>
              <a:rPr baseline="-25000" lang="en" sz="1400">
                <a:latin typeface="Helvetica Neue"/>
                <a:ea typeface="Helvetica Neue"/>
                <a:cs typeface="Helvetica Neue"/>
                <a:sym typeface="Helvetica Neue"/>
              </a:rPr>
              <a:t>n</a:t>
            </a:r>
            <a:r>
              <a:rPr lang="en" sz="1400">
                <a:latin typeface="Helvetica Neue"/>
                <a:ea typeface="Helvetica Neue"/>
                <a:cs typeface="Helvetica Neue"/>
                <a:sym typeface="Helvetica Neue"/>
              </a:rPr>
              <a:t>}</a:t>
            </a:r>
            <a:r>
              <a:rPr lang="en" sz="1400"/>
              <a:t> is a Markov Chain if </a:t>
            </a:r>
            <a:endParaRPr sz="1400"/>
          </a:p>
          <a:p>
            <a:pPr indent="0" lvl="0" marL="0" rtl="0" algn="ctr">
              <a:lnSpc>
                <a:spcPct val="200000"/>
              </a:lnSpc>
              <a:spcBef>
                <a:spcPts val="0"/>
              </a:spcBef>
              <a:spcAft>
                <a:spcPts val="0"/>
              </a:spcAft>
              <a:buNone/>
            </a:pPr>
            <a:r>
              <a:rPr lang="en" sz="1400">
                <a:latin typeface="Helvetica Neue"/>
                <a:ea typeface="Helvetica Neue"/>
                <a:cs typeface="Helvetica Neue"/>
                <a:sym typeface="Helvetica Neue"/>
              </a:rPr>
              <a:t>p(X</a:t>
            </a:r>
            <a:r>
              <a:rPr baseline="-25000" lang="en" sz="1400">
                <a:latin typeface="Helvetica Neue"/>
                <a:ea typeface="Helvetica Neue"/>
                <a:cs typeface="Helvetica Neue"/>
                <a:sym typeface="Helvetica Neue"/>
              </a:rPr>
              <a:t>n-1</a:t>
            </a:r>
            <a:r>
              <a:rPr lang="en" sz="1400">
                <a:latin typeface="Helvetica Neue"/>
                <a:ea typeface="Helvetica Neue"/>
                <a:cs typeface="Helvetica Neue"/>
                <a:sym typeface="Helvetica Neue"/>
              </a:rPr>
              <a:t>,X</a:t>
            </a:r>
            <a:r>
              <a:rPr baseline="-25000" lang="en" sz="1400">
                <a:latin typeface="Helvetica Neue"/>
                <a:ea typeface="Helvetica Neue"/>
                <a:cs typeface="Helvetica Neue"/>
                <a:sym typeface="Helvetica Neue"/>
              </a:rPr>
              <a:t>n-2</a:t>
            </a:r>
            <a:r>
              <a:rPr lang="en" sz="1400">
                <a:latin typeface="Helvetica Neue"/>
                <a:ea typeface="Helvetica Neue"/>
                <a:cs typeface="Helvetica Neue"/>
                <a:sym typeface="Helvetica Neue"/>
              </a:rPr>
              <a:t>,…,X</a:t>
            </a:r>
            <a:r>
              <a:rPr baseline="-25000" lang="en" sz="1400">
                <a:latin typeface="Helvetica Neue"/>
                <a:ea typeface="Helvetica Neue"/>
                <a:cs typeface="Helvetica Neue"/>
                <a:sym typeface="Helvetica Neue"/>
              </a:rPr>
              <a:t>0</a:t>
            </a:r>
            <a:r>
              <a:rPr lang="en" sz="1400">
                <a:latin typeface="Helvetica Neue"/>
                <a:ea typeface="Helvetica Neue"/>
                <a:cs typeface="Helvetica Neue"/>
                <a:sym typeface="Helvetica Neue"/>
              </a:rPr>
              <a:t>) = P(X</a:t>
            </a:r>
            <a:r>
              <a:rPr baseline="-25000" lang="en" sz="1400">
                <a:latin typeface="Helvetica Neue"/>
                <a:ea typeface="Helvetica Neue"/>
                <a:cs typeface="Helvetica Neue"/>
                <a:sym typeface="Helvetica Neue"/>
              </a:rPr>
              <a:t>n </a:t>
            </a:r>
            <a:r>
              <a:rPr lang="en" sz="1400">
                <a:latin typeface="Helvetica Neue"/>
                <a:ea typeface="Helvetica Neue"/>
                <a:cs typeface="Helvetica Neue"/>
                <a:sym typeface="Helvetica Neue"/>
              </a:rPr>
              <a:t>= x | X</a:t>
            </a:r>
            <a:r>
              <a:rPr baseline="-25000" lang="en" sz="1400">
                <a:latin typeface="Helvetica Neue"/>
                <a:ea typeface="Helvetica Neue"/>
                <a:cs typeface="Helvetica Neue"/>
                <a:sym typeface="Helvetica Neue"/>
              </a:rPr>
              <a:t>n-1</a:t>
            </a:r>
            <a:r>
              <a:rPr lang="en" sz="1400">
                <a:latin typeface="Helvetica Neue"/>
                <a:ea typeface="Helvetica Neue"/>
                <a:cs typeface="Helvetica Neue"/>
                <a:sym typeface="Helvetica Neue"/>
              </a:rPr>
              <a:t>)</a:t>
            </a:r>
            <a:endParaRPr sz="1400">
              <a:latin typeface="Helvetica Neue"/>
              <a:ea typeface="Helvetica Neue"/>
              <a:cs typeface="Helvetica Neue"/>
              <a:sym typeface="Helvetica Neue"/>
            </a:endParaRPr>
          </a:p>
          <a:p>
            <a:pPr indent="0" lvl="0" marL="0" rtl="0" algn="ctr">
              <a:lnSpc>
                <a:spcPct val="200000"/>
              </a:lnSpc>
              <a:spcBef>
                <a:spcPts val="0"/>
              </a:spcBef>
              <a:spcAft>
                <a:spcPts val="0"/>
              </a:spcAft>
              <a:buClr>
                <a:schemeClr val="dk1"/>
              </a:buClr>
              <a:buSzPts val="1100"/>
              <a:buFont typeface="Arial"/>
              <a:buNone/>
            </a:pPr>
            <a:r>
              <a:rPr lang="en" sz="1400"/>
              <a:t>where </a:t>
            </a:r>
            <a:r>
              <a:rPr lang="en" sz="1400">
                <a:latin typeface="Helvetica Neue"/>
                <a:ea typeface="Helvetica Neue"/>
                <a:cs typeface="Helvetica Neue"/>
                <a:sym typeface="Helvetica Neue"/>
              </a:rPr>
              <a:t>p</a:t>
            </a:r>
            <a:r>
              <a:rPr lang="en" sz="1400"/>
              <a:t> denotes probability and </a:t>
            </a:r>
            <a:r>
              <a:rPr lang="en" sz="1400">
                <a:latin typeface="Helvetica Neue"/>
                <a:ea typeface="Helvetica Neue"/>
                <a:cs typeface="Helvetica Neue"/>
                <a:sym typeface="Helvetica Neue"/>
              </a:rPr>
              <a:t>x ∈ S</a:t>
            </a:r>
            <a:r>
              <a:rPr lang="en" sz="1400"/>
              <a:t>. </a:t>
            </a:r>
            <a:endParaRPr sz="1400"/>
          </a:p>
        </p:txBody>
      </p:sp>
      <p:sp>
        <p:nvSpPr>
          <p:cNvPr id="89" name="Google Shape;89;p17"/>
          <p:cNvSpPr txBox="1"/>
          <p:nvPr/>
        </p:nvSpPr>
        <p:spPr>
          <a:xfrm>
            <a:off x="4788950" y="1094025"/>
            <a:ext cx="4172400" cy="3848100"/>
          </a:xfrm>
          <a:prstGeom prst="rect">
            <a:avLst/>
          </a:prstGeom>
          <a:noFill/>
          <a:ln>
            <a:noFill/>
          </a:ln>
        </p:spPr>
        <p:txBody>
          <a:bodyPr anchorCtr="0" anchor="t" bIns="91425" lIns="91425" spcFirstLastPara="1" rIns="91425" wrap="square" tIns="91425">
            <a:spAutoFit/>
          </a:bodyPr>
          <a:lstStyle/>
          <a:p>
            <a:pPr indent="-317500" lvl="0" marL="457200" rtl="0" algn="l">
              <a:lnSpc>
                <a:spcPct val="200000"/>
              </a:lnSpc>
              <a:spcBef>
                <a:spcPts val="0"/>
              </a:spcBef>
              <a:spcAft>
                <a:spcPts val="0"/>
              </a:spcAft>
              <a:buClr>
                <a:schemeClr val="dk2"/>
              </a:buClr>
              <a:buSzPts val="1400"/>
              <a:buFont typeface="Helvetica Neue Light"/>
              <a:buChar char="●"/>
            </a:pPr>
            <a:r>
              <a:rPr lang="en">
                <a:solidFill>
                  <a:schemeClr val="dk2"/>
                </a:solidFill>
                <a:latin typeface="Helvetica Neue Light"/>
                <a:ea typeface="Helvetica Neue Light"/>
                <a:cs typeface="Helvetica Neue Light"/>
                <a:sym typeface="Helvetica Neue Light"/>
              </a:rPr>
              <a:t>For a finite state space, a random walk can be represented as a Markov Chain (MC). </a:t>
            </a:r>
            <a:endParaRPr>
              <a:solidFill>
                <a:schemeClr val="dk2"/>
              </a:solidFill>
              <a:latin typeface="Helvetica Neue Light"/>
              <a:ea typeface="Helvetica Neue Light"/>
              <a:cs typeface="Helvetica Neue Light"/>
              <a:sym typeface="Helvetica Neue Light"/>
            </a:endParaRPr>
          </a:p>
          <a:p>
            <a:pPr indent="-317500" lvl="0" marL="457200" rtl="0" algn="l">
              <a:lnSpc>
                <a:spcPct val="200000"/>
              </a:lnSpc>
              <a:spcBef>
                <a:spcPts val="0"/>
              </a:spcBef>
              <a:spcAft>
                <a:spcPts val="0"/>
              </a:spcAft>
              <a:buClr>
                <a:schemeClr val="dk2"/>
              </a:buClr>
              <a:buSzPts val="1400"/>
              <a:buFont typeface="Helvetica Neue Light"/>
              <a:buChar char="●"/>
            </a:pPr>
            <a:r>
              <a:rPr lang="en">
                <a:solidFill>
                  <a:schemeClr val="dk2"/>
                </a:solidFill>
                <a:latin typeface="Helvetica Neue Light"/>
                <a:ea typeface="Helvetica Neue Light"/>
                <a:cs typeface="Helvetica Neue Light"/>
                <a:sym typeface="Helvetica Neue Light"/>
              </a:rPr>
              <a:t>The transition matrix is a critical component of MCs–for a finite state space, it arranges the probability of an individual moving from one state to another (known as the transition probability) into a matrix. The transition probabilities can and often do differ between different states.</a:t>
            </a:r>
            <a:endParaRPr>
              <a:solidFill>
                <a:schemeClr val="dk2"/>
              </a:solidFill>
              <a:latin typeface="Helvetica Neue Light"/>
              <a:ea typeface="Helvetica Neue Light"/>
              <a:cs typeface="Helvetica Neue Light"/>
              <a:sym typeface="Helvetica Neue Light"/>
            </a:endParaRPr>
          </a:p>
        </p:txBody>
      </p:sp>
      <p:sp>
        <p:nvSpPr>
          <p:cNvPr id="90" name="Google Shape;90;p17"/>
          <p:cNvSpPr txBox="1"/>
          <p:nvPr>
            <p:ph idx="1" type="body"/>
          </p:nvPr>
        </p:nvSpPr>
        <p:spPr>
          <a:xfrm>
            <a:off x="311700" y="2653550"/>
            <a:ext cx="4260300" cy="21240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lang="en" sz="1400"/>
              <a:t>The transition matrix </a:t>
            </a:r>
            <a:r>
              <a:rPr lang="en" sz="1400">
                <a:latin typeface="Helvetica Neue"/>
                <a:ea typeface="Helvetica Neue"/>
                <a:cs typeface="Helvetica Neue"/>
                <a:sym typeface="Helvetica Neue"/>
              </a:rPr>
              <a:t>P</a:t>
            </a:r>
            <a:r>
              <a:rPr lang="en" sz="1400"/>
              <a:t> has transition probabilities </a:t>
            </a:r>
            <a:r>
              <a:rPr lang="en" sz="1400">
                <a:latin typeface="Helvetica Neue"/>
                <a:ea typeface="Helvetica Neue"/>
                <a:cs typeface="Helvetica Neue"/>
                <a:sym typeface="Helvetica Neue"/>
              </a:rPr>
              <a:t>p</a:t>
            </a:r>
            <a:r>
              <a:rPr baseline="-25000" lang="en" sz="1400">
                <a:latin typeface="Helvetica Neue"/>
                <a:ea typeface="Helvetica Neue"/>
                <a:cs typeface="Helvetica Neue"/>
                <a:sym typeface="Helvetica Neue"/>
              </a:rPr>
              <a:t>ij</a:t>
            </a:r>
            <a:r>
              <a:rPr lang="en" sz="1400"/>
              <a:t>, which are the probabilities of transitioning from state </a:t>
            </a:r>
            <a:r>
              <a:rPr lang="en" sz="1400">
                <a:latin typeface="Helvetica Neue"/>
                <a:ea typeface="Helvetica Neue"/>
                <a:cs typeface="Helvetica Neue"/>
                <a:sym typeface="Helvetica Neue"/>
              </a:rPr>
              <a:t>i</a:t>
            </a:r>
            <a:r>
              <a:rPr lang="en" sz="1400"/>
              <a:t> to state </a:t>
            </a:r>
            <a:r>
              <a:rPr lang="en" sz="1400">
                <a:latin typeface="Helvetica Neue"/>
                <a:ea typeface="Helvetica Neue"/>
                <a:cs typeface="Helvetica Neue"/>
                <a:sym typeface="Helvetica Neue"/>
              </a:rPr>
              <a:t>j</a:t>
            </a:r>
            <a:r>
              <a:rPr lang="en" sz="1400"/>
              <a:t>. Each row in </a:t>
            </a:r>
            <a:r>
              <a:rPr lang="en" sz="1400">
                <a:latin typeface="Helvetica Neue"/>
                <a:ea typeface="Helvetica Neue"/>
                <a:cs typeface="Helvetica Neue"/>
                <a:sym typeface="Helvetica Neue"/>
              </a:rPr>
              <a:t>P</a:t>
            </a:r>
            <a:r>
              <a:rPr lang="en" sz="1400"/>
              <a:t> is a probability mass function (PMF), which states</a:t>
            </a:r>
            <a:endParaRPr sz="1400"/>
          </a:p>
          <a:p>
            <a:pPr indent="0" lvl="0" marL="0" rtl="0" algn="ctr">
              <a:lnSpc>
                <a:spcPct val="200000"/>
              </a:lnSpc>
              <a:spcBef>
                <a:spcPts val="0"/>
              </a:spcBef>
              <a:spcAft>
                <a:spcPts val="0"/>
              </a:spcAft>
              <a:buNone/>
            </a:pPr>
            <a:r>
              <a:rPr lang="en" sz="1400">
                <a:latin typeface="Helvetica Neue"/>
                <a:ea typeface="Helvetica Neue"/>
                <a:cs typeface="Helvetica Neue"/>
                <a:sym typeface="Helvetica Neue"/>
              </a:rPr>
              <a:t>∑ </a:t>
            </a:r>
            <a:r>
              <a:rPr lang="en" sz="1400">
                <a:latin typeface="Helvetica Neue"/>
                <a:ea typeface="Helvetica Neue"/>
                <a:cs typeface="Helvetica Neue"/>
                <a:sym typeface="Helvetica Neue"/>
              </a:rPr>
              <a:t>p</a:t>
            </a:r>
            <a:r>
              <a:rPr baseline="-25000" lang="en" sz="1400">
                <a:latin typeface="Helvetica Neue"/>
                <a:ea typeface="Helvetica Neue"/>
                <a:cs typeface="Helvetica Neue"/>
                <a:sym typeface="Helvetica Neue"/>
              </a:rPr>
              <a:t>ij</a:t>
            </a:r>
            <a:r>
              <a:rPr lang="en" sz="1400">
                <a:latin typeface="Helvetica Neue"/>
                <a:ea typeface="Helvetica Neue"/>
                <a:cs typeface="Helvetica Neue"/>
                <a:sym typeface="Helvetica Neue"/>
              </a:rPr>
              <a:t>=1</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Markov Chain Design</a:t>
            </a:r>
            <a:endParaRPr/>
          </a:p>
        </p:txBody>
      </p:sp>
      <p:pic>
        <p:nvPicPr>
          <p:cNvPr id="96" name="Google Shape;96;p18"/>
          <p:cNvPicPr preferRelativeResize="0"/>
          <p:nvPr/>
        </p:nvPicPr>
        <p:blipFill>
          <a:blip r:embed="rId3">
            <a:alphaModFix/>
          </a:blip>
          <a:stretch>
            <a:fillRect/>
          </a:stretch>
        </p:blipFill>
        <p:spPr>
          <a:xfrm>
            <a:off x="-426400" y="1152050"/>
            <a:ext cx="4801150" cy="2730025"/>
          </a:xfrm>
          <a:prstGeom prst="rect">
            <a:avLst/>
          </a:prstGeom>
          <a:noFill/>
          <a:ln>
            <a:noFill/>
          </a:ln>
        </p:spPr>
      </p:pic>
      <p:graphicFrame>
        <p:nvGraphicFramePr>
          <p:cNvPr id="97" name="Google Shape;97;p18"/>
          <p:cNvGraphicFramePr/>
          <p:nvPr/>
        </p:nvGraphicFramePr>
        <p:xfrm>
          <a:off x="4019325" y="1012825"/>
          <a:ext cx="3000000" cy="3000000"/>
        </p:xfrm>
        <a:graphic>
          <a:graphicData uri="http://schemas.openxmlformats.org/drawingml/2006/table">
            <a:tbl>
              <a:tblPr>
                <a:noFill/>
                <a:tableStyleId>{29153517-E8C7-4C93-9417-E2AD816D9460}</a:tableStyleId>
              </a:tblPr>
              <a:tblGrid>
                <a:gridCol w="850375"/>
                <a:gridCol w="650725"/>
                <a:gridCol w="635925"/>
                <a:gridCol w="769025"/>
                <a:gridCol w="798600"/>
                <a:gridCol w="591550"/>
                <a:gridCol w="606375"/>
              </a:tblGrid>
              <a:tr h="486925">
                <a:tc>
                  <a:txBody>
                    <a:bodyPr/>
                    <a:lstStyle/>
                    <a:p>
                      <a:pPr indent="0" lvl="0" marL="0" rtl="0" algn="r">
                        <a:lnSpc>
                          <a:spcPct val="200000"/>
                        </a:lnSpc>
                        <a:spcBef>
                          <a:spcPts val="900"/>
                        </a:spcBef>
                        <a:spcAft>
                          <a:spcPts val="0"/>
                        </a:spcAft>
                        <a:buNone/>
                      </a:pPr>
                      <a:r>
                        <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200000"/>
                        </a:lnSpc>
                        <a:spcBef>
                          <a:spcPts val="900"/>
                        </a:spcBef>
                        <a:spcAft>
                          <a:spcPts val="0"/>
                        </a:spcAft>
                        <a:buNone/>
                      </a:pPr>
                      <a:r>
                        <a:rPr b="1" lang="en" sz="800">
                          <a:latin typeface="Times New Roman"/>
                          <a:ea typeface="Times New Roman"/>
                          <a:cs typeface="Times New Roman"/>
                          <a:sym typeface="Times New Roman"/>
                        </a:rPr>
                        <a:t>Stuck</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200000"/>
                        </a:lnSpc>
                        <a:spcBef>
                          <a:spcPts val="900"/>
                        </a:spcBef>
                        <a:spcAft>
                          <a:spcPts val="0"/>
                        </a:spcAft>
                        <a:buNone/>
                      </a:pPr>
                      <a:r>
                        <a:rPr b="1" lang="en" sz="800">
                          <a:latin typeface="Times New Roman"/>
                          <a:ea typeface="Times New Roman"/>
                          <a:cs typeface="Times New Roman"/>
                          <a:sym typeface="Times New Roman"/>
                        </a:rPr>
                        <a:t>Rescued</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200000"/>
                        </a:lnSpc>
                        <a:spcBef>
                          <a:spcPts val="900"/>
                        </a:spcBef>
                        <a:spcAft>
                          <a:spcPts val="0"/>
                        </a:spcAft>
                        <a:buNone/>
                      </a:pPr>
                      <a:r>
                        <a:rPr b="1" lang="en" sz="800">
                          <a:latin typeface="Times New Roman"/>
                          <a:ea typeface="Times New Roman"/>
                          <a:cs typeface="Times New Roman"/>
                          <a:sym typeface="Times New Roman"/>
                        </a:rPr>
                        <a:t>Travel_away</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200000"/>
                        </a:lnSpc>
                        <a:spcBef>
                          <a:spcPts val="900"/>
                        </a:spcBef>
                        <a:spcAft>
                          <a:spcPts val="0"/>
                        </a:spcAft>
                        <a:buNone/>
                      </a:pPr>
                      <a:r>
                        <a:rPr b="1" lang="en" sz="800">
                          <a:latin typeface="Times New Roman"/>
                          <a:ea typeface="Times New Roman"/>
                          <a:cs typeface="Times New Roman"/>
                          <a:sym typeface="Times New Roman"/>
                        </a:rPr>
                        <a:t>Travel_home</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200000"/>
                        </a:lnSpc>
                        <a:spcBef>
                          <a:spcPts val="900"/>
                        </a:spcBef>
                        <a:spcAft>
                          <a:spcPts val="0"/>
                        </a:spcAft>
                        <a:buNone/>
                      </a:pPr>
                      <a:r>
                        <a:rPr b="1" lang="en" sz="800">
                          <a:latin typeface="Times New Roman"/>
                          <a:ea typeface="Times New Roman"/>
                          <a:cs typeface="Times New Roman"/>
                          <a:sym typeface="Times New Roman"/>
                        </a:rPr>
                        <a:t>Sick</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200000"/>
                        </a:lnSpc>
                        <a:spcBef>
                          <a:spcPts val="900"/>
                        </a:spcBef>
                        <a:spcAft>
                          <a:spcPts val="0"/>
                        </a:spcAft>
                        <a:buNone/>
                      </a:pPr>
                      <a:r>
                        <a:rPr b="1" lang="en" sz="800">
                          <a:latin typeface="Times New Roman"/>
                          <a:ea typeface="Times New Roman"/>
                          <a:cs typeface="Times New Roman"/>
                          <a:sym typeface="Times New Roman"/>
                        </a:rPr>
                        <a:t>Rest_safe</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86925">
                <a:tc>
                  <a:txBody>
                    <a:bodyPr/>
                    <a:lstStyle/>
                    <a:p>
                      <a:pPr indent="0" lvl="0" marL="0" rtl="0" algn="r">
                        <a:lnSpc>
                          <a:spcPct val="200000"/>
                        </a:lnSpc>
                        <a:spcBef>
                          <a:spcPts val="900"/>
                        </a:spcBef>
                        <a:spcAft>
                          <a:spcPts val="0"/>
                        </a:spcAft>
                        <a:buNone/>
                      </a:pPr>
                      <a:r>
                        <a:rPr b="1" lang="en" sz="800">
                          <a:latin typeface="Times New Roman"/>
                          <a:ea typeface="Times New Roman"/>
                          <a:cs typeface="Times New Roman"/>
                          <a:sym typeface="Times New Roman"/>
                        </a:rPr>
                        <a:t>Stuck</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0.55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0.15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0.15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0.15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86925">
                <a:tc>
                  <a:txBody>
                    <a:bodyPr/>
                    <a:lstStyle/>
                    <a:p>
                      <a:pPr indent="0" lvl="0" marL="0" rtl="0" algn="r">
                        <a:lnSpc>
                          <a:spcPct val="200000"/>
                        </a:lnSpc>
                        <a:spcBef>
                          <a:spcPts val="900"/>
                        </a:spcBef>
                        <a:spcAft>
                          <a:spcPts val="0"/>
                        </a:spcAft>
                        <a:buNone/>
                      </a:pPr>
                      <a:r>
                        <a:rPr b="1" lang="en" sz="800">
                          <a:latin typeface="Times New Roman"/>
                          <a:ea typeface="Times New Roman"/>
                          <a:cs typeface="Times New Roman"/>
                          <a:sym typeface="Times New Roman"/>
                        </a:rPr>
                        <a:t>Rescued</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0.50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0.50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86925">
                <a:tc>
                  <a:txBody>
                    <a:bodyPr/>
                    <a:lstStyle/>
                    <a:p>
                      <a:pPr indent="0" lvl="0" marL="0" rtl="0" algn="r">
                        <a:lnSpc>
                          <a:spcPct val="200000"/>
                        </a:lnSpc>
                        <a:spcBef>
                          <a:spcPts val="900"/>
                        </a:spcBef>
                        <a:spcAft>
                          <a:spcPts val="0"/>
                        </a:spcAft>
                        <a:buNone/>
                      </a:pPr>
                      <a:r>
                        <a:rPr b="1" lang="en" sz="800">
                          <a:latin typeface="Times New Roman"/>
                          <a:ea typeface="Times New Roman"/>
                          <a:cs typeface="Times New Roman"/>
                          <a:sym typeface="Times New Roman"/>
                        </a:rPr>
                        <a:t>Travel_away</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0.25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0.25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0.25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0.25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86925">
                <a:tc>
                  <a:txBody>
                    <a:bodyPr/>
                    <a:lstStyle/>
                    <a:p>
                      <a:pPr indent="0" lvl="0" marL="0" rtl="0" algn="r">
                        <a:lnSpc>
                          <a:spcPct val="200000"/>
                        </a:lnSpc>
                        <a:spcBef>
                          <a:spcPts val="900"/>
                        </a:spcBef>
                        <a:spcAft>
                          <a:spcPts val="0"/>
                        </a:spcAft>
                        <a:buNone/>
                      </a:pPr>
                      <a:r>
                        <a:rPr b="1" lang="en" sz="800">
                          <a:latin typeface="Times New Roman"/>
                          <a:ea typeface="Times New Roman"/>
                          <a:cs typeface="Times New Roman"/>
                          <a:sym typeface="Times New Roman"/>
                        </a:rPr>
                        <a:t>Travel_home</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0.75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0.25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86925">
                <a:tc>
                  <a:txBody>
                    <a:bodyPr/>
                    <a:lstStyle/>
                    <a:p>
                      <a:pPr indent="0" lvl="0" marL="0" rtl="0" algn="r">
                        <a:lnSpc>
                          <a:spcPct val="200000"/>
                        </a:lnSpc>
                        <a:spcBef>
                          <a:spcPts val="900"/>
                        </a:spcBef>
                        <a:spcAft>
                          <a:spcPts val="0"/>
                        </a:spcAft>
                        <a:buNone/>
                      </a:pPr>
                      <a:r>
                        <a:rPr b="1" lang="en" sz="800">
                          <a:latin typeface="Times New Roman"/>
                          <a:ea typeface="Times New Roman"/>
                          <a:cs typeface="Times New Roman"/>
                          <a:sym typeface="Times New Roman"/>
                        </a:rPr>
                        <a:t>Sick</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0.25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0.75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86925">
                <a:tc>
                  <a:txBody>
                    <a:bodyPr/>
                    <a:lstStyle/>
                    <a:p>
                      <a:pPr indent="0" lvl="0" marL="0" rtl="0" algn="r">
                        <a:lnSpc>
                          <a:spcPct val="200000"/>
                        </a:lnSpc>
                        <a:spcBef>
                          <a:spcPts val="900"/>
                        </a:spcBef>
                        <a:spcAft>
                          <a:spcPts val="0"/>
                        </a:spcAft>
                        <a:buNone/>
                      </a:pPr>
                      <a:r>
                        <a:rPr b="1" lang="en" sz="800">
                          <a:latin typeface="Times New Roman"/>
                          <a:ea typeface="Times New Roman"/>
                          <a:cs typeface="Times New Roman"/>
                          <a:sym typeface="Times New Roman"/>
                        </a:rPr>
                        <a:t>Rest_safe</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0.25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0.00</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lnSpc>
                          <a:spcPct val="200000"/>
                        </a:lnSpc>
                        <a:spcBef>
                          <a:spcPts val="900"/>
                        </a:spcBef>
                        <a:spcAft>
                          <a:spcPts val="0"/>
                        </a:spcAft>
                        <a:buNone/>
                      </a:pPr>
                      <a:r>
                        <a:rPr lang="en" sz="800">
                          <a:latin typeface="Times New Roman"/>
                          <a:ea typeface="Times New Roman"/>
                          <a:cs typeface="Times New Roman"/>
                          <a:sym typeface="Times New Roman"/>
                        </a:rPr>
                        <a:t>0.75</a:t>
                      </a:r>
                      <a:endParaRPr sz="800">
                        <a:latin typeface="Times New Roman"/>
                        <a:ea typeface="Times New Roman"/>
                        <a:cs typeface="Times New Roman"/>
                        <a:sym typeface="Times New Roman"/>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98" name="Google Shape;98;p18"/>
          <p:cNvSpPr txBox="1"/>
          <p:nvPr/>
        </p:nvSpPr>
        <p:spPr>
          <a:xfrm>
            <a:off x="355325" y="3874550"/>
            <a:ext cx="31359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434343"/>
                </a:solidFill>
                <a:latin typeface="Helvetica Neue Light"/>
                <a:ea typeface="Helvetica Neue Light"/>
                <a:cs typeface="Helvetica Neue Light"/>
                <a:sym typeface="Helvetica Neue Light"/>
              </a:rPr>
              <a:t>My Markov Chain on the potential states an individual can have in this simulation and their associated velocity for each state. States were determined from behavioral interviews on Việt Nam residents by news outlets and the UN.</a:t>
            </a:r>
            <a:endParaRPr sz="1100">
              <a:solidFill>
                <a:srgbClr val="434343"/>
              </a:solidFill>
              <a:latin typeface="Helvetica Neue Light"/>
              <a:ea typeface="Helvetica Neue Light"/>
              <a:cs typeface="Helvetica Neue Light"/>
              <a:sym typeface="Helvetica Neue Light"/>
            </a:endParaRPr>
          </a:p>
        </p:txBody>
      </p:sp>
      <p:sp>
        <p:nvSpPr>
          <p:cNvPr id="99" name="Google Shape;99;p18"/>
          <p:cNvSpPr txBox="1"/>
          <p:nvPr/>
        </p:nvSpPr>
        <p:spPr>
          <a:xfrm>
            <a:off x="4869703" y="4551950"/>
            <a:ext cx="3892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434343"/>
                </a:solidFill>
                <a:latin typeface="Helvetica Neue Light"/>
                <a:ea typeface="Helvetica Neue Light"/>
                <a:cs typeface="Helvetica Neue Light"/>
                <a:sym typeface="Helvetica Neue Light"/>
              </a:rPr>
              <a:t>My transition matrix P with the transition probabilities p</a:t>
            </a:r>
            <a:r>
              <a:rPr baseline="-25000" lang="en" sz="1100">
                <a:solidFill>
                  <a:srgbClr val="434343"/>
                </a:solidFill>
                <a:latin typeface="Helvetica Neue Light"/>
                <a:ea typeface="Helvetica Neue Light"/>
                <a:cs typeface="Helvetica Neue Light"/>
                <a:sym typeface="Helvetica Neue Light"/>
              </a:rPr>
              <a:t>ij</a:t>
            </a:r>
            <a:r>
              <a:rPr lang="en" sz="1100">
                <a:solidFill>
                  <a:srgbClr val="434343"/>
                </a:solidFill>
                <a:latin typeface="Helvetica Neue Light"/>
                <a:ea typeface="Helvetica Neue Light"/>
                <a:cs typeface="Helvetica Neue Light"/>
                <a:sym typeface="Helvetica Neue Light"/>
              </a:rPr>
              <a:t>.</a:t>
            </a:r>
            <a:endParaRPr sz="1100">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2150850"/>
            <a:ext cx="8520600" cy="7389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en"/>
              <a:t>Final Version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idx="4294967295" type="title"/>
          </p:nvPr>
        </p:nvSpPr>
        <p:spPr>
          <a:xfrm>
            <a:off x="311700" y="445025"/>
            <a:ext cx="8520600" cy="600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700"/>
              <a:t>Path taken depends on each individual’s </a:t>
            </a:r>
            <a:r>
              <a:rPr lang="en" sz="2700"/>
              <a:t>Markov Chain</a:t>
            </a:r>
            <a:endParaRPr sz="2700"/>
          </a:p>
        </p:txBody>
      </p:sp>
      <p:grpSp>
        <p:nvGrpSpPr>
          <p:cNvPr id="110" name="Google Shape;110;p20"/>
          <p:cNvGrpSpPr/>
          <p:nvPr/>
        </p:nvGrpSpPr>
        <p:grpSpPr>
          <a:xfrm>
            <a:off x="-1472475" y="1060625"/>
            <a:ext cx="6324601" cy="3778074"/>
            <a:chOff x="-407900" y="1567150"/>
            <a:chExt cx="6324601" cy="3778074"/>
          </a:xfrm>
        </p:grpSpPr>
        <p:pic>
          <p:nvPicPr>
            <p:cNvPr id="111" name="Google Shape;111;p20"/>
            <p:cNvPicPr preferRelativeResize="0"/>
            <p:nvPr/>
          </p:nvPicPr>
          <p:blipFill rotWithShape="1">
            <a:blip r:embed="rId3">
              <a:alphaModFix/>
            </a:blip>
            <a:srcRect b="0" l="0" r="10778" t="0"/>
            <a:stretch/>
          </p:blipFill>
          <p:spPr>
            <a:xfrm>
              <a:off x="-407900" y="1567150"/>
              <a:ext cx="6324601" cy="3778074"/>
            </a:xfrm>
            <a:prstGeom prst="rect">
              <a:avLst/>
            </a:prstGeom>
            <a:noFill/>
            <a:ln>
              <a:noFill/>
            </a:ln>
          </p:spPr>
        </p:pic>
        <p:pic>
          <p:nvPicPr>
            <p:cNvPr id="112" name="Google Shape;112;p20"/>
            <p:cNvPicPr preferRelativeResize="0"/>
            <p:nvPr/>
          </p:nvPicPr>
          <p:blipFill rotWithShape="1">
            <a:blip r:embed="rId3">
              <a:alphaModFix/>
            </a:blip>
            <a:srcRect b="61871" l="90549" r="0" t="0"/>
            <a:stretch/>
          </p:blipFill>
          <p:spPr>
            <a:xfrm>
              <a:off x="5246750" y="1567150"/>
              <a:ext cx="669948" cy="1440524"/>
            </a:xfrm>
            <a:prstGeom prst="rect">
              <a:avLst/>
            </a:prstGeom>
            <a:noFill/>
            <a:ln>
              <a:noFill/>
            </a:ln>
          </p:spPr>
        </p:pic>
      </p:grpSp>
      <p:pic>
        <p:nvPicPr>
          <p:cNvPr id="113" name="Google Shape;113;p20" title="Simulate_Displacement.mp4">
            <a:hlinkClick r:id="rId4"/>
          </p:cNvPr>
          <p:cNvPicPr preferRelativeResize="0"/>
          <p:nvPr/>
        </p:nvPicPr>
        <p:blipFill>
          <a:blip r:embed="rId5">
            <a:alphaModFix/>
          </a:blip>
          <a:stretch>
            <a:fillRect/>
          </a:stretch>
        </p:blipFill>
        <p:spPr>
          <a:xfrm>
            <a:off x="4831975" y="1255607"/>
            <a:ext cx="4575700" cy="3431775"/>
          </a:xfrm>
          <a:prstGeom prst="rect">
            <a:avLst/>
          </a:prstGeom>
          <a:noFill/>
          <a:ln>
            <a:noFill/>
          </a:ln>
        </p:spPr>
      </p:pic>
      <p:sp>
        <p:nvSpPr>
          <p:cNvPr id="114" name="Google Shape;114;p20"/>
          <p:cNvSpPr txBox="1"/>
          <p:nvPr/>
        </p:nvSpPr>
        <p:spPr>
          <a:xfrm>
            <a:off x="6696820" y="4789500"/>
            <a:ext cx="846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Helvetica Neue Light"/>
                <a:ea typeface="Helvetica Neue Light"/>
                <a:cs typeface="Helvetica Neue Light"/>
                <a:sym typeface="Helvetica Neue Light"/>
              </a:rPr>
              <a:t>Simulation</a:t>
            </a:r>
            <a:endParaRPr sz="1100">
              <a:latin typeface="Helvetica Neue Light"/>
              <a:ea typeface="Helvetica Neue Light"/>
              <a:cs typeface="Helvetica Neue Light"/>
              <a:sym typeface="Helvetica Neue Light"/>
            </a:endParaRPr>
          </a:p>
        </p:txBody>
      </p:sp>
      <p:sp>
        <p:nvSpPr>
          <p:cNvPr id="115" name="Google Shape;115;p20"/>
          <p:cNvSpPr txBox="1"/>
          <p:nvPr/>
        </p:nvSpPr>
        <p:spPr>
          <a:xfrm>
            <a:off x="1957670" y="4789500"/>
            <a:ext cx="846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Helvetica Neue Light"/>
                <a:ea typeface="Helvetica Neue Light"/>
                <a:cs typeface="Helvetica Neue Light"/>
                <a:sym typeface="Helvetica Neue Light"/>
              </a:rPr>
              <a:t>Map View</a:t>
            </a:r>
            <a:endParaRPr sz="1100">
              <a:latin typeface="Helvetica Neue Light"/>
              <a:ea typeface="Helvetica Neue Light"/>
              <a:cs typeface="Helvetica Neue Light"/>
              <a:sym typeface="Helvetica Neue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Why the slow initial migration?</a:t>
            </a:r>
            <a:endParaRPr/>
          </a:p>
        </p:txBody>
      </p:sp>
      <p:sp>
        <p:nvSpPr>
          <p:cNvPr id="121" name="Google Shape;121;p21"/>
          <p:cNvSpPr txBox="1"/>
          <p:nvPr>
            <p:ph idx="1" type="body"/>
          </p:nvPr>
        </p:nvSpPr>
        <p:spPr>
          <a:xfrm>
            <a:off x="311700" y="1013200"/>
            <a:ext cx="8520600" cy="709500"/>
          </a:xfrm>
          <a:prstGeom prst="rect">
            <a:avLst/>
          </a:prstGeom>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sz="1400"/>
              <a:t>Since migration depends on whether flood criteria (i.e., runoff and total precipitation thresholds) are met,</a:t>
            </a:r>
            <a:r>
              <a:rPr lang="en" sz="1400"/>
              <a:t> let’s</a:t>
            </a:r>
            <a:r>
              <a:rPr lang="en" sz="1400"/>
              <a:t> look at t=0. In the province of Long An in Southern Việt Nam, there were low-levels of both.</a:t>
            </a:r>
            <a:r>
              <a:rPr lang="en"/>
              <a:t> </a:t>
            </a:r>
            <a:endParaRPr/>
          </a:p>
        </p:txBody>
      </p:sp>
      <p:pic>
        <p:nvPicPr>
          <p:cNvPr id="122" name="Google Shape;122;p21"/>
          <p:cNvPicPr preferRelativeResize="0"/>
          <p:nvPr/>
        </p:nvPicPr>
        <p:blipFill>
          <a:blip r:embed="rId3">
            <a:alphaModFix/>
          </a:blip>
          <a:stretch>
            <a:fillRect/>
          </a:stretch>
        </p:blipFill>
        <p:spPr>
          <a:xfrm>
            <a:off x="152400" y="1995175"/>
            <a:ext cx="4537726" cy="3157750"/>
          </a:xfrm>
          <a:prstGeom prst="rect">
            <a:avLst/>
          </a:prstGeom>
          <a:noFill/>
          <a:ln>
            <a:noFill/>
          </a:ln>
        </p:spPr>
      </p:pic>
      <p:pic>
        <p:nvPicPr>
          <p:cNvPr id="123" name="Google Shape;123;p21"/>
          <p:cNvPicPr preferRelativeResize="0"/>
          <p:nvPr/>
        </p:nvPicPr>
        <p:blipFill>
          <a:blip r:embed="rId4">
            <a:alphaModFix/>
          </a:blip>
          <a:stretch>
            <a:fillRect/>
          </a:stretch>
        </p:blipFill>
        <p:spPr>
          <a:xfrm>
            <a:off x="4608875" y="2081700"/>
            <a:ext cx="4335100" cy="3041725"/>
          </a:xfrm>
          <a:prstGeom prst="rect">
            <a:avLst/>
          </a:prstGeom>
          <a:noFill/>
          <a:ln>
            <a:noFill/>
          </a:ln>
        </p:spPr>
      </p:pic>
      <p:sp>
        <p:nvSpPr>
          <p:cNvPr id="124" name="Google Shape;124;p21"/>
          <p:cNvSpPr txBox="1"/>
          <p:nvPr/>
        </p:nvSpPr>
        <p:spPr>
          <a:xfrm>
            <a:off x="6026726" y="1727700"/>
            <a:ext cx="1499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Helvetica Neue Light"/>
                <a:ea typeface="Helvetica Neue Light"/>
                <a:cs typeface="Helvetica Neue Light"/>
                <a:sym typeface="Helvetica Neue Light"/>
              </a:rPr>
              <a:t>Total Precipitation (m)</a:t>
            </a:r>
            <a:endParaRPr sz="1100">
              <a:latin typeface="Helvetica Neue Light"/>
              <a:ea typeface="Helvetica Neue Light"/>
              <a:cs typeface="Helvetica Neue Light"/>
              <a:sym typeface="Helvetica Neue Light"/>
            </a:endParaRPr>
          </a:p>
        </p:txBody>
      </p:sp>
      <p:sp>
        <p:nvSpPr>
          <p:cNvPr id="125" name="Google Shape;125;p21"/>
          <p:cNvSpPr txBox="1"/>
          <p:nvPr/>
        </p:nvSpPr>
        <p:spPr>
          <a:xfrm>
            <a:off x="1671550" y="1706725"/>
            <a:ext cx="991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Helvetica Neue Light"/>
                <a:ea typeface="Helvetica Neue Light"/>
                <a:cs typeface="Helvetica Neue Light"/>
                <a:sym typeface="Helvetica Neue Light"/>
              </a:rPr>
              <a:t>Runoff</a:t>
            </a:r>
            <a:r>
              <a:rPr lang="en" sz="1100">
                <a:latin typeface="Helvetica Neue Light"/>
                <a:ea typeface="Helvetica Neue Light"/>
                <a:cs typeface="Helvetica Neue Light"/>
                <a:sym typeface="Helvetica Neue Light"/>
              </a:rPr>
              <a:t> (m)</a:t>
            </a:r>
            <a:endParaRPr sz="1100">
              <a:latin typeface="Helvetica Neue Light"/>
              <a:ea typeface="Helvetica Neue Light"/>
              <a:cs typeface="Helvetica Neue Light"/>
              <a:sym typeface="Helvetica Neue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