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93" r:id="rId3"/>
    <p:sldId id="287" r:id="rId4"/>
    <p:sldId id="288" r:id="rId5"/>
    <p:sldId id="289" r:id="rId6"/>
    <p:sldId id="290" r:id="rId7"/>
    <p:sldId id="292" r:id="rId8"/>
    <p:sldId id="29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hn" initials="AA" lastIdx="1" clrIdx="0">
    <p:extLst>
      <p:ext uri="{19B8F6BF-5375-455C-9EA6-DF929625EA0E}">
        <p15:presenceInfo xmlns:p15="http://schemas.microsoft.com/office/powerpoint/2012/main" userId="a72400394830a0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5C3E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3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14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5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09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74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65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17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7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3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1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00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09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BC67-E0CA-463E-BD26-AD1A1F510B23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5914-D30B-424E-8C81-0AED7A025E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U9Ch59-4vw" TargetMode="External"/><Relationship Id="rId3" Type="http://schemas.microsoft.com/office/2007/relationships/hdphoto" Target="../media/hdphoto1.wdp"/><Relationship Id="rId7" Type="http://schemas.openxmlformats.org/officeDocument/2006/relationships/hyperlink" Target="https://realpython.com/tic-tac-toe-ai-pyth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eksforgeeks.org/minimax-algorithm-in-game-theory-set-3-tic-tac-toe-ai-finding-optimal-move/" TargetMode="External"/><Relationship Id="rId5" Type="http://schemas.openxmlformats.org/officeDocument/2006/relationships/hyperlink" Target="https://gsurma.medium.com/tic-tac-toe-creating-unbeatable-ai-with-minimax-algorithm-8af9e52c1e7d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42A2642-57C8-4EBA-9728-1DD904584446}"/>
              </a:ext>
            </a:extLst>
          </p:cNvPr>
          <p:cNvSpPr/>
          <p:nvPr/>
        </p:nvSpPr>
        <p:spPr>
          <a:xfrm>
            <a:off x="3615310" y="0"/>
            <a:ext cx="496137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ko-KR" sz="3200" b="1" dirty="0">
              <a:solidFill>
                <a:schemeClr val="bg1"/>
              </a:solidFill>
              <a:latin typeface="Arial Rounded MT Bold" panose="020F0704030504030204" pitchFamily="34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6329" y="2574524"/>
            <a:ext cx="4039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EPS 109 Final Project: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Can You Beat Alpha Tic-Tac-Toe?</a:t>
            </a:r>
          </a:p>
          <a:p>
            <a:endParaRPr lang="en-US" sz="28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By: </a:t>
            </a:r>
            <a:r>
              <a:rPr lang="en-US" dirty="0" err="1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JinWoo</a:t>
            </a:r>
            <a:r>
              <a:rPr lang="en-US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 Ahn</a:t>
            </a: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8016" y="4145872"/>
            <a:ext cx="241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076E6A-0D27-4DB1-BEE5-BA3F3DF0E3DF}"/>
              </a:ext>
            </a:extLst>
          </p:cNvPr>
          <p:cNvSpPr/>
          <p:nvPr/>
        </p:nvSpPr>
        <p:spPr>
          <a:xfrm>
            <a:off x="0" y="0"/>
            <a:ext cx="12192000" cy="236551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FF77BDA-05DE-43EE-AAB1-D1324B641D2E}"/>
              </a:ext>
            </a:extLst>
          </p:cNvPr>
          <p:cNvSpPr txBox="1">
            <a:spLocks/>
          </p:cNvSpPr>
          <p:nvPr/>
        </p:nvSpPr>
        <p:spPr>
          <a:xfrm>
            <a:off x="122712" y="103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Sources Used for Understanding the Logic</a:t>
            </a:r>
            <a:endParaRPr lang="ko-KR" altLang="en-US" sz="4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6" y="2734322"/>
            <a:ext cx="11537748" cy="342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11" y="2857430"/>
            <a:ext cx="11402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gsurma.medium.com/tic-tac-toe-creating-unbeatable-ai-with-minimax-algorithm-8af9e52c1e7d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https://www.geeksforgeeks.org/minimax-algorithm-in-game-theory-set-3-tic-tac-toe-ai-finding-optimal-move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https://realpython.com/tic-tac-toe-ai-python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www.youtube.com/watch?v=KU9Ch59-4vw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to run the program, just run the “main” file.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7DB75B25-C433-43BD-8B95-498545E104E7}"/>
              </a:ext>
            </a:extLst>
          </p:cNvPr>
          <p:cNvGrpSpPr/>
          <p:nvPr/>
        </p:nvGrpSpPr>
        <p:grpSpPr>
          <a:xfrm>
            <a:off x="739872" y="919721"/>
            <a:ext cx="10712255" cy="5018556"/>
            <a:chOff x="405846" y="1279580"/>
            <a:chExt cx="11332292" cy="5275275"/>
          </a:xfrm>
        </p:grpSpPr>
        <p:sp>
          <p:nvSpPr>
            <p:cNvPr id="19" name="사다리꼴 18">
              <a:extLst>
                <a:ext uri="{FF2B5EF4-FFF2-40B4-BE49-F238E27FC236}">
                  <a16:creationId xmlns:a16="http://schemas.microsoft.com/office/drawing/2014/main" id="{EDF97876-8F6A-43EB-B58F-7789DA87FF6E}"/>
                </a:ext>
              </a:extLst>
            </p:cNvPr>
            <p:cNvSpPr/>
            <p:nvPr/>
          </p:nvSpPr>
          <p:spPr>
            <a:xfrm>
              <a:off x="405846" y="1287117"/>
              <a:ext cx="3498573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algn="ctr"/>
              <a:endParaRPr lang="en-US" altLang="ko-KR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0" name="사다리꼴 19">
              <a:extLst>
                <a:ext uri="{FF2B5EF4-FFF2-40B4-BE49-F238E27FC236}">
                  <a16:creationId xmlns:a16="http://schemas.microsoft.com/office/drawing/2014/main" id="{4A4A5A1D-4483-48D0-AB38-D0CBC2C7702D}"/>
                </a:ext>
              </a:extLst>
            </p:cNvPr>
            <p:cNvSpPr/>
            <p:nvPr/>
          </p:nvSpPr>
          <p:spPr>
            <a:xfrm rot="10800000">
              <a:off x="3236847" y="1279580"/>
              <a:ext cx="3498574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1" name="사다리꼴 20">
              <a:extLst>
                <a:ext uri="{FF2B5EF4-FFF2-40B4-BE49-F238E27FC236}">
                  <a16:creationId xmlns:a16="http://schemas.microsoft.com/office/drawing/2014/main" id="{494E4C0C-FA0A-41EB-A9C4-CA16CA604913}"/>
                </a:ext>
              </a:extLst>
            </p:cNvPr>
            <p:cNvSpPr/>
            <p:nvPr/>
          </p:nvSpPr>
          <p:spPr>
            <a:xfrm>
              <a:off x="6067847" y="1287117"/>
              <a:ext cx="3498574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2" name="사다리꼴 21">
              <a:extLst>
                <a:ext uri="{FF2B5EF4-FFF2-40B4-BE49-F238E27FC236}">
                  <a16:creationId xmlns:a16="http://schemas.microsoft.com/office/drawing/2014/main" id="{4E82C737-9E10-42B4-A8D8-8ABEA06CE0EA}"/>
                </a:ext>
              </a:extLst>
            </p:cNvPr>
            <p:cNvSpPr/>
            <p:nvPr/>
          </p:nvSpPr>
          <p:spPr>
            <a:xfrm rot="10800000">
              <a:off x="2566805" y="3920985"/>
              <a:ext cx="3498574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C380220F-CB6D-4E76-94FB-07B1276188B7}"/>
                </a:ext>
              </a:extLst>
            </p:cNvPr>
            <p:cNvSpPr/>
            <p:nvPr/>
          </p:nvSpPr>
          <p:spPr>
            <a:xfrm>
              <a:off x="5404418" y="3920985"/>
              <a:ext cx="3498574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algn="ctr"/>
              <a:endParaRPr lang="en-US" altLang="ko-KR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4" name="사다리꼴 23">
              <a:extLst>
                <a:ext uri="{FF2B5EF4-FFF2-40B4-BE49-F238E27FC236}">
                  <a16:creationId xmlns:a16="http://schemas.microsoft.com/office/drawing/2014/main" id="{0013C0BA-6080-4B8C-BB67-767F7C6506E1}"/>
                </a:ext>
              </a:extLst>
            </p:cNvPr>
            <p:cNvSpPr/>
            <p:nvPr/>
          </p:nvSpPr>
          <p:spPr>
            <a:xfrm rot="10800000">
              <a:off x="8239564" y="3911358"/>
              <a:ext cx="3498574" cy="2633870"/>
            </a:xfrm>
            <a:prstGeom prst="trapezoid">
              <a:avLst/>
            </a:prstGeom>
            <a:solidFill>
              <a:schemeClr val="tx1">
                <a:alpha val="6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72" y="1201620"/>
            <a:ext cx="932769" cy="93276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589" y="994042"/>
            <a:ext cx="1005927" cy="100592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D4F0B83-D3A1-4D16-B509-31FF9FA12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45" y="1218778"/>
            <a:ext cx="705558" cy="70555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CF95A73-AD2C-4CDE-AF40-B128E5A928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67" y="3571241"/>
            <a:ext cx="1007141" cy="100714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E528C00-DC5E-47EC-A99F-B47005FD8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38" y="3570899"/>
            <a:ext cx="798996" cy="7989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B2502AD-4BAF-4449-809A-641F9D484040}"/>
              </a:ext>
            </a:extLst>
          </p:cNvPr>
          <p:cNvSpPr txBox="1"/>
          <p:nvPr/>
        </p:nvSpPr>
        <p:spPr>
          <a:xfrm>
            <a:off x="6148162" y="4455207"/>
            <a:ext cx="2052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Despite the world champion’s confidence, he </a:t>
            </a:r>
            <a:r>
              <a:rPr lang="en-US" altLang="ko-KR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loses 4 out of 5 games. </a:t>
            </a:r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However, he currently stands the only human who has beaten AlphaGo.</a:t>
            </a:r>
            <a:endParaRPr lang="ko-KR" altLang="en-US" sz="1400" dirty="0">
              <a:solidFill>
                <a:srgbClr val="00B0F0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75" y="1238700"/>
            <a:ext cx="1872916" cy="187291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D4F0B83-D3A1-4D16-B509-31FF9FA12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72" y="4323493"/>
            <a:ext cx="705558" cy="705558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4" y="3768923"/>
            <a:ext cx="1872916" cy="18729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A97F129-992C-4D12-8A32-0B87FCC5C358}"/>
              </a:ext>
            </a:extLst>
          </p:cNvPr>
          <p:cNvSpPr txBox="1"/>
          <p:nvPr/>
        </p:nvSpPr>
        <p:spPr>
          <a:xfrm>
            <a:off x="1483273" y="2094863"/>
            <a:ext cx="1820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In 2014…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Google experiments with using neural networks to </a:t>
            </a:r>
            <a:r>
              <a:rPr lang="en-US" altLang="ko-KR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create AlphaGo</a:t>
            </a:r>
            <a:endParaRPr lang="ko-KR" altLang="en-US" sz="1400" dirty="0">
              <a:solidFill>
                <a:srgbClr val="00B0F0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361FD8-7FEC-4397-BA9D-A0519FD10201}"/>
              </a:ext>
            </a:extLst>
          </p:cNvPr>
          <p:cNvSpPr txBox="1"/>
          <p:nvPr/>
        </p:nvSpPr>
        <p:spPr>
          <a:xfrm>
            <a:off x="4007890" y="1849495"/>
            <a:ext cx="2159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In </a:t>
            </a:r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2015…</a:t>
            </a:r>
            <a:endParaRPr lang="en-US" altLang="ko-KR" sz="1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AlphaGo beats European Go champion Fan Hui to become </a:t>
            </a:r>
            <a:r>
              <a:rPr lang="en-US" altLang="ko-KR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the first program to beat a professional Go player. </a:t>
            </a:r>
            <a:endParaRPr lang="ko-KR" altLang="en-US" sz="1400" dirty="0">
              <a:solidFill>
                <a:srgbClr val="00B0F0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361FD8-7FEC-4397-BA9D-A0519FD10201}"/>
              </a:ext>
            </a:extLst>
          </p:cNvPr>
          <p:cNvSpPr txBox="1"/>
          <p:nvPr/>
        </p:nvSpPr>
        <p:spPr>
          <a:xfrm>
            <a:off x="6652896" y="1847811"/>
            <a:ext cx="2348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In 2015…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Shortly after publishing the technical details on Nature, AlphaGo creators confidently </a:t>
            </a:r>
            <a:r>
              <a:rPr lang="en-US" altLang="ko-KR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claim that no human will be able to beat AlphaGo</a:t>
            </a:r>
            <a:endParaRPr lang="ko-KR" altLang="en-US" sz="1400" dirty="0">
              <a:solidFill>
                <a:srgbClr val="00B0F0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2502AD-4BAF-4449-809A-641F9D484040}"/>
              </a:ext>
            </a:extLst>
          </p:cNvPr>
          <p:cNvSpPr txBox="1"/>
          <p:nvPr/>
        </p:nvSpPr>
        <p:spPr>
          <a:xfrm>
            <a:off x="3424799" y="4505661"/>
            <a:ext cx="2052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In 2016, AlphaGo team agrees to perform </a:t>
            </a:r>
            <a:r>
              <a:rPr lang="en-US" altLang="ko-KR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a match against the 18-time Go world champion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Lee Sedol</a:t>
            </a:r>
            <a:endParaRPr lang="ko-KR" altLang="en-US" sz="1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076E6A-0D27-4DB1-BEE5-BA3F3DF0E3DF}"/>
              </a:ext>
            </a:extLst>
          </p:cNvPr>
          <p:cNvSpPr/>
          <p:nvPr/>
        </p:nvSpPr>
        <p:spPr>
          <a:xfrm>
            <a:off x="0" y="0"/>
            <a:ext cx="12192000" cy="236551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FF77BDA-05DE-43EE-AAB1-D1324B641D2E}"/>
              </a:ext>
            </a:extLst>
          </p:cNvPr>
          <p:cNvSpPr txBox="1">
            <a:spLocks/>
          </p:cNvSpPr>
          <p:nvPr/>
        </p:nvSpPr>
        <p:spPr>
          <a:xfrm>
            <a:off x="122712" y="103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Let’s Dumb It Down!</a:t>
            </a:r>
            <a:endParaRPr lang="ko-KR" altLang="en-US" sz="4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6" y="2734322"/>
            <a:ext cx="11537748" cy="342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11" y="2857430"/>
            <a:ext cx="11402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am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trike="sngStrik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probably can’t anyways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Fine-tune a whole new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model using neural networks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performs better than AlphaGo</a:t>
            </a: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doing, instead: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simple decision-making algorithm called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“Minimax” to create a Tic-Tac-Toe AI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never loses!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076E6A-0D27-4DB1-BEE5-BA3F3DF0E3DF}"/>
              </a:ext>
            </a:extLst>
          </p:cNvPr>
          <p:cNvSpPr/>
          <p:nvPr/>
        </p:nvSpPr>
        <p:spPr>
          <a:xfrm>
            <a:off x="0" y="0"/>
            <a:ext cx="12192000" cy="236551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FF77BDA-05DE-43EE-AAB1-D1324B641D2E}"/>
              </a:ext>
            </a:extLst>
          </p:cNvPr>
          <p:cNvSpPr txBox="1">
            <a:spLocks/>
          </p:cNvSpPr>
          <p:nvPr/>
        </p:nvSpPr>
        <p:spPr>
          <a:xfrm>
            <a:off x="122712" y="103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What Is “Minimax?”</a:t>
            </a:r>
            <a:endParaRPr lang="ko-KR" altLang="en-US" sz="4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6" y="2734322"/>
            <a:ext cx="11537748" cy="342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11" y="2857430"/>
            <a:ext cx="112961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you might have heard of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data science.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trike="sngStrik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bad!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don’t worry!</a:t>
            </a:r>
            <a:endParaRPr lang="en-US" strike="sngStrik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goes like this: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players,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and square.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will always choose the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will choose the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11" y="3431384"/>
            <a:ext cx="5304407" cy="24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2" name="Recording #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1963" y="436196"/>
            <a:ext cx="5768074" cy="59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076E6A-0D27-4DB1-BEE5-BA3F3DF0E3DF}"/>
              </a:ext>
            </a:extLst>
          </p:cNvPr>
          <p:cNvSpPr/>
          <p:nvPr/>
        </p:nvSpPr>
        <p:spPr>
          <a:xfrm>
            <a:off x="0" y="0"/>
            <a:ext cx="12192000" cy="236551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FF77BDA-05DE-43EE-AAB1-D1324B641D2E}"/>
              </a:ext>
            </a:extLst>
          </p:cNvPr>
          <p:cNvSpPr txBox="1">
            <a:spLocks/>
          </p:cNvSpPr>
          <p:nvPr/>
        </p:nvSpPr>
        <p:spPr>
          <a:xfrm>
            <a:off x="122712" y="103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Final Thoughts…</a:t>
            </a:r>
            <a:endParaRPr lang="ko-KR" altLang="en-US" sz="4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6" y="2734322"/>
            <a:ext cx="11537748" cy="342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95" y="2911876"/>
            <a:ext cx="11381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seems pretty simple when I explain it, but it requires ~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lines of code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looks pretty simple as well, but it requires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~350 lines of code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is unbeatable but we are.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make mistakes; the program does not. Because this is a simple game, with no mistakes, you will always tie.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91789">
                <a:srgbClr val="B9CBE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9284">
                <a:srgbClr val="C4D3E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076E6A-0D27-4DB1-BEE5-BA3F3DF0E3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FF77BDA-05DE-43EE-AAB1-D1324B641D2E}"/>
              </a:ext>
            </a:extLst>
          </p:cNvPr>
          <p:cNvSpPr txBox="1">
            <a:spLocks/>
          </p:cNvSpPr>
          <p:nvPr/>
        </p:nvSpPr>
        <p:spPr>
          <a:xfrm>
            <a:off x="5775616" y="3056550"/>
            <a:ext cx="640768" cy="74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ko-KR" altLang="en-US" sz="4400" dirty="0">
              <a:solidFill>
                <a:schemeClr val="bg1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3471</TotalTime>
  <Words>350</Words>
  <Application>Microsoft Office PowerPoint</Application>
  <PresentationFormat>와이드스크린</PresentationFormat>
  <Paragraphs>47</Paragraphs>
  <Slides>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바탕</vt:lpstr>
      <vt:lpstr>맑은 고딕</vt:lpstr>
      <vt:lpstr>Arial</vt:lpstr>
      <vt:lpstr>Arial Rounded MT Bold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Andrew Ahn</cp:lastModifiedBy>
  <cp:revision>96</cp:revision>
  <dcterms:created xsi:type="dcterms:W3CDTF">2017-11-12T05:43:08Z</dcterms:created>
  <dcterms:modified xsi:type="dcterms:W3CDTF">2022-11-29T21:20:27Z</dcterms:modified>
</cp:coreProperties>
</file>