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embeddedFontLst>
    <p:embeddedFont>
      <p:font typeface="Gill Sans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" roundtripDataSignature="AMtx7mjWkrwEZZY+BNuSq6P4QtTMRo0Pv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GillSans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Gill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9b2e3e5091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9b2e3e509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/>
          <p:nvPr>
            <p:ph type="ctrTitle"/>
          </p:nvPr>
        </p:nvSpPr>
        <p:spPr>
          <a:xfrm>
            <a:off x="2417779" y="802298"/>
            <a:ext cx="8637073" cy="254143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Gill Sans"/>
              <a:buNone/>
              <a:defRPr sz="6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" type="subTitle"/>
          </p:nvPr>
        </p:nvSpPr>
        <p:spPr>
          <a:xfrm>
            <a:off x="2417780" y="3531204"/>
            <a:ext cx="8637072" cy="9776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1800" cap="none">
                <a:solidFill>
                  <a:schemeClr val="dk1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7" name="Google Shape;17;p4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1" type="ftr"/>
          </p:nvPr>
        </p:nvSpPr>
        <p:spPr>
          <a:xfrm>
            <a:off x="2416500" y="329307"/>
            <a:ext cx="49739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437664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0" name="Google Shape;20;p4"/>
          <p:cNvCxnSpPr/>
          <p:nvPr/>
        </p:nvCxnSpPr>
        <p:spPr>
          <a:xfrm>
            <a:off x="2417780" y="3528542"/>
            <a:ext cx="863707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" type="body"/>
          </p:nvPr>
        </p:nvSpPr>
        <p:spPr>
          <a:xfrm rot="5400000">
            <a:off x="4527910" y="-1060599"/>
            <a:ext cx="3450613" cy="9603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88" name="Google Shape;88;p13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 rot="5400000">
            <a:off x="7917038" y="2321047"/>
            <a:ext cx="4659889" cy="16157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4"/>
          <p:cNvSpPr txBox="1"/>
          <p:nvPr>
            <p:ph idx="1" type="body"/>
          </p:nvPr>
        </p:nvSpPr>
        <p:spPr>
          <a:xfrm rot="5400000">
            <a:off x="3029143" y="-785498"/>
            <a:ext cx="4659889" cy="78288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2" name="Google Shape;92;p14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4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95" name="Google Shape;95;p14"/>
          <p:cNvCxnSpPr/>
          <p:nvPr/>
        </p:nvCxnSpPr>
        <p:spPr>
          <a:xfrm>
            <a:off x="9439111" y="798973"/>
            <a:ext cx="0" cy="4659889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7" name="Google Shape;27;p5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1454239" y="1756130"/>
            <a:ext cx="8643154" cy="18879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" type="body"/>
          </p:nvPr>
        </p:nvSpPr>
        <p:spPr>
          <a:xfrm>
            <a:off x="1454239" y="3806195"/>
            <a:ext cx="8630446" cy="10129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91425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6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4" name="Google Shape;34;p6"/>
          <p:cNvCxnSpPr/>
          <p:nvPr/>
        </p:nvCxnSpPr>
        <p:spPr>
          <a:xfrm>
            <a:off x="1454239" y="3804985"/>
            <a:ext cx="8630446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>
            <p:ph type="title"/>
          </p:nvPr>
        </p:nvSpPr>
        <p:spPr>
          <a:xfrm>
            <a:off x="1449217" y="804889"/>
            <a:ext cx="9605635" cy="10593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1447331" y="2010878"/>
            <a:ext cx="4645152" cy="34485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2" type="body"/>
          </p:nvPr>
        </p:nvSpPr>
        <p:spPr>
          <a:xfrm>
            <a:off x="6413771" y="2017343"/>
            <a:ext cx="4645152" cy="3441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42" name="Google Shape;42;p7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type="title"/>
          </p:nvPr>
        </p:nvSpPr>
        <p:spPr>
          <a:xfrm>
            <a:off x="1447191" y="804163"/>
            <a:ext cx="9607661" cy="10563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1" type="body"/>
          </p:nvPr>
        </p:nvSpPr>
        <p:spPr>
          <a:xfrm>
            <a:off x="1447191" y="2019549"/>
            <a:ext cx="4645152" cy="80194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sz="22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8"/>
          <p:cNvSpPr txBox="1"/>
          <p:nvPr>
            <p:ph idx="2" type="body"/>
          </p:nvPr>
        </p:nvSpPr>
        <p:spPr>
          <a:xfrm>
            <a:off x="1447191" y="2824269"/>
            <a:ext cx="4645152" cy="26444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3" type="body"/>
          </p:nvPr>
        </p:nvSpPr>
        <p:spPr>
          <a:xfrm>
            <a:off x="6412362" y="2023003"/>
            <a:ext cx="4645152" cy="8022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sz="22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8"/>
          <p:cNvSpPr txBox="1"/>
          <p:nvPr>
            <p:ph idx="4" type="body"/>
          </p:nvPr>
        </p:nvSpPr>
        <p:spPr>
          <a:xfrm>
            <a:off x="6412362" y="2821491"/>
            <a:ext cx="4645152" cy="26373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2" name="Google Shape;52;p8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8" name="Google Shape;58;p9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0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/>
          <p:nvPr>
            <p:ph type="title"/>
          </p:nvPr>
        </p:nvSpPr>
        <p:spPr>
          <a:xfrm>
            <a:off x="1444671" y="798973"/>
            <a:ext cx="3273099" cy="22471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" type="body"/>
          </p:nvPr>
        </p:nvSpPr>
        <p:spPr>
          <a:xfrm>
            <a:off x="5043714" y="798974"/>
            <a:ext cx="6012470" cy="46588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2" type="body"/>
          </p:nvPr>
        </p:nvSpPr>
        <p:spPr>
          <a:xfrm>
            <a:off x="1444671" y="3205491"/>
            <a:ext cx="3275013" cy="2248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67" name="Google Shape;67;p11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1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0" name="Google Shape;70;p11"/>
          <p:cNvCxnSpPr/>
          <p:nvPr/>
        </p:nvCxnSpPr>
        <p:spPr>
          <a:xfrm>
            <a:off x="1448280" y="3205491"/>
            <a:ext cx="3269490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oogle Shape;72;p12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73" name="Google Shape;73;p12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>
              <a:noFill/>
            </a:ln>
            <a:effectLst>
              <a:outerShdw blurRad="127000" sx="98000" rotWithShape="0" algn="tl" dir="4740000" dist="228600" sy="98000">
                <a:srgbClr val="000000">
                  <a:alpha val="3372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2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cap="flat" cmpd="sng" w="50800">
              <a:solidFill>
                <a:srgbClr val="19191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5" name="Google Shape;75;p12"/>
          <p:cNvSpPr txBox="1"/>
          <p:nvPr>
            <p:ph type="title"/>
          </p:nvPr>
        </p:nvSpPr>
        <p:spPr>
          <a:xfrm>
            <a:off x="1451206" y="1129513"/>
            <a:ext cx="5532328" cy="18305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/>
          <p:nvPr>
            <p:ph idx="2" type="pic"/>
          </p:nvPr>
        </p:nvSpPr>
        <p:spPr>
          <a:xfrm>
            <a:off x="8124389" y="1122542"/>
            <a:ext cx="2791171" cy="3866327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77" name="Google Shape;77;p12"/>
          <p:cNvSpPr txBox="1"/>
          <p:nvPr>
            <p:ph idx="1" type="body"/>
          </p:nvPr>
        </p:nvSpPr>
        <p:spPr>
          <a:xfrm>
            <a:off x="1450329" y="3145992"/>
            <a:ext cx="5524404" cy="20037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78" name="Google Shape;78;p12"/>
          <p:cNvSpPr txBox="1"/>
          <p:nvPr>
            <p:ph idx="10" type="dt"/>
          </p:nvPr>
        </p:nvSpPr>
        <p:spPr>
          <a:xfrm>
            <a:off x="1447382" y="5469856"/>
            <a:ext cx="5527351" cy="3201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1" type="ftr"/>
          </p:nvPr>
        </p:nvSpPr>
        <p:spPr>
          <a:xfrm>
            <a:off x="1447382" y="318640"/>
            <a:ext cx="5541004" cy="320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81" name="Google Shape;81;p12"/>
          <p:cNvCxnSpPr/>
          <p:nvPr/>
        </p:nvCxnSpPr>
        <p:spPr>
          <a:xfrm>
            <a:off x="1447382" y="3143605"/>
            <a:ext cx="5527351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EBE9E6"/>
            </a:gs>
            <a:gs pos="100000">
              <a:srgbClr val="C9C5C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chemeClr val="lt2"/>
              </a:gs>
            </a:gsLst>
            <a:lin ang="54000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" name="Google Shape;7;p3"/>
          <p:cNvPicPr preferRelativeResize="0"/>
          <p:nvPr/>
        </p:nvPicPr>
        <p:blipFill rotWithShape="1">
          <a:blip r:embed="rId1">
            <a:alphaModFix/>
          </a:blip>
          <a:srcRect b="-1538" l="0" r="0" t="1538"/>
          <a:stretch/>
        </p:blipFill>
        <p:spPr>
          <a:xfrm>
            <a:off x="0" y="6126480"/>
            <a:ext cx="12192000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3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 b="0" i="0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3"/>
          <p:cNvSpPr txBox="1"/>
          <p:nvPr>
            <p:ph idx="1" type="body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429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302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175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048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048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048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048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048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1" name="Google Shape;11;p3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" name="Google Shape;12;p3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3" name="Google Shape;13;p3"/>
          <p:cNvCxnSpPr/>
          <p:nvPr/>
        </p:nvCxnSpPr>
        <p:spPr>
          <a:xfrm>
            <a:off x="0" y="6128413"/>
            <a:ext cx="12192000" cy="0"/>
          </a:xfrm>
          <a:prstGeom prst="straightConnector1">
            <a:avLst/>
          </a:prstGeom>
          <a:noFill/>
          <a:ln cap="flat" cmpd="sng" w="12700">
            <a:solidFill>
              <a:srgbClr val="000001">
                <a:alpha val="2000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rive.google.com/file/d/10h-9NKGH-NyqWUkIU5-pHl_hxpeXIFBE/view" TargetMode="External"/><Relationship Id="rId4" Type="http://schemas.openxmlformats.org/officeDocument/2006/relationships/image" Target="../media/image2.jpg"/><Relationship Id="rId5" Type="http://schemas.openxmlformats.org/officeDocument/2006/relationships/hyperlink" Target="http://drive.google.com/file/d/1JNcmO_z2SW69J3xM4YHXPLaTB7esl1hO/view" TargetMode="External"/><Relationship Id="rId6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EBE9E6"/>
            </a:gs>
            <a:gs pos="100000">
              <a:srgbClr val="C9C5C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"/>
          <p:cNvPicPr preferRelativeResize="0"/>
          <p:nvPr/>
        </p:nvPicPr>
        <p:blipFill rotWithShape="1">
          <a:blip r:embed="rId3">
            <a:alphaModFix/>
          </a:blip>
          <a:srcRect b="34489" l="2286" r="0" t="10547"/>
          <a:stretch/>
        </p:blipFill>
        <p:spPr>
          <a:xfrm>
            <a:off x="2" y="10"/>
            <a:ext cx="12191695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"/>
          <p:cNvSpPr/>
          <p:nvPr/>
        </p:nvSpPr>
        <p:spPr>
          <a:xfrm>
            <a:off x="3896786" y="3522131"/>
            <a:ext cx="8295300" cy="2488500"/>
          </a:xfrm>
          <a:prstGeom prst="rect">
            <a:avLst/>
          </a:prstGeom>
          <a:solidFill>
            <a:srgbClr val="000001">
              <a:alpha val="7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2" name="Google Shape;102;p1"/>
          <p:cNvSpPr txBox="1"/>
          <p:nvPr>
            <p:ph type="ctrTitle"/>
          </p:nvPr>
        </p:nvSpPr>
        <p:spPr>
          <a:xfrm>
            <a:off x="4065511" y="3693670"/>
            <a:ext cx="6832500" cy="1252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E"/>
              </a:buClr>
              <a:buSzPts val="4100"/>
              <a:buFont typeface="Gill Sans"/>
              <a:buNone/>
            </a:pPr>
            <a:r>
              <a:rPr lang="en-US" sz="4100">
                <a:solidFill>
                  <a:srgbClr val="FFFFFE"/>
                </a:solidFill>
              </a:rPr>
              <a:t>THINKING INSIDE THE MANDELBOX </a:t>
            </a:r>
            <a:endParaRPr/>
          </a:p>
        </p:txBody>
      </p:sp>
      <p:sp>
        <p:nvSpPr>
          <p:cNvPr id="103" name="Google Shape;103;p1"/>
          <p:cNvSpPr txBox="1"/>
          <p:nvPr>
            <p:ph idx="1" type="subTitle"/>
          </p:nvPr>
        </p:nvSpPr>
        <p:spPr>
          <a:xfrm>
            <a:off x="4065511" y="5126344"/>
            <a:ext cx="6832500" cy="7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 sz="1600">
                <a:solidFill>
                  <a:srgbClr val="FFFFFE"/>
                </a:solidFill>
              </a:rPr>
              <a:t>ANGELA CHENG</a:t>
            </a:r>
            <a:endParaRPr/>
          </a:p>
        </p:txBody>
      </p:sp>
      <p:cxnSp>
        <p:nvCxnSpPr>
          <p:cNvPr id="104" name="Google Shape;104;p1"/>
          <p:cNvCxnSpPr/>
          <p:nvPr/>
        </p:nvCxnSpPr>
        <p:spPr>
          <a:xfrm>
            <a:off x="4065509" y="5123680"/>
            <a:ext cx="6832500" cy="0"/>
          </a:xfrm>
          <a:prstGeom prst="straightConnector1">
            <a:avLst/>
          </a:prstGeom>
          <a:noFill/>
          <a:ln cap="flat" cmpd="sng" w="31750">
            <a:solidFill>
              <a:srgbClr val="98935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"/>
          <p:cNvSpPr txBox="1"/>
          <p:nvPr>
            <p:ph type="title"/>
          </p:nvPr>
        </p:nvSpPr>
        <p:spPr>
          <a:xfrm>
            <a:off x="1451575" y="1133426"/>
            <a:ext cx="9603300" cy="72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n-US"/>
              <a:t>Mandelbox Description, Generation,  and Animation</a:t>
            </a:r>
            <a:endParaRPr/>
          </a:p>
        </p:txBody>
      </p:sp>
      <p:sp>
        <p:nvSpPr>
          <p:cNvPr id="110" name="Google Shape;110;p2"/>
          <p:cNvSpPr txBox="1"/>
          <p:nvPr>
            <p:ph idx="1" type="body"/>
          </p:nvPr>
        </p:nvSpPr>
        <p:spPr>
          <a:xfrm>
            <a:off x="1451575" y="2015723"/>
            <a:ext cx="9603300" cy="441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A Mandelbox is a map of continuous Julia sets and is defined as the following: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For every component in the vector, if the value is greater than 1, replace it with 2 minus that value, and if the value is less than -1, replace it with -2 minus that value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The Mandelbox can be defined in any number of dimensions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Animation1 shows the 2D Mandelbox from scales -1.5 to 1.5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Animation2 shows a 2D slices of a 3D Mandelbox at scale = -1.5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For the fractal image generation, if the magnitude of the transformed vector is greater than 10 before iterating over this function 250 times, we assume it diverges and </a:t>
            </a:r>
            <a:r>
              <a:rPr lang="en-US"/>
              <a:t>we save the number of iterations it diverged at for the value at that poisiton</a:t>
            </a:r>
            <a:r>
              <a:rPr lang="en-US"/>
              <a:t>. Otherwise, if we iterate this function 250 times and the value is still less than 10, we assume it doesn’t diverge and save the value at that position as 0 or False.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9b2e3e5091_0_0"/>
          <p:cNvSpPr txBox="1"/>
          <p:nvPr>
            <p:ph type="title"/>
          </p:nvPr>
        </p:nvSpPr>
        <p:spPr>
          <a:xfrm>
            <a:off x="1451575" y="1205173"/>
            <a:ext cx="9603300" cy="648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Animation</a:t>
            </a:r>
            <a:endParaRPr/>
          </a:p>
        </p:txBody>
      </p:sp>
      <p:sp>
        <p:nvSpPr>
          <p:cNvPr id="116" name="Google Shape;116;g19b2e3e5091_0_0"/>
          <p:cNvSpPr txBox="1"/>
          <p:nvPr>
            <p:ph idx="1" type="body"/>
          </p:nvPr>
        </p:nvSpPr>
        <p:spPr>
          <a:xfrm>
            <a:off x="1451579" y="2015732"/>
            <a:ext cx="9603300" cy="345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7" name="Google Shape;117;g19b2e3e5091_0_0" title="movie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15600" y="2026524"/>
            <a:ext cx="5035900" cy="3776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g19b2e3e5091_0_0" title="animation1.mp4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32850" y="2026525"/>
            <a:ext cx="5035900" cy="3776925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g19b2e3e5091_0_0"/>
          <p:cNvSpPr txBox="1"/>
          <p:nvPr/>
        </p:nvSpPr>
        <p:spPr>
          <a:xfrm>
            <a:off x="7094400" y="5746425"/>
            <a:ext cx="3678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latin typeface="Gill Sans"/>
                <a:ea typeface="Gill Sans"/>
                <a:cs typeface="Gill Sans"/>
                <a:sym typeface="Gill Sans"/>
              </a:rPr>
              <a:t>2D slices of 3D Mandelbox. Took 10 hours to generate!</a:t>
            </a:r>
            <a:endParaRPr sz="120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0" name="Google Shape;120;g19b2e3e5091_0_0"/>
          <p:cNvSpPr txBox="1"/>
          <p:nvPr/>
        </p:nvSpPr>
        <p:spPr>
          <a:xfrm>
            <a:off x="1548500" y="5803450"/>
            <a:ext cx="3804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latin typeface="Gill Sans"/>
                <a:ea typeface="Gill Sans"/>
                <a:cs typeface="Gill Sans"/>
                <a:sym typeface="Gill Sans"/>
              </a:rPr>
              <a:t>2D Mandelbox. Lower res to get shorter computing time.</a:t>
            </a:r>
            <a:endParaRPr sz="1200"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Gallery">
  <a:themeElements>
    <a:clrScheme name="Gallery">
      <a:dk1>
        <a:srgbClr val="000000"/>
      </a:dk1>
      <a:lt1>
        <a:srgbClr val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2022-11-26T22:55:19Z</dcterms:created>
  <dc:creator>Angela Cheng</dc:creator>
</cp:coreProperties>
</file>