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6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261" autoAdjust="0"/>
  </p:normalViewPr>
  <p:slideViewPr>
    <p:cSldViewPr snapToGrid="0">
      <p:cViewPr varScale="1">
        <p:scale>
          <a:sx n="66" d="100"/>
          <a:sy n="66" d="100"/>
        </p:scale>
        <p:origin x="60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7ADD9-2083-264C-A652-8D52D02F7E72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DC217-DF71-1A49-B3EA-559F1F43B0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Advection: Transfer of matter or energy by a fluid, normally horizontally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Diffusion: The movement of matter or energy from a place of high density to a place of lower density</a:t>
            </a:r>
          </a:p>
          <a:p>
            <a:r>
              <a:rPr lang="en-US" dirty="0"/>
              <a:t>Add them together to get the combined advection-diffusion equation</a:t>
            </a:r>
          </a:p>
          <a:p>
            <a:r>
              <a:rPr lang="en-US" dirty="0"/>
              <a:t>The initial conditions can be a wave, such as a sin wave, a gaussian, etc. Basically, anything that has a solution that can represented by a wave equation</a:t>
            </a:r>
          </a:p>
          <a:p>
            <a:r>
              <a:rPr lang="en-US" dirty="0"/>
              <a:t>One way to numerically solve this and therefore model it in a programming software like python is by using the finite difference method.</a:t>
            </a:r>
          </a:p>
          <a:p>
            <a:r>
              <a:rPr lang="en-US" dirty="0"/>
              <a:t>In my project I have modeled and produced animations for this upstream scheme corresponding to different initial conditions. One thing I should mention is that when looking at advection only, you set sigma equal to 0. When looking at diffusion only, you set c equal to zero. That’s because of the definitions of advection and diffusion that I just gave a few moments ago.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on to the animations. The first plot shows how a wave changes as it moves horizontally along the circumference of the earth at the equator. I just picked this wave right here as an example. There is no diffusion, only advection, which is why its only showing horizontal change. The second plot shows a standing wave, in this case a gaussian, as it changes over time in the same latitude. Since the simple wave initial condition only works for the advection model, I have to chose a different initial condition that would satisfy the diffusion model. And finally, the third plot shows how a gaussian changes as it </a:t>
            </a:r>
            <a:r>
              <a:rPr lang="en-US" dirty="0" err="1"/>
              <a:t>advects</a:t>
            </a:r>
            <a:r>
              <a:rPr lang="en-US" dirty="0"/>
              <a:t> along the equator while simultaneously experiencing diffusion. All of these plots show the upstream scheme of a finite difference equation, but there are other schemes that are shown in the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DC217-DF71-1A49-B3EA-559F1F43B0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68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5F02DCD1-2C6B-F948-9F72-3BB0CF3D512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C1583C39-01BF-7F43-854C-FBB4E9AB6B0C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B103E64-1627-9140-8127-1849FED275E1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DD9C8446-696E-6942-B6C8-CC9CAD0B34E0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F5592931-05C6-8543-8B6E-A8BD29BD5C2B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7E7AB22C-8B7E-9B4A-8C65-396C3C874D86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8CE9AC2A-20AD-8C48-B5EB-B5322BDBCDE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4CF75428-5BE0-934D-BB71-675F8E23A386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9A85C5CA-AE29-AB4C-8F85-0373C72001D8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75594855-01E8-5A4B-B2B8-E2ECEF879100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B562DF68-3089-814D-8A14-C651FE91885E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2.mp4"/><Relationship Id="rId7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11" Type="http://schemas.openxmlformats.org/officeDocument/2006/relationships/image" Target="../media/image8.png"/><Relationship Id="rId5" Type="http://schemas.microsoft.com/office/2007/relationships/media" Target="../media/media3.mp4"/><Relationship Id="rId10" Type="http://schemas.openxmlformats.org/officeDocument/2006/relationships/image" Target="../media/image7.png"/><Relationship Id="rId4" Type="http://schemas.openxmlformats.org/officeDocument/2006/relationships/video" Target="../media/media2.mp4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about Global atmospheric circulation | Encounter Edu">
            <a:extLst>
              <a:ext uri="{FF2B5EF4-FFF2-40B4-BE49-F238E27FC236}">
                <a16:creationId xmlns:a16="http://schemas.microsoft.com/office/drawing/2014/main" id="{1C9925E8-DDBD-AC60-0296-1E66C5E6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904" y="386389"/>
            <a:ext cx="7620000" cy="614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/>
          <a:lstStyle/>
          <a:p>
            <a:r>
              <a:rPr lang="en-US" sz="4800" dirty="0"/>
              <a:t>Advection-Diffusion Equation Atmospheric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458202"/>
            <a:ext cx="9500507" cy="806675"/>
          </a:xfrm>
        </p:spPr>
        <p:txBody>
          <a:bodyPr/>
          <a:lstStyle/>
          <a:p>
            <a:r>
              <a:rPr lang="en-US" dirty="0"/>
              <a:t>Brian Alvarado Cruz</a:t>
            </a:r>
          </a:p>
          <a:p>
            <a:r>
              <a:rPr lang="en-US" dirty="0"/>
              <a:t>Eps 109, Fall 2022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/>
          <a:lstStyle/>
          <a:p>
            <a:r>
              <a:rPr lang="en-US" dirty="0"/>
              <a:t>Advection and Diffusion PDEs and FDEs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88C46-D0BC-4307-AE55-7601A139E7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06563"/>
                <a:ext cx="11429999" cy="4323847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Chapter 3 of </a:t>
                </a:r>
                <a:r>
                  <a:rPr lang="en-US" sz="1800" i="1" dirty="0"/>
                  <a:t>Atmospheric Modeling, Data Assimilation and Predictability </a:t>
                </a:r>
                <a:r>
                  <a:rPr lang="en-US" sz="1800" dirty="0"/>
                  <a:t>(</a:t>
                </a:r>
                <a:r>
                  <a:rPr lang="en-US" sz="1800" dirty="0" err="1"/>
                  <a:t>Kalnay</a:t>
                </a:r>
                <a:r>
                  <a:rPr lang="en-US" sz="1800" dirty="0"/>
                  <a:t> 2002)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Advection-Diffusion equation: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 = velocity (m/s) (written as </a:t>
                </a:r>
                <a:r>
                  <a:rPr lang="en-US" sz="2400" i="1" dirty="0"/>
                  <a:t>v</a:t>
                </a:r>
                <a:r>
                  <a:rPr lang="en-US" sz="2400" dirty="0"/>
                  <a:t>),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b="0" dirty="0"/>
                  <a:t> = thermal diffusivity (m</a:t>
                </a:r>
                <a:r>
                  <a:rPr lang="en-US" sz="2400" b="0" baseline="30000" dirty="0"/>
                  <a:t>2</a:t>
                </a:r>
                <a:r>
                  <a:rPr lang="en-US" sz="2400" b="0" dirty="0"/>
                  <a:t>/s) (often written as </a:t>
                </a:r>
                <a:r>
                  <a:rPr lang="en-US" sz="2400" b="0" i="1" dirty="0"/>
                  <a:t>k</a:t>
                </a:r>
                <a:r>
                  <a:rPr lang="en-US" sz="2400" b="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Initial conditions, u, can be a wave, a gaussian, etc. (ex. u = Asin(x*pi))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Solve and model in code using finite difference equation (FDE)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Upstream scheme: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b="0" dirty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400" b="0" dirty="0"/>
                  <a:t>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88C46-D0BC-4307-AE55-7601A139E7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06563"/>
                <a:ext cx="11429999" cy="4323847"/>
              </a:xfrm>
              <a:blipFill>
                <a:blip r:embed="rId3"/>
                <a:stretch>
                  <a:fillRect l="-747" t="-2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9303D-13C0-6A41-947A-F998CC47B3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</p:spPr>
        <p:txBody>
          <a:bodyPr/>
          <a:lstStyle/>
          <a:p>
            <a:fld id="{495D8227-9DE4-4D42-8C1B-E10C828BC634}" type="datetime1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9FEB4-4C5C-EB43-9696-7B42453DB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Advection-Diffusion Equation Atmospheric Model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A14C26-F8E6-E62A-1979-85A45F372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233" y="1957049"/>
            <a:ext cx="4549534" cy="571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34F253-1C4C-F095-3F25-5E258562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4941" y="2463947"/>
            <a:ext cx="5502117" cy="5105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091D2-3E4D-F8F5-8981-937801482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003" y="5517011"/>
            <a:ext cx="5296639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30D50-1377-244D-A1A4-32FB836C1F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098A06B-52D8-C143-AE54-C8C950480C5A}" type="datetime1">
              <a:rPr lang="en-US" smtClean="0"/>
              <a:t>11/29/2022</a:t>
            </a:fld>
            <a:endParaRPr lang="en-US" dirty="0"/>
          </a:p>
        </p:txBody>
      </p:sp>
      <p:pic>
        <p:nvPicPr>
          <p:cNvPr id="15" name="AdvectionDiffusionGaussian">
            <a:hlinkClick r:id="" action="ppaction://media"/>
            <a:extLst>
              <a:ext uri="{FF2B5EF4-FFF2-40B4-BE49-F238E27FC236}">
                <a16:creationId xmlns:a16="http://schemas.microsoft.com/office/drawing/2014/main" id="{387B0681-D747-FE00-321A-2835C7F87EE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63434" y="3260644"/>
            <a:ext cx="4389966" cy="329247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26C73-F226-914E-AC56-BF3172765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Numerical solutions to the Advection-Diffusion Equation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6E01-62BB-5145-A6C3-515717DD3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AdvectionSimpleWave">
            <a:hlinkClick r:id="" action="ppaction://media"/>
            <a:extLst>
              <a:ext uri="{FF2B5EF4-FFF2-40B4-BE49-F238E27FC236}">
                <a16:creationId xmlns:a16="http://schemas.microsoft.com/office/drawing/2014/main" id="{060C5269-55E4-E200-34EF-6B72D82B6D5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4835" y="136525"/>
            <a:ext cx="4389967" cy="3292476"/>
          </a:xfrm>
          <a:prstGeom prst="rect">
            <a:avLst/>
          </a:prstGeom>
        </p:spPr>
      </p:pic>
      <p:pic>
        <p:nvPicPr>
          <p:cNvPr id="14" name="DiffusionGaussian">
            <a:hlinkClick r:id="" action="ppaction://media"/>
            <a:extLst>
              <a:ext uri="{FF2B5EF4-FFF2-40B4-BE49-F238E27FC236}">
                <a16:creationId xmlns:a16="http://schemas.microsoft.com/office/drawing/2014/main" id="{3622EA56-4443-3829-4E1E-CB7BB30C94EC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597198" y="136525"/>
            <a:ext cx="4389967" cy="32924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7C9596C-84D3-322D-F1DF-53A7EE2186EA}"/>
              </a:ext>
            </a:extLst>
          </p:cNvPr>
          <p:cNvSpPr txBox="1"/>
          <p:nvPr/>
        </p:nvSpPr>
        <p:spPr>
          <a:xfrm>
            <a:off x="474562" y="3429000"/>
            <a:ext cx="328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Advection of a wave along an equator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2C2132-FAEE-C4EC-1F86-273F38CB56B9}"/>
              </a:ext>
            </a:extLst>
          </p:cNvPr>
          <p:cNvSpPr txBox="1"/>
          <p:nvPr/>
        </p:nvSpPr>
        <p:spPr>
          <a:xfrm>
            <a:off x="8299048" y="3429000"/>
            <a:ext cx="314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Diffusion of a gaussian along an equator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D1B806-D23F-A6B1-5EB5-3FA021201654}"/>
              </a:ext>
            </a:extLst>
          </p:cNvPr>
          <p:cNvSpPr txBox="1"/>
          <p:nvPr/>
        </p:nvSpPr>
        <p:spPr>
          <a:xfrm>
            <a:off x="4334042" y="2722956"/>
            <a:ext cx="3552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Advection-Diffusion of a gaussian along an equator</a:t>
            </a:r>
          </a:p>
        </p:txBody>
      </p:sp>
    </p:spTree>
    <p:extLst>
      <p:ext uri="{BB962C8B-B14F-4D97-AF65-F5344CB8AC3E}">
        <p14:creationId xmlns:p14="http://schemas.microsoft.com/office/powerpoint/2010/main" val="15273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1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9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25" repeatCount="indefinite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9B55C-3633-4810-B884-56D57B67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BB00-B503-AAAE-FD5C-FA8C12530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Kalnay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 E., &amp; Eugenia, K. (2003). 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Atmospheric modeling, data assimilation and predictability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Cambridge University Press.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Fung, I. (2022, October 11). </a:t>
            </a:r>
            <a:r>
              <a:rPr lang="en-US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Numerical Considerations</a:t>
            </a:r>
            <a:r>
              <a:rPr lang="en-U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[PDF document].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31B0B-EE95-45FA-7E33-AD9CE2AD51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7AB22C-8B7E-9B4A-8C65-396C3C874D86}" type="datetime1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84857-DBF4-0A52-30BE-6BC1194D9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C91FE-F754-12C4-FBEF-649D52611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1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526</Words>
  <Application>Microsoft Office PowerPoint</Application>
  <PresentationFormat>Widescreen</PresentationFormat>
  <Paragraphs>37</Paragraphs>
  <Slides>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Tenorite</vt:lpstr>
      <vt:lpstr>Office Theme</vt:lpstr>
      <vt:lpstr>Advection-Diffusion Equation Atmospheric Model</vt:lpstr>
      <vt:lpstr>Advection and Diffusion PDEs and FDEs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Advection-Diffusion Equation Atmospheric Model</dc:title>
  <dc:creator>Brian Alvarado Cruz</dc:creator>
  <cp:lastModifiedBy>Brian Alvarado Cruz</cp:lastModifiedBy>
  <cp:revision>8</cp:revision>
  <dcterms:created xsi:type="dcterms:W3CDTF">2022-11-29T19:32:07Z</dcterms:created>
  <dcterms:modified xsi:type="dcterms:W3CDTF">2022-11-30T23:12:26Z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