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Lato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Lato-regular.fntdata"/><Relationship Id="rId10" Type="http://schemas.openxmlformats.org/officeDocument/2006/relationships/slide" Target="slides/slide5.xml"/><Relationship Id="rId13" Type="http://schemas.openxmlformats.org/officeDocument/2006/relationships/font" Target="fonts/Lato-italic.fntdata"/><Relationship Id="rId12" Type="http://schemas.openxmlformats.org/officeDocument/2006/relationships/font" Target="fonts/La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La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9c4e0df615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9c4e0df615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a823cb407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a823cb407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a823cb407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a823cb407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a823cb4073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a823cb4073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0b-d6312eMDbnK3j8ls4UsKrF1xus5_y/view" TargetMode="External"/><Relationship Id="rId4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iLnCRXB-5mYGC5Lf3T4PhidgG8yds034/view" TargetMode="External"/><Relationship Id="rId4" Type="http://schemas.openxmlformats.org/officeDocument/2006/relationships/image" Target="../media/image3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rive.google.com/file/d/1ZaCoGxaJ-T199_-7oeA1tKJfqEvFpNXk/view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0" y="428425"/>
            <a:ext cx="8520600" cy="88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700"/>
              <a:t>Blackjack: Why The Dealer Always Wins</a:t>
            </a:r>
            <a:endParaRPr sz="3700"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1316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/>
              <a:t>Noppapon Chalermchockcharoenkit</a:t>
            </a:r>
            <a:endParaRPr sz="200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059150" y="1729413"/>
            <a:ext cx="2858110" cy="2729975"/>
          </a:xfrm>
          <a:prstGeom prst="rect">
            <a:avLst/>
          </a:prstGeom>
          <a:noFill/>
          <a:ln>
            <a:noFill/>
          </a:ln>
          <a:effectLst>
            <a:reflection blurRad="0" dir="5400000" dist="38100" endA="0" endPos="30000" fadeDir="5400012" kx="0" rotWithShape="0" algn="bl" stPos="0" sy="-100000" ky="0"/>
          </a:effectLst>
        </p:spPr>
      </p:pic>
      <p:pic>
        <p:nvPicPr>
          <p:cNvPr id="57" name="Google Shape;57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67375" y="2108737"/>
            <a:ext cx="3504624" cy="197135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  <a:reflection blurRad="0" dir="5400000" dist="38100" endA="0" endPos="30000" fadeDir="5400012" kx="0" rotWithShape="0" algn="bl" stPos="0" sy="-100000" ky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484925" y="692875"/>
            <a:ext cx="72318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2D3B45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The chance of winning a Blackjack hand is at 42.22%, tying and losing at 8.48% and 49.3% respectively. The final project will simulate the total amount of money earned by a casino (and each table) over time, with the casino consisting of multiple Blackjack tables operating simultaneously. The goal is to give insights to those who are interested in how much a casino might be making through illustrative animations.</a:t>
            </a:r>
            <a:endParaRPr/>
          </a:p>
        </p:txBody>
      </p:sp>
      <p:sp>
        <p:nvSpPr>
          <p:cNvPr id="63" name="Google Shape;63;p14"/>
          <p:cNvSpPr txBox="1"/>
          <p:nvPr/>
        </p:nvSpPr>
        <p:spPr>
          <a:xfrm>
            <a:off x="484925" y="1768050"/>
            <a:ext cx="77403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2D3B45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The </a:t>
            </a:r>
            <a:r>
              <a:rPr lang="en" sz="1200">
                <a:solidFill>
                  <a:srgbClr val="2D3B45"/>
                </a:solidFill>
                <a:highlight>
                  <a:srgbClr val="FFFFFF"/>
                </a:highlight>
                <a:latin typeface="Lato"/>
                <a:ea typeface="Lato"/>
                <a:cs typeface="Lato"/>
                <a:sym typeface="Lato"/>
              </a:rPr>
              <a:t>main technique that I will use is randomness (random walk), in which outcomes distributed over the standard Blackjack odds, assuming that all players play optimally.</a:t>
            </a:r>
            <a:endParaRPr/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8600" y="2725472"/>
            <a:ext cx="2680700" cy="1507901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  <a:reflection blurRad="0" dir="5400000" dist="38100" endA="0" endPos="30000" fadeDir="5400012" kx="0" rotWithShape="0" algn="bl" stPos="0" sy="-100000" ky="0"/>
          </a:effectLst>
        </p:spPr>
      </p:pic>
      <p:pic>
        <p:nvPicPr>
          <p:cNvPr id="65" name="Google Shape;6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43725" y="2938600"/>
            <a:ext cx="5251800" cy="1519025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14"/>
          <p:cNvSpPr/>
          <p:nvPr/>
        </p:nvSpPr>
        <p:spPr>
          <a:xfrm>
            <a:off x="6963825" y="3181100"/>
            <a:ext cx="116100" cy="11367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chemeClr val="lt1"/>
              </a:highlight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6289750" y="2604100"/>
            <a:ext cx="2610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bet size = 100, #turns = 1000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15" title="animation2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90163" y="803475"/>
            <a:ext cx="5163676" cy="3872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oogle Shape;77;p16" title="animation1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77575" y="907700"/>
            <a:ext cx="4988850" cy="3741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7" title="animation3.mp4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86000" y="857250"/>
            <a:ext cx="4572000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