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Oswald Medium"/>
      <p:regular r:id="rId9"/>
      <p:bold r:id="rId10"/>
    </p:embeddedFont>
    <p:embeddedFont>
      <p:font typeface="Average"/>
      <p:regular r:id="rId11"/>
    </p:embeddedFont>
    <p:embeddedFont>
      <p:font typeface="Oswal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verage-regular.fntdata"/><Relationship Id="rId10" Type="http://schemas.openxmlformats.org/officeDocument/2006/relationships/font" Target="fonts/OswaldMedium-bold.fntdata"/><Relationship Id="rId13" Type="http://schemas.openxmlformats.org/officeDocument/2006/relationships/font" Target="fonts/Oswald-bold.fntdata"/><Relationship Id="rId12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swald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9ca23ac9c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9ca23ac9c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9ca23ac9c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9ca23ac9c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://vizier.cds.unistra.fr/" TargetMode="External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://drive.google.com/file/d/1979449fcGd9FOLl0cRtJpzriXz5i-UsV/view" TargetMode="External"/><Relationship Id="rId6" Type="http://schemas.openxmlformats.org/officeDocument/2006/relationships/image" Target="../media/image6.jpg"/><Relationship Id="rId7" Type="http://schemas.openxmlformats.org/officeDocument/2006/relationships/hyperlink" Target="http://drive.google.com/file/d/14WGFJ_1XKs37L6yN5vFu12wXdetR8HDF/view" TargetMode="External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F9000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152400" y="594825"/>
            <a:ext cx="8755200" cy="204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400">
                <a:solidFill>
                  <a:schemeClr val="accent5"/>
                </a:solidFill>
                <a:latin typeface="Oswald Medium"/>
                <a:ea typeface="Oswald Medium"/>
                <a:cs typeface="Oswald Medium"/>
                <a:sym typeface="Oswald Medium"/>
              </a:rPr>
              <a:t>HERTZSPRUNG-</a:t>
            </a:r>
            <a:r>
              <a:rPr lang="en" sz="5400">
                <a:solidFill>
                  <a:schemeClr val="accent5"/>
                </a:solidFill>
                <a:latin typeface="Oswald Medium"/>
                <a:ea typeface="Oswald Medium"/>
                <a:cs typeface="Oswald Medium"/>
                <a:sym typeface="Oswald Medium"/>
              </a:rPr>
              <a:t>RUSSELL</a:t>
            </a:r>
            <a:r>
              <a:rPr lang="en" sz="5400">
                <a:solidFill>
                  <a:schemeClr val="accent5"/>
                </a:solidFill>
                <a:latin typeface="Oswald Medium"/>
                <a:ea typeface="Oswald Medium"/>
                <a:cs typeface="Oswald Medium"/>
                <a:sym typeface="Oswald Medium"/>
              </a:rPr>
              <a:t> DIAGRAM</a:t>
            </a:r>
            <a:endParaRPr sz="5400">
              <a:solidFill>
                <a:schemeClr val="accent5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4911150" y="3961450"/>
            <a:ext cx="3588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accent5"/>
                </a:solidFill>
                <a:latin typeface="Oswald Medium"/>
                <a:ea typeface="Oswald Medium"/>
                <a:cs typeface="Oswald Medium"/>
                <a:sym typeface="Oswald Medium"/>
              </a:rPr>
              <a:t>MAHUM KHAN</a:t>
            </a:r>
            <a:endParaRPr sz="4300">
              <a:solidFill>
                <a:schemeClr val="accent5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50" y="1991125"/>
            <a:ext cx="2423824" cy="2712375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F6000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214100" y="1015175"/>
            <a:ext cx="2781600" cy="363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200038" y="1015175"/>
            <a:ext cx="2781600" cy="363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237950" y="267575"/>
            <a:ext cx="6841200" cy="9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Data Analysis  -  The Hipparcos and Tycho Catalogues (ESA 1997)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950" y="1243775"/>
            <a:ext cx="2491201" cy="309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4275" y="1243775"/>
            <a:ext cx="2491199" cy="3077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6596950" y="4747775"/>
            <a:ext cx="6841200" cy="9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Data from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http://vizier.cds.unistra.fr/</a:t>
            </a:r>
            <a:r>
              <a:rPr lang="en" sz="1200"/>
              <a:t> </a:t>
            </a:r>
            <a:endParaRPr sz="1200"/>
          </a:p>
        </p:txBody>
      </p:sp>
      <p:sp>
        <p:nvSpPr>
          <p:cNvPr id="72" name="Google Shape;72;p14"/>
          <p:cNvSpPr txBox="1"/>
          <p:nvPr/>
        </p:nvSpPr>
        <p:spPr>
          <a:xfrm>
            <a:off x="6186000" y="1015175"/>
            <a:ext cx="2781600" cy="3632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5800" y="1273112"/>
            <a:ext cx="2491199" cy="3077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F6000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>
            <a:off x="5348250" y="117300"/>
            <a:ext cx="3569700" cy="2339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2482250" y="2533375"/>
            <a:ext cx="6435900" cy="25551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2482250" y="115600"/>
            <a:ext cx="2789400" cy="2339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82925" y="164100"/>
            <a:ext cx="4604100" cy="17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Oswald Medium"/>
                <a:ea typeface="Oswald Medium"/>
                <a:cs typeface="Oswald Medium"/>
                <a:sym typeface="Oswald Medium"/>
              </a:rPr>
              <a:t>WHAT TO</a:t>
            </a:r>
            <a:endParaRPr sz="4400"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400">
                <a:latin typeface="Oswald Medium"/>
                <a:ea typeface="Oswald Medium"/>
                <a:cs typeface="Oswald Medium"/>
                <a:sym typeface="Oswald Medium"/>
              </a:rPr>
              <a:t>ANIMATE?</a:t>
            </a:r>
            <a:endParaRPr sz="44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700" y="3157875"/>
            <a:ext cx="2440299" cy="1684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2928805" y="721744"/>
            <a:ext cx="2203500" cy="1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just animate all 100,000 individually and see what happens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3313" y="366330"/>
            <a:ext cx="1959981" cy="195985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5195575" y="43175"/>
            <a:ext cx="4014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000"/>
              <a:t>💡</a:t>
            </a:r>
            <a:endParaRPr sz="6000"/>
          </a:p>
        </p:txBody>
      </p:sp>
      <p:pic>
        <p:nvPicPr>
          <p:cNvPr id="86" name="Google Shape;86;p15" title="video1048878852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3850" y="279550"/>
            <a:ext cx="2544800" cy="19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 title="ezgif.com-gif-maker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88199" y="2627613"/>
            <a:ext cx="3155522" cy="23666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2356050" y="50950"/>
            <a:ext cx="4014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000"/>
              <a:t>💡</a:t>
            </a:r>
            <a:endParaRPr sz="6000"/>
          </a:p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2345000" y="2457175"/>
            <a:ext cx="4014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000"/>
              <a:t>💡</a:t>
            </a:r>
            <a:endParaRPr sz="6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