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9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8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5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1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63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45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0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3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40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04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.png"/><Relationship Id="rId5" Type="http://schemas.microsoft.com/office/2007/relationships/media" Target="../media/media3.mp4"/><Relationship Id="rId10" Type="http://schemas.openxmlformats.org/officeDocument/2006/relationships/image" Target="../media/image2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5BF47D-D3F2-2646-0233-1BE204B23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n-US" sz="4800"/>
              <a:t>3D Fractals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6F52A1-1713-62B6-47D9-7D7096AAE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r>
              <a:rPr lang="en-US" sz="2000"/>
              <a:t>Benedict Taguinod</a:t>
            </a:r>
          </a:p>
          <a:p>
            <a:r>
              <a:rPr lang="en-US" sz="2000"/>
              <a:t>EPS 109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ED9365D-C258-1E39-3F26-3289EB85C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88" y="625683"/>
            <a:ext cx="5866002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25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nimation6">
            <a:hlinkClick r:id="" action="ppaction://media"/>
            <a:extLst>
              <a:ext uri="{FF2B5EF4-FFF2-40B4-BE49-F238E27FC236}">
                <a16:creationId xmlns:a16="http://schemas.microsoft.com/office/drawing/2014/main" id="{24759A17-0175-D8D0-0C9E-163965A624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00198" y="4620840"/>
            <a:ext cx="3251199" cy="2438400"/>
          </a:xfrm>
          <a:prstGeom prst="rect">
            <a:avLst/>
          </a:prstGeom>
        </p:spPr>
      </p:pic>
      <p:pic>
        <p:nvPicPr>
          <p:cNvPr id="17" name="animation5">
            <a:hlinkClick r:id="" action="ppaction://media"/>
            <a:extLst>
              <a:ext uri="{FF2B5EF4-FFF2-40B4-BE49-F238E27FC236}">
                <a16:creationId xmlns:a16="http://schemas.microsoft.com/office/drawing/2014/main" id="{EBFE3EB8-8A37-71AD-9E78-B0A35EE33DB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92700" y="4627245"/>
            <a:ext cx="3251199" cy="2438400"/>
          </a:xfrm>
          <a:prstGeom prst="rect">
            <a:avLst/>
          </a:prstGeom>
        </p:spPr>
      </p:pic>
      <p:pic>
        <p:nvPicPr>
          <p:cNvPr id="8" name="animation4">
            <a:hlinkClick r:id="" action="ppaction://media"/>
            <a:extLst>
              <a:ext uri="{FF2B5EF4-FFF2-40B4-BE49-F238E27FC236}">
                <a16:creationId xmlns:a16="http://schemas.microsoft.com/office/drawing/2014/main" id="{EF01CCCA-2E61-6848-62C1-1D17E6EF7F6B}"/>
              </a:ext>
            </a:extLst>
          </p:cNvPr>
          <p:cNvPicPr>
            <a:picLocks noGrp="1" noChangeAspect="1"/>
          </p:cNvPicPr>
          <p:nvPr>
            <p:ph sz="quarter" idx="4"/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00198" y="2351436"/>
            <a:ext cx="3251199" cy="2438024"/>
          </a:xfrm>
        </p:spPr>
      </p:pic>
      <p:pic>
        <p:nvPicPr>
          <p:cNvPr id="7" name="animation3">
            <a:hlinkClick r:id="" action="ppaction://media"/>
            <a:extLst>
              <a:ext uri="{FF2B5EF4-FFF2-40B4-BE49-F238E27FC236}">
                <a16:creationId xmlns:a16="http://schemas.microsoft.com/office/drawing/2014/main" id="{17727751-DBC5-2A72-ADD2-F9BBF6032B13}"/>
              </a:ext>
            </a:extLst>
          </p:cNvPr>
          <p:cNvPicPr>
            <a:picLocks noGrp="1" noChangeAspect="1"/>
          </p:cNvPicPr>
          <p:nvPr>
            <p:ph sz="half" idx="2"/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92700" y="2375200"/>
            <a:ext cx="3251200" cy="243802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8183C-0811-3A64-35E1-0B23C089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and Experiments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02FCC-46DF-C4C5-DC05-32F289BBD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92699" y="2353437"/>
            <a:ext cx="3251199" cy="31539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Higher Resolution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E4E378-EBDC-4632-5487-DCC3DA145A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00198" y="2329673"/>
            <a:ext cx="3251199" cy="31539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Inverting Structure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1DFDFB-7B04-D882-1A77-48F57E562A5F}"/>
              </a:ext>
            </a:extLst>
          </p:cNvPr>
          <p:cNvSpPr txBox="1">
            <a:spLocks/>
          </p:cNvSpPr>
          <p:nvPr/>
        </p:nvSpPr>
        <p:spPr>
          <a:xfrm>
            <a:off x="5092699" y="4605461"/>
            <a:ext cx="3251199" cy="315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Removing Border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BCB963-3BBB-0DD5-37E8-8719E9566611}"/>
              </a:ext>
            </a:extLst>
          </p:cNvPr>
          <p:cNvSpPr txBox="1">
            <a:spLocks/>
          </p:cNvSpPr>
          <p:nvPr/>
        </p:nvSpPr>
        <p:spPr>
          <a:xfrm>
            <a:off x="8700198" y="4605461"/>
            <a:ext cx="3251199" cy="315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Allowing More Graphics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A86DD5-874B-8238-DBBD-D946BFDCA9B9}"/>
              </a:ext>
            </a:extLst>
          </p:cNvPr>
          <p:cNvSpPr txBox="1"/>
          <p:nvPr/>
        </p:nvSpPr>
        <p:spPr>
          <a:xfrm>
            <a:off x="443803" y="2252539"/>
            <a:ext cx="3251199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Method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577852E8-3898-21CD-666E-AD53189749A5}"/>
              </a:ext>
            </a:extLst>
          </p:cNvPr>
          <p:cNvSpPr txBox="1">
            <a:spLocks/>
          </p:cNvSpPr>
          <p:nvPr/>
        </p:nvSpPr>
        <p:spPr>
          <a:xfrm>
            <a:off x="443803" y="2748406"/>
            <a:ext cx="4648894" cy="38555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Mandelbrot Set</a:t>
            </a:r>
          </a:p>
          <a:p>
            <a:pPr lvl="1"/>
            <a:r>
              <a:rPr lang="en-US" dirty="0"/>
              <a:t>z_n+1 = </a:t>
            </a:r>
            <a:r>
              <a:rPr lang="en-US" dirty="0" err="1"/>
              <a:t>z_n</a:t>
            </a:r>
            <a:r>
              <a:rPr lang="en-US" dirty="0"/>
              <a:t>**2 + C</a:t>
            </a:r>
          </a:p>
          <a:p>
            <a:pPr lvl="1"/>
            <a:r>
              <a:rPr lang="en-US" dirty="0"/>
              <a:t>C: </a:t>
            </a:r>
            <a:r>
              <a:rPr lang="en-US" b="0" dirty="0">
                <a:solidFill>
                  <a:srgbClr val="56B6C2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b="0" dirty="0">
                <a:solidFill>
                  <a:srgbClr val="D19A66"/>
                </a:solidFill>
                <a:effectLst/>
                <a:latin typeface="Consolas" panose="020B0609020204030204" pitchFamily="49" charset="0"/>
              </a:rPr>
              <a:t>0.4</a:t>
            </a:r>
            <a:r>
              <a:rPr lang="en-US" b="0" dirty="0">
                <a:solidFill>
                  <a:srgbClr val="56B6C2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b="0" dirty="0">
                <a:solidFill>
                  <a:srgbClr val="D19A66"/>
                </a:solidFill>
                <a:effectLst/>
                <a:latin typeface="Consolas" panose="020B0609020204030204" pitchFamily="49" charset="0"/>
              </a:rPr>
              <a:t>0.6</a:t>
            </a:r>
            <a:r>
              <a:rPr lang="en-US" b="0" dirty="0">
                <a:solidFill>
                  <a:srgbClr val="C678DD"/>
                </a:solidFill>
                <a:effectLst/>
                <a:latin typeface="Consolas" panose="020B0609020204030204" pitchFamily="49" charset="0"/>
              </a:rPr>
              <a:t>j</a:t>
            </a:r>
          </a:p>
          <a:p>
            <a:r>
              <a:rPr lang="en-US" dirty="0"/>
              <a:t>Zoom Info:</a:t>
            </a:r>
          </a:p>
          <a:p>
            <a:pPr lvl="1"/>
            <a:r>
              <a:rPr lang="en-US" dirty="0"/>
              <a:t>X: </a:t>
            </a:r>
            <a:r>
              <a:rPr lang="en-US" b="0" dirty="0">
                <a:solidFill>
                  <a:srgbClr val="D19A66"/>
                </a:solidFill>
                <a:effectLst/>
                <a:latin typeface="Consolas" panose="020B0609020204030204" pitchFamily="49" charset="0"/>
              </a:rPr>
              <a:t>0.040594</a:t>
            </a:r>
            <a:endParaRPr lang="en-US" b="0" dirty="0">
              <a:solidFill>
                <a:srgbClr val="ABB2BF"/>
              </a:solidFill>
              <a:effectLst/>
              <a:latin typeface="Consolas" panose="020B0609020204030204" pitchFamily="49" charset="0"/>
            </a:endParaRPr>
          </a:p>
          <a:p>
            <a:pPr lvl="1"/>
            <a:r>
              <a:rPr lang="en-US" dirty="0"/>
              <a:t>Y: </a:t>
            </a:r>
            <a:r>
              <a:rPr lang="en-US" b="0" dirty="0">
                <a:solidFill>
                  <a:srgbClr val="56B6C2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b="0" dirty="0">
                <a:solidFill>
                  <a:srgbClr val="D19A66"/>
                </a:solidFill>
                <a:effectLst/>
                <a:latin typeface="Consolas" panose="020B0609020204030204" pitchFamily="49" charset="0"/>
              </a:rPr>
              <a:t>0.0698</a:t>
            </a:r>
          </a:p>
          <a:p>
            <a:pPr lvl="1"/>
            <a:r>
              <a:rPr lang="en-US"/>
              <a:t>Final Length: </a:t>
            </a:r>
            <a:r>
              <a:rPr lang="en-US" b="0" dirty="0">
                <a:solidFill>
                  <a:srgbClr val="D19A66"/>
                </a:solidFill>
                <a:effectLst/>
                <a:latin typeface="Consolas" panose="020B0609020204030204" pitchFamily="49" charset="0"/>
              </a:rPr>
              <a:t>0.00001</a:t>
            </a:r>
            <a:endParaRPr lang="en-US" dirty="0"/>
          </a:p>
          <a:p>
            <a:r>
              <a:rPr lang="en-US" dirty="0"/>
              <a:t>How to Run Using Notebook</a:t>
            </a:r>
          </a:p>
          <a:p>
            <a:pPr lvl="1"/>
            <a:r>
              <a:rPr lang="en-US" dirty="0"/>
              <a:t>Helper function makes mp4 file</a:t>
            </a:r>
          </a:p>
          <a:p>
            <a:pPr lvl="1"/>
            <a:r>
              <a:rPr lang="en-US" dirty="0"/>
              <a:t>Takes in different parameters for different effects </a:t>
            </a:r>
            <a:endParaRPr lang="en-US" b="0" dirty="0">
              <a:solidFill>
                <a:srgbClr val="C678DD"/>
              </a:solidFill>
              <a:effectLst/>
              <a:latin typeface="Consolas" panose="020B0609020204030204" pitchFamily="49" charset="0"/>
            </a:endParaRPr>
          </a:p>
          <a:p>
            <a:endParaRPr lang="en-US" b="0" dirty="0">
              <a:solidFill>
                <a:srgbClr val="ABB2BF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56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240E-F8B1-BEF4-5551-AA8BC24B8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Animation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83B0F-AFBE-A5BE-137F-435D75006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042450"/>
            <a:ext cx="9209532" cy="823912"/>
          </a:xfrm>
        </p:spPr>
        <p:txBody>
          <a:bodyPr>
            <a:normAutofit/>
          </a:bodyPr>
          <a:lstStyle/>
          <a:p>
            <a:r>
              <a:rPr lang="en-US" dirty="0"/>
              <a:t>High Resolution + More Graphics + No Borders</a:t>
            </a:r>
          </a:p>
        </p:txBody>
      </p:sp>
      <p:pic>
        <p:nvPicPr>
          <p:cNvPr id="8" name="animation7">
            <a:hlinkClick r:id="" action="ppaction://media"/>
            <a:extLst>
              <a:ext uri="{FF2B5EF4-FFF2-40B4-BE49-F238E27FC236}">
                <a16:creationId xmlns:a16="http://schemas.microsoft.com/office/drawing/2014/main" id="{44EBF1BF-59F8-6D88-A3CB-D240B1E6DFA8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030" t="22113" r="7773" b="18535"/>
          <a:stretch/>
        </p:blipFill>
        <p:spPr>
          <a:xfrm>
            <a:off x="1115568" y="2866362"/>
            <a:ext cx="7266432" cy="3710032"/>
          </a:xfrm>
        </p:spPr>
      </p:pic>
    </p:spTree>
    <p:extLst>
      <p:ext uri="{BB962C8B-B14F-4D97-AF65-F5344CB8AC3E}">
        <p14:creationId xmlns:p14="http://schemas.microsoft.com/office/powerpoint/2010/main" val="165736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79</Words>
  <Application>Microsoft Office PowerPoint</Application>
  <PresentationFormat>Widescreen</PresentationFormat>
  <Paragraphs>21</Paragraphs>
  <Slides>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Consolas</vt:lpstr>
      <vt:lpstr>Neue Haas Grotesk Text Pro</vt:lpstr>
      <vt:lpstr>AccentBoxVTI</vt:lpstr>
      <vt:lpstr>3D Fractals</vt:lpstr>
      <vt:lpstr>Method and Experiments</vt:lpstr>
      <vt:lpstr>Final Animation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Fractals</dc:title>
  <dc:creator>Benedict</dc:creator>
  <cp:lastModifiedBy>Benedict</cp:lastModifiedBy>
  <cp:revision>4</cp:revision>
  <dcterms:created xsi:type="dcterms:W3CDTF">2022-11-30T19:39:16Z</dcterms:created>
  <dcterms:modified xsi:type="dcterms:W3CDTF">2022-11-30T21:29:18Z</dcterms:modified>
</cp:coreProperties>
</file>