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6" r:id="rId1"/>
  </p:sldMasterIdLst>
  <p:notesMasterIdLst>
    <p:notesMasterId r:id="rId6"/>
  </p:notesMasterIdLst>
  <p:sldIdLst>
    <p:sldId id="256" r:id="rId2"/>
    <p:sldId id="266" r:id="rId3"/>
    <p:sldId id="268" r:id="rId4"/>
    <p:sldId id="27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E700"/>
    <a:srgbClr val="A934E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14"/>
    <p:restoredTop sz="94601"/>
  </p:normalViewPr>
  <p:slideViewPr>
    <p:cSldViewPr snapToGrid="0">
      <p:cViewPr>
        <p:scale>
          <a:sx n="68" d="100"/>
          <a:sy n="68" d="100"/>
        </p:scale>
        <p:origin x="1400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02077-C0B1-B641-B059-012FBD1E2BDF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B0BE2-1FCC-EB4A-8517-88E33C87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7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 followed a procedure somewhat similar to what we did with DLA,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B0BE2-1FCC-EB4A-8517-88E33C87F6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39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B0BE2-1FCC-EB4A-8517-88E33C87F6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0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67C-D836-E54B-BE40-98192ED808F7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1FB-1DE1-6449-A469-96743289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9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67C-D836-E54B-BE40-98192ED808F7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1FB-1DE1-6449-A469-96743289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4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67C-D836-E54B-BE40-98192ED808F7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1FB-1DE1-6449-A469-96743289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67C-D836-E54B-BE40-98192ED808F7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1FB-1DE1-6449-A469-96743289E9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6428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67C-D836-E54B-BE40-98192ED808F7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1FB-1DE1-6449-A469-96743289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70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67C-D836-E54B-BE40-98192ED808F7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1FB-1DE1-6449-A469-96743289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67C-D836-E54B-BE40-98192ED808F7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1FB-1DE1-6449-A469-96743289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82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67C-D836-E54B-BE40-98192ED808F7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1FB-1DE1-6449-A469-96743289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71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67C-D836-E54B-BE40-98192ED808F7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1FB-1DE1-6449-A469-96743289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9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67C-D836-E54B-BE40-98192ED808F7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1FB-1DE1-6449-A469-96743289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9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67C-D836-E54B-BE40-98192ED808F7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1FB-1DE1-6449-A469-96743289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5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67C-D836-E54B-BE40-98192ED808F7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1FB-1DE1-6449-A469-96743289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2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67C-D836-E54B-BE40-98192ED808F7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1FB-1DE1-6449-A469-96743289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4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67C-D836-E54B-BE40-98192ED808F7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1FB-1DE1-6449-A469-96743289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3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67C-D836-E54B-BE40-98192ED808F7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1FB-1DE1-6449-A469-96743289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5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67C-D836-E54B-BE40-98192ED808F7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1FB-1DE1-6449-A469-96743289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67C-D836-E54B-BE40-98192ED808F7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1FB-1DE1-6449-A469-96743289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0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698767C-D836-E54B-BE40-98192ED808F7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971FB-1DE1-6449-A469-96743289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28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6B9AD-D36E-3242-9290-630B8EB67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98821"/>
            <a:ext cx="9144000" cy="911142"/>
          </a:xfrm>
        </p:spPr>
        <p:txBody>
          <a:bodyPr>
            <a:normAutofit fontScale="90000"/>
          </a:bodyPr>
          <a:lstStyle/>
          <a:p>
            <a:r>
              <a:rPr lang="en-US" dirty="0"/>
              <a:t>ocean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A1BAB-228E-B873-F705-E56B38FE09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water</a:t>
            </a:r>
          </a:p>
        </p:txBody>
      </p:sp>
      <p:pic>
        <p:nvPicPr>
          <p:cNvPr id="12" name="Picture 11" descr="A bottle of water on a beach&#10;&#10;Description automatically generated with medium confidence">
            <a:extLst>
              <a:ext uri="{FF2B5EF4-FFF2-40B4-BE49-F238E27FC236}">
                <a16:creationId xmlns:a16="http://schemas.microsoft.com/office/drawing/2014/main" id="{3B213C64-4D3D-B36E-85CB-CF93EC512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1"/>
          <a:stretch/>
        </p:blipFill>
        <p:spPr>
          <a:xfrm>
            <a:off x="0" y="64634"/>
            <a:ext cx="12192000" cy="689065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44D4D75-512D-0133-CE90-50B2F177A62E}"/>
              </a:ext>
            </a:extLst>
          </p:cNvPr>
          <p:cNvSpPr txBox="1">
            <a:spLocks/>
          </p:cNvSpPr>
          <p:nvPr/>
        </p:nvSpPr>
        <p:spPr>
          <a:xfrm>
            <a:off x="680197" y="1407721"/>
            <a:ext cx="6034406" cy="1587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Franklin Gothic Book" panose="020B0503020102020204" pitchFamily="34" charset="0"/>
              </a:rPr>
              <a:t>Messages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in Bottles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7CDD0F-9BB8-89EC-9944-B94A9931B2B5}"/>
              </a:ext>
            </a:extLst>
          </p:cNvPr>
          <p:cNvSpPr txBox="1"/>
          <p:nvPr/>
        </p:nvSpPr>
        <p:spPr>
          <a:xfrm>
            <a:off x="177800" y="3733806"/>
            <a:ext cx="486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Emily Holmes</a:t>
            </a:r>
          </a:p>
          <a:p>
            <a:pPr algn="ctr"/>
            <a:r>
              <a:rPr lang="en-US" dirty="0"/>
              <a:t>EPS 109</a:t>
            </a:r>
          </a:p>
        </p:txBody>
      </p:sp>
    </p:spTree>
    <p:extLst>
      <p:ext uri="{BB962C8B-B14F-4D97-AF65-F5344CB8AC3E}">
        <p14:creationId xmlns:p14="http://schemas.microsoft.com/office/powerpoint/2010/main" val="167284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9EC6FFF-3949-4638-A265-B1515909B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C05BC5F-3118-49D0-B18C-5D9CC922C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733" y="0"/>
            <a:ext cx="3215640" cy="685800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A4B1E59-3C8A-453C-B841-6AB3B0CF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F14A97-F472-A22F-5CFA-4EDF45A84D54}"/>
              </a:ext>
            </a:extLst>
          </p:cNvPr>
          <p:cNvSpPr txBox="1"/>
          <p:nvPr/>
        </p:nvSpPr>
        <p:spPr>
          <a:xfrm>
            <a:off x="1583871" y="51761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73659-FC34-488B-7D0E-70B3F65D31F9}"/>
              </a:ext>
            </a:extLst>
          </p:cNvPr>
          <p:cNvSpPr txBox="1"/>
          <p:nvPr/>
        </p:nvSpPr>
        <p:spPr>
          <a:xfrm>
            <a:off x="422454" y="339138"/>
            <a:ext cx="9983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Franklin Gothic Book" panose="020B0503020102020204" pitchFamily="34" charset="0"/>
              </a:rPr>
              <a:t>Driving Question + Methods for Simulation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0C86B-36F5-FB9E-E2C3-E165FE794752}"/>
              </a:ext>
            </a:extLst>
          </p:cNvPr>
          <p:cNvSpPr txBox="1"/>
          <p:nvPr/>
        </p:nvSpPr>
        <p:spPr>
          <a:xfrm>
            <a:off x="376076" y="1263560"/>
            <a:ext cx="11439847" cy="279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40"/>
              </a:lnSpc>
              <a:buFontTx/>
              <a:buChar char="-"/>
            </a:pPr>
            <a:r>
              <a:rPr lang="en-US" sz="2400" b="1" dirty="0">
                <a:latin typeface="Franklin Gothic Book" panose="020B0503020102020204" pitchFamily="34" charset="0"/>
              </a:rPr>
              <a:t>What kind of current does a bottle need from Maryland to Ireland?</a:t>
            </a:r>
            <a:endParaRPr lang="en-US" sz="2200" dirty="0">
              <a:latin typeface="Franklin Gothic Book" panose="020B0503020102020204" pitchFamily="34" charset="0"/>
            </a:endParaRPr>
          </a:p>
          <a:p>
            <a:pPr marL="342900" indent="-342900">
              <a:lnSpc>
                <a:spcPts val="2640"/>
              </a:lnSpc>
              <a:buFontTx/>
              <a:buChar char="-"/>
            </a:pPr>
            <a:r>
              <a:rPr lang="en-US" sz="2200" dirty="0" err="1">
                <a:latin typeface="Franklin Gothic Book" panose="020B0503020102020204" pitchFamily="34" charset="0"/>
              </a:rPr>
              <a:t>Cartopy</a:t>
            </a:r>
            <a:r>
              <a:rPr lang="en-US" sz="2200" dirty="0">
                <a:latin typeface="Franklin Gothic Book" panose="020B0503020102020204" pitchFamily="34" charset="0"/>
              </a:rPr>
              <a:t> map projection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latin typeface="Franklin Gothic Book" panose="020B0503020102020204" pitchFamily="34" charset="0"/>
              </a:rPr>
              <a:t>Random walks to simulate potential bottle movement</a:t>
            </a:r>
          </a:p>
          <a:p>
            <a:pPr marL="800100" lvl="1" indent="-342900">
              <a:buFontTx/>
              <a:buChar char="-"/>
            </a:pPr>
            <a:r>
              <a:rPr lang="en-US" sz="2200" dirty="0">
                <a:latin typeface="Franklin Gothic Book" panose="020B0503020102020204" pitchFamily="34" charset="0"/>
              </a:rPr>
              <a:t>Vary probabilities to roughly model currents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latin typeface="Franklin Gothic Book" panose="020B0503020102020204" pitchFamily="34" charset="0"/>
              </a:rPr>
              <a:t>Stop movement when they hit land</a:t>
            </a:r>
          </a:p>
          <a:p>
            <a:pPr marL="800100" lvl="1" indent="-342900">
              <a:buFontTx/>
              <a:buChar char="-"/>
            </a:pPr>
            <a:r>
              <a:rPr lang="en-US" sz="2200" dirty="0" err="1">
                <a:latin typeface="Franklin Gothic Book" panose="020B0503020102020204" pitchFamily="34" charset="0"/>
              </a:rPr>
              <a:t>global_land_mask</a:t>
            </a:r>
            <a:r>
              <a:rPr lang="en-US" sz="2200" dirty="0">
                <a:latin typeface="Franklin Gothic Book" panose="020B0503020102020204" pitchFamily="34" charset="0"/>
              </a:rPr>
              <a:t> package</a:t>
            </a:r>
          </a:p>
          <a:p>
            <a:pPr marL="342900" indent="-342900">
              <a:buFontTx/>
              <a:buChar char="-"/>
            </a:pPr>
            <a:r>
              <a:rPr lang="en-US" sz="2200" b="1" dirty="0">
                <a:latin typeface="Franklin Gothic Book" panose="020B0503020102020204" pitchFamily="34" charset="0"/>
              </a:rPr>
              <a:t>Explore where bottles end up!</a:t>
            </a:r>
          </a:p>
          <a:p>
            <a:pPr marL="342900" indent="-342900">
              <a:buFontTx/>
              <a:buChar char="-"/>
            </a:pPr>
            <a:endParaRPr lang="en-US" sz="2200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1A4E6-4A8D-F6A6-F292-1362BD2DB3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4324" y="3034871"/>
            <a:ext cx="6569020" cy="3354393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2DCDAE65-9C7F-9FC6-F132-94E8244BEA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479" y="4228884"/>
            <a:ext cx="4899995" cy="138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8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9EC6FFF-3949-4638-A265-B1515909B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25F78-2A1C-F604-42D1-0E56CEAA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95" y="333839"/>
            <a:ext cx="6079912" cy="47372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Equal Probability Movement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C05BC5F-3118-49D0-B18C-5D9CC922C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733" y="0"/>
            <a:ext cx="3215640" cy="685800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A4B1E59-3C8A-453C-B841-6AB3B0CF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F14A97-F472-A22F-5CFA-4EDF45A84D54}"/>
              </a:ext>
            </a:extLst>
          </p:cNvPr>
          <p:cNvSpPr txBox="1"/>
          <p:nvPr/>
        </p:nvSpPr>
        <p:spPr>
          <a:xfrm>
            <a:off x="1583871" y="51761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032414-D7F6-C93B-9913-78B9196EFAE2}"/>
              </a:ext>
            </a:extLst>
          </p:cNvPr>
          <p:cNvSpPr txBox="1">
            <a:spLocks/>
          </p:cNvSpPr>
          <p:nvPr/>
        </p:nvSpPr>
        <p:spPr>
          <a:xfrm>
            <a:off x="425004" y="175396"/>
            <a:ext cx="4785260" cy="178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dirty="0">
                <a:latin typeface="Franklin Gothic Book" panose="020B0503020102020204" pitchFamily="34" charset="0"/>
              </a:rPr>
              <a:t>25% chance of each direction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164FFF2-54C4-8CF5-D9BF-1639AF70CC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072" t="12274" r="36823" b="43923"/>
          <a:stretch/>
        </p:blipFill>
        <p:spPr>
          <a:xfrm>
            <a:off x="873624" y="1794009"/>
            <a:ext cx="4616904" cy="4118332"/>
          </a:xfrm>
          <a:prstGeom prst="rect">
            <a:avLst/>
          </a:prstGeom>
        </p:spPr>
      </p:pic>
      <p:pic>
        <p:nvPicPr>
          <p:cNvPr id="6" name="Picture 5" descr="A picture containing map&#10;&#10;Description automatically generated">
            <a:extLst>
              <a:ext uri="{FF2B5EF4-FFF2-40B4-BE49-F238E27FC236}">
                <a16:creationId xmlns:a16="http://schemas.microsoft.com/office/drawing/2014/main" id="{169CB591-C6B8-E0F2-3DE8-A42D1F7A53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048" t="11480" r="17893" b="11972"/>
          <a:stretch/>
        </p:blipFill>
        <p:spPr>
          <a:xfrm>
            <a:off x="6643153" y="440659"/>
            <a:ext cx="4923496" cy="597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9EC6FFF-3949-4638-A265-B1515909B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25F78-2A1C-F604-42D1-0E56CEAA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67" y="286768"/>
            <a:ext cx="7581905" cy="9015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latin typeface="Franklin Gothic Book" panose="020B0503020102020204" pitchFamily="34" charset="0"/>
              </a:rPr>
              <a:t>More Advanced Modeling with Currents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C05BC5F-3118-49D0-B18C-5D9CC922C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733" y="0"/>
            <a:ext cx="3215640" cy="685800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A4B1E59-3C8A-453C-B841-6AB3B0CF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F14A97-F472-A22F-5CFA-4EDF45A84D54}"/>
              </a:ext>
            </a:extLst>
          </p:cNvPr>
          <p:cNvSpPr txBox="1"/>
          <p:nvPr/>
        </p:nvSpPr>
        <p:spPr>
          <a:xfrm>
            <a:off x="1583871" y="51761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032414-D7F6-C93B-9913-78B9196EFAE2}"/>
              </a:ext>
            </a:extLst>
          </p:cNvPr>
          <p:cNvSpPr txBox="1">
            <a:spLocks/>
          </p:cNvSpPr>
          <p:nvPr/>
        </p:nvSpPr>
        <p:spPr>
          <a:xfrm>
            <a:off x="257832" y="2313502"/>
            <a:ext cx="4625717" cy="2862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sz="2600" dirty="0">
                <a:latin typeface="Franklin Gothic Book" panose="020B0503020102020204" pitchFamily="34" charset="0"/>
              </a:rPr>
              <a:t>West of Newfoundland: use Gulf Stream</a:t>
            </a:r>
          </a:p>
          <a:p>
            <a:pPr marL="914400" lvl="1" indent="-457200">
              <a:buFontTx/>
              <a:buChar char="-"/>
            </a:pPr>
            <a:r>
              <a:rPr lang="en-US" sz="2600" dirty="0">
                <a:latin typeface="Franklin Gothic Book" panose="020B0503020102020204" pitchFamily="34" charset="0"/>
              </a:rPr>
              <a:t>approx. 65° N of equator</a:t>
            </a:r>
          </a:p>
          <a:p>
            <a:pPr marL="914400" lvl="1" indent="-457200">
              <a:buFontTx/>
              <a:buChar char="-"/>
            </a:pPr>
            <a:r>
              <a:rPr lang="en-US" sz="2600" dirty="0">
                <a:latin typeface="Franklin Gothic Book" panose="020B0503020102020204" pitchFamily="34" charset="0"/>
              </a:rPr>
              <a:t>62% chance North,     28% chance East</a:t>
            </a:r>
          </a:p>
          <a:p>
            <a:pPr lvl="1"/>
            <a:endParaRPr lang="en-US" sz="2600" dirty="0">
              <a:latin typeface="Franklin Gothic Book" panose="020B05030201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600" dirty="0">
                <a:latin typeface="Franklin Gothic Book" panose="020B0503020102020204" pitchFamily="34" charset="0"/>
              </a:rPr>
              <a:t>East: use N. Atlantic Drift</a:t>
            </a:r>
          </a:p>
          <a:p>
            <a:pPr marL="914400" lvl="1" indent="-457200">
              <a:buFontTx/>
              <a:buChar char="-"/>
            </a:pPr>
            <a:r>
              <a:rPr lang="en-US" sz="2600" dirty="0">
                <a:latin typeface="Franklin Gothic Book" panose="020B0503020102020204" pitchFamily="34" charset="0"/>
              </a:rPr>
              <a:t>approx. 25° N of equator</a:t>
            </a:r>
          </a:p>
          <a:p>
            <a:pPr marL="914400" lvl="1" indent="-457200">
              <a:buFontTx/>
              <a:buChar char="-"/>
            </a:pPr>
            <a:r>
              <a:rPr lang="en-US" sz="2600" dirty="0">
                <a:latin typeface="Franklin Gothic Book" panose="020B0503020102020204" pitchFamily="34" charset="0"/>
              </a:rPr>
              <a:t>18% chance North,   72% chance East</a:t>
            </a:r>
          </a:p>
          <a:p>
            <a:pPr lvl="1"/>
            <a:endParaRPr lang="en-US" sz="26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C5096FB4-A1A9-4B4A-F9F6-B7C4650E77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67" t="33392" r="9297" b="33095"/>
          <a:stretch/>
        </p:blipFill>
        <p:spPr>
          <a:xfrm>
            <a:off x="5080509" y="2144494"/>
            <a:ext cx="6936006" cy="294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24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{963808A6-6A69-924B-AA3D-16A02FAD0AF2}tf10001062</Template>
  <TotalTime>1303</TotalTime>
  <Words>137</Words>
  <Application>Microsoft Macintosh PowerPoint</Application>
  <PresentationFormat>Widescreen</PresentationFormat>
  <Paragraphs>27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Franklin Gothic Book</vt:lpstr>
      <vt:lpstr>Wingdings 3</vt:lpstr>
      <vt:lpstr>Ion</vt:lpstr>
      <vt:lpstr>ocean</vt:lpstr>
      <vt:lpstr>PowerPoint Presentation</vt:lpstr>
      <vt:lpstr>Equal Probability Movement</vt:lpstr>
      <vt:lpstr>More Advanced Modeling with Currents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Holmes</dc:creator>
  <cp:lastModifiedBy>Emily Holmes</cp:lastModifiedBy>
  <cp:revision>9</cp:revision>
  <dcterms:created xsi:type="dcterms:W3CDTF">2022-11-28T21:02:29Z</dcterms:created>
  <dcterms:modified xsi:type="dcterms:W3CDTF">2022-11-29T22:23:22Z</dcterms:modified>
</cp:coreProperties>
</file>