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8"/>
  </p:normalViewPr>
  <p:slideViewPr>
    <p:cSldViewPr snapToGrid="0">
      <p:cViewPr varScale="1">
        <p:scale>
          <a:sx n="82" d="100"/>
          <a:sy n="82" d="100"/>
        </p:scale>
        <p:origin x="16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BC6D2-CFEE-764C-BBFC-8CD414818657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A1F23-BED4-7A46-99FD-298A1C78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0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1F23-BED4-7A46-99FD-298A1C7846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 err="1">
                <a:solidFill>
                  <a:srgbClr val="3E3D40"/>
                </a:solidFill>
                <a:effectLst/>
                <a:latin typeface="MuseoSans"/>
              </a:rPr>
              <a:t>Giering</a:t>
            </a:r>
            <a:r>
              <a:rPr lang="en-US" sz="1200" b="0" i="0" dirty="0">
                <a:solidFill>
                  <a:srgbClr val="3E3D40"/>
                </a:solidFill>
                <a:effectLst/>
                <a:latin typeface="MuseoSans"/>
              </a:rPr>
              <a:t> SLC, </a:t>
            </a:r>
            <a:r>
              <a:rPr lang="en-US" sz="1200" b="0" i="0" dirty="0" err="1">
                <a:solidFill>
                  <a:srgbClr val="3E3D40"/>
                </a:solidFill>
                <a:effectLst/>
                <a:latin typeface="MuseoSans"/>
              </a:rPr>
              <a:t>Cavan</a:t>
            </a:r>
            <a:r>
              <a:rPr lang="en-US" sz="1200" b="0" i="0" dirty="0">
                <a:solidFill>
                  <a:srgbClr val="3E3D40"/>
                </a:solidFill>
                <a:effectLst/>
                <a:latin typeface="MuseoSans"/>
              </a:rPr>
              <a:t> EL, </a:t>
            </a:r>
            <a:r>
              <a:rPr lang="en-US" sz="1200" b="0" i="0" dirty="0" err="1">
                <a:solidFill>
                  <a:srgbClr val="3E3D40"/>
                </a:solidFill>
                <a:effectLst/>
                <a:latin typeface="MuseoSans"/>
              </a:rPr>
              <a:t>Basedow</a:t>
            </a:r>
            <a:r>
              <a:rPr lang="en-US" sz="1200" b="0" i="0" dirty="0">
                <a:solidFill>
                  <a:srgbClr val="3E3D40"/>
                </a:solidFill>
                <a:effectLst/>
                <a:latin typeface="MuseoSans"/>
              </a:rPr>
              <a:t> SL, Briggs N, </a:t>
            </a:r>
            <a:r>
              <a:rPr lang="en-US" sz="1200" b="0" i="0" dirty="0" err="1">
                <a:solidFill>
                  <a:srgbClr val="3E3D40"/>
                </a:solidFill>
                <a:effectLst/>
                <a:latin typeface="MuseoSans"/>
              </a:rPr>
              <a:t>Burd</a:t>
            </a:r>
            <a:r>
              <a:rPr lang="en-US" sz="1200" b="0" i="0" dirty="0">
                <a:solidFill>
                  <a:srgbClr val="3E3D40"/>
                </a:solidFill>
                <a:effectLst/>
                <a:latin typeface="MuseoSans"/>
              </a:rPr>
              <a:t> AB, </a:t>
            </a:r>
            <a:r>
              <a:rPr lang="en-US" sz="1200" b="0" i="0" dirty="0" err="1">
                <a:solidFill>
                  <a:srgbClr val="3E3D40"/>
                </a:solidFill>
                <a:effectLst/>
                <a:latin typeface="MuseoSans"/>
              </a:rPr>
              <a:t>Darroch</a:t>
            </a:r>
            <a:r>
              <a:rPr lang="en-US" sz="1200" b="0" i="0" dirty="0">
                <a:solidFill>
                  <a:srgbClr val="3E3D40"/>
                </a:solidFill>
                <a:effectLst/>
                <a:latin typeface="MuseoSans"/>
              </a:rPr>
              <a:t> LJ, </a:t>
            </a:r>
            <a:r>
              <a:rPr lang="en-US" sz="1200" b="0" i="0" dirty="0" err="1">
                <a:solidFill>
                  <a:srgbClr val="3E3D40"/>
                </a:solidFill>
                <a:effectLst/>
                <a:latin typeface="MuseoSans"/>
              </a:rPr>
              <a:t>Guidi</a:t>
            </a:r>
            <a:r>
              <a:rPr lang="en-US" sz="1200" b="0" i="0" dirty="0">
                <a:solidFill>
                  <a:srgbClr val="3E3D40"/>
                </a:solidFill>
                <a:effectLst/>
                <a:latin typeface="MuseoSans"/>
              </a:rPr>
              <a:t> L, </a:t>
            </a:r>
            <a:r>
              <a:rPr lang="en-US" sz="1200" b="0" i="0" dirty="0" err="1">
                <a:solidFill>
                  <a:srgbClr val="3E3D40"/>
                </a:solidFill>
                <a:effectLst/>
                <a:latin typeface="MuseoSans"/>
              </a:rPr>
              <a:t>Irisson</a:t>
            </a:r>
            <a:r>
              <a:rPr lang="en-US" sz="1200" b="0" i="0" dirty="0">
                <a:solidFill>
                  <a:srgbClr val="3E3D40"/>
                </a:solidFill>
                <a:effectLst/>
                <a:latin typeface="MuseoSans"/>
              </a:rPr>
              <a:t> J-O, Iversen MH, </a:t>
            </a:r>
            <a:r>
              <a:rPr lang="en-US" sz="1200" b="0" i="0" dirty="0" err="1">
                <a:solidFill>
                  <a:srgbClr val="3E3D40"/>
                </a:solidFill>
                <a:effectLst/>
                <a:latin typeface="MuseoSans"/>
              </a:rPr>
              <a:t>Kiko</a:t>
            </a:r>
            <a:r>
              <a:rPr lang="en-US" sz="1200" b="0" i="0" dirty="0">
                <a:solidFill>
                  <a:srgbClr val="3E3D40"/>
                </a:solidFill>
                <a:effectLst/>
                <a:latin typeface="MuseoSans"/>
              </a:rPr>
              <a:t> R, Lindsay D, </a:t>
            </a:r>
            <a:r>
              <a:rPr lang="en-US" sz="1200" b="0" i="0" dirty="0" err="1">
                <a:solidFill>
                  <a:srgbClr val="3E3D40"/>
                </a:solidFill>
                <a:effectLst/>
                <a:latin typeface="MuseoSans"/>
              </a:rPr>
              <a:t>Marcolin</a:t>
            </a:r>
            <a:r>
              <a:rPr lang="en-US" sz="1200" b="0" i="0" dirty="0">
                <a:solidFill>
                  <a:srgbClr val="3E3D40"/>
                </a:solidFill>
                <a:effectLst/>
                <a:latin typeface="MuseoSans"/>
              </a:rPr>
              <a:t> CR, McDonnell AMP, </a:t>
            </a:r>
            <a:r>
              <a:rPr lang="en-US" sz="1200" b="0" i="0" dirty="0" err="1">
                <a:solidFill>
                  <a:srgbClr val="3E3D40"/>
                </a:solidFill>
                <a:effectLst/>
                <a:latin typeface="MuseoSans"/>
              </a:rPr>
              <a:t>Möller</a:t>
            </a:r>
            <a:r>
              <a:rPr lang="en-US" sz="1200" b="0" i="0" dirty="0">
                <a:solidFill>
                  <a:srgbClr val="3E3D40"/>
                </a:solidFill>
                <a:effectLst/>
                <a:latin typeface="MuseoSans"/>
              </a:rPr>
              <a:t> KO, </a:t>
            </a:r>
            <a:r>
              <a:rPr lang="en-US" sz="1200" b="0" i="0" dirty="0" err="1">
                <a:solidFill>
                  <a:srgbClr val="3E3D40"/>
                </a:solidFill>
                <a:effectLst/>
                <a:latin typeface="MuseoSans"/>
              </a:rPr>
              <a:t>Passow</a:t>
            </a:r>
            <a:r>
              <a:rPr lang="en-US" sz="1200" b="0" i="0" dirty="0">
                <a:solidFill>
                  <a:srgbClr val="3E3D40"/>
                </a:solidFill>
                <a:effectLst/>
                <a:latin typeface="MuseoSans"/>
              </a:rPr>
              <a:t> U, </a:t>
            </a:r>
            <a:r>
              <a:rPr lang="en-US" sz="1200" b="0" i="0" dirty="0" err="1">
                <a:solidFill>
                  <a:srgbClr val="3E3D40"/>
                </a:solidFill>
                <a:effectLst/>
                <a:latin typeface="MuseoSans"/>
              </a:rPr>
              <a:t>Thomalla</a:t>
            </a:r>
            <a:r>
              <a:rPr lang="en-US" sz="1200" b="0" i="0" dirty="0">
                <a:solidFill>
                  <a:srgbClr val="3E3D40"/>
                </a:solidFill>
                <a:effectLst/>
                <a:latin typeface="MuseoSans"/>
              </a:rPr>
              <a:t> S, Trull TW and Waite AM (2020) Sinking Organic Particles in the Ocean—Flux Estimates From </a:t>
            </a:r>
            <a:r>
              <a:rPr lang="en-US" sz="1200" b="0" i="1" dirty="0">
                <a:solidFill>
                  <a:srgbClr val="3E3D40"/>
                </a:solidFill>
                <a:effectLst/>
                <a:latin typeface="MuseoSans"/>
              </a:rPr>
              <a:t>in situ</a:t>
            </a:r>
            <a:r>
              <a:rPr lang="en-US" sz="1200" b="0" i="0" dirty="0">
                <a:solidFill>
                  <a:srgbClr val="3E3D40"/>
                </a:solidFill>
                <a:effectLst/>
                <a:latin typeface="MuseoSans"/>
              </a:rPr>
              <a:t> Optical Devices. </a:t>
            </a:r>
            <a:r>
              <a:rPr lang="en-US" sz="1200" b="0" i="1" dirty="0">
                <a:solidFill>
                  <a:srgbClr val="3E3D40"/>
                </a:solidFill>
                <a:effectLst/>
                <a:latin typeface="MuseoSans"/>
              </a:rPr>
              <a:t>Front. Mar. Sci.</a:t>
            </a:r>
            <a:r>
              <a:rPr lang="en-US" sz="1200" b="0" i="0" dirty="0">
                <a:solidFill>
                  <a:srgbClr val="3E3D40"/>
                </a:solidFill>
                <a:effectLst/>
                <a:latin typeface="MuseoSans"/>
              </a:rPr>
              <a:t> 6:834. </a:t>
            </a:r>
            <a:r>
              <a:rPr lang="en-US" sz="1200" b="0" i="0" dirty="0" err="1">
                <a:solidFill>
                  <a:srgbClr val="3E3D40"/>
                </a:solidFill>
                <a:effectLst/>
                <a:latin typeface="MuseoSans"/>
              </a:rPr>
              <a:t>doi</a:t>
            </a:r>
            <a:r>
              <a:rPr lang="en-US" sz="1200" b="0" i="0" dirty="0">
                <a:solidFill>
                  <a:srgbClr val="3E3D40"/>
                </a:solidFill>
                <a:effectLst/>
                <a:latin typeface="MuseoSans"/>
              </a:rPr>
              <a:t>: 10.3389/fmars.2019.00834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1F23-BED4-7A46-99FD-298A1C7846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3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1F23-BED4-7A46-99FD-298A1C7846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8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C4CCE-C595-AB60-1EF4-7AD978625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A1DDD-FF5B-25A2-E407-DB627F9C9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0A566-13DF-C056-0547-C876788D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17E8-C514-D84D-A261-BF21C0D989C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0FCE5-D4AD-27CE-BA4E-65A89418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08417-7C19-8F04-B062-D1BAF7DB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26F4-4229-0F4B-964C-3EF41F5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8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3F7D-DFC2-229C-86B3-0193B2C0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32AA5-2876-A988-2201-4BCF91C3B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D6F68-129A-31CA-BDA4-E8BBB4F2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17E8-C514-D84D-A261-BF21C0D989C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24AA2-E274-93C3-CF74-94003B59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A6297-D4A4-7DB1-338B-070BFE994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26F4-4229-0F4B-964C-3EF41F5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0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9430A1-8EC1-AC42-061F-E68D0CF68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ACAB7-2833-B905-466D-E5C7956AD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CDC0A-C6A8-BD2A-9433-D557C9D9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17E8-C514-D84D-A261-BF21C0D989C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FB6A-580A-5D7F-1F5C-A7D0C9B8B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8EA94-8012-91B9-5780-EFB92AC9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26F4-4229-0F4B-964C-3EF41F5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3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0F13F-27F0-2658-A37F-FBCA7D18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F92AF-FDF7-4FF2-FCC8-573D8C376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8BCD5-6043-B821-DA78-7F534CA5A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17E8-C514-D84D-A261-BF21C0D989C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DD206-D652-E173-1C38-615C2877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58D73-2B85-1A72-BCBA-31A7811BC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26F4-4229-0F4B-964C-3EF41F5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1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EEFB8-639E-6272-61B9-5C115EB50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2B70D-1954-4D68-155C-18C003C00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9AA41-91DB-5DCB-40A5-D8300A875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17E8-C514-D84D-A261-BF21C0D989C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9638A-B1F9-D0CF-31F2-ABC2EB10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2BFB7-C8AD-99D4-D4DD-C69C6D9F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26F4-4229-0F4B-964C-3EF41F5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A3FD-352D-4057-3A5E-B5B85971B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D7232-A284-B492-8078-F5417D83C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5691D-515B-9F22-2A1B-C02F6DA62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58A6F-70E6-ACB6-6E8B-EC6D5E79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17E8-C514-D84D-A261-BF21C0D989C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5E92E-18CF-F0A5-94C0-17EF1F55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988BF-1B5C-DFEC-6425-4B58EA6E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26F4-4229-0F4B-964C-3EF41F5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2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93D7-2637-DECE-60B6-7542F985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44ED0-220E-87DA-389E-1010B9B76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74AC8-5201-C312-789B-C9978C329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56FA3-C969-4D2A-AC35-F8F613750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15578-7692-A96B-DF1F-4F89E2A62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F7E82B-BF8F-0422-A678-889C0FD78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17E8-C514-D84D-A261-BF21C0D989C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DC5D5D-6914-C76B-9B27-9F4350A6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B2789-400C-311F-434F-1AEB73B04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26F4-4229-0F4B-964C-3EF41F5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8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385E-75EC-5B7A-0182-F25B4D3E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645BBE-97E6-61B4-686C-CAF503B8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17E8-C514-D84D-A261-BF21C0D989C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1C3C17-AEB4-EEA8-65A2-A83CAA8E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FEA278-2E09-FAA6-E020-4F2707FF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26F4-4229-0F4B-964C-3EF41F5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571989-10A6-9434-2C38-71A8D3669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17E8-C514-D84D-A261-BF21C0D989C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7E039E-F257-B07F-D366-099B903F5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697B8-ABE4-A8EF-9E0D-C12C967C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26F4-4229-0F4B-964C-3EF41F5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2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5B682-C2E7-9B4C-E7C8-41ED0C0F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98FEE-1699-ACA2-83EA-B9AE0DC03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C678E-61B8-4BA8-A5B3-9883ACF80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720E8-57B7-6F41-06B1-D7EF5F10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17E8-C514-D84D-A261-BF21C0D989C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4E659-DEC1-A647-B04B-4250FD83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5E85B-627D-0E3A-AA01-5B26ACBF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26F4-4229-0F4B-964C-3EF41F5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3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65DE-E54F-E909-CAC9-D79A93A4B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819C23-A3CF-266E-8346-561626CEA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78A9E-85D4-532C-1BCE-EA26891ED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74D00-D330-2EE1-AAC0-5A6D9D61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17E8-C514-D84D-A261-BF21C0D989C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E349A-A5BA-97B7-712C-F27091A5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73EA7-B6DE-597D-E855-27CBE2EFE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26F4-4229-0F4B-964C-3EF41F5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4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661094-A365-B2EE-1A40-2843C21A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9377C-98B4-58D5-2027-DC7276CA4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F1782-5AF7-5AF6-6AC5-F2B455AA5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17E8-C514-D84D-A261-BF21C0D989C0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6A461-2DFF-ED0F-7BD7-2EA3AAEF2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58419-ABA1-D4E1-7DE6-8871C6579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26F4-4229-0F4B-964C-3EF41F5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1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452599-C666-D3F3-8157-18FEAD96A6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31921" b="12813"/>
          <a:stretch/>
        </p:blipFill>
        <p:spPr>
          <a:xfrm>
            <a:off x="0" y="318293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142867-EF35-F148-BF65-1FF325907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</a:rPr>
              <a:t>Particle characterization for ocean carbon export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2F275-FD00-4B1E-D836-A2A87CE42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EPS 109, Nov 30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Yunhao</a:t>
            </a:r>
            <a:r>
              <a:rPr lang="en-US" dirty="0">
                <a:solidFill>
                  <a:srgbClr val="FFFFFF"/>
                </a:solidFill>
              </a:rPr>
              <a:t> Li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9405E9-BFF6-03CE-E304-4D4715906628}"/>
              </a:ext>
            </a:extLst>
          </p:cNvPr>
          <p:cNvSpPr txBox="1"/>
          <p:nvPr/>
        </p:nvSpPr>
        <p:spPr>
          <a:xfrm>
            <a:off x="801391" y="6073170"/>
            <a:ext cx="105892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0" dirty="0">
                <a:effectLst/>
                <a:latin typeface="Open Sans" panose="020F0502020204030204" pitchFamily="34" charset="0"/>
              </a:rPr>
              <a:t>Source: </a:t>
            </a:r>
            <a:r>
              <a:rPr lang="en-US" sz="1400" b="0" i="0" dirty="0" err="1">
                <a:effectLst/>
                <a:latin typeface="Open Sans" panose="020F0502020204030204" pitchFamily="34" charset="0"/>
              </a:rPr>
              <a:t>Bourne</a:t>
            </a:r>
            <a:r>
              <a:rPr lang="en-US" sz="1400" b="0" i="0" dirty="0">
                <a:effectLst/>
                <a:latin typeface="Open Sans" panose="020F0502020204030204" pitchFamily="34" charset="0"/>
              </a:rPr>
              <a:t>, H. L., Bishop, J. K. B., Connors, E. J., and Wood, T. J.: Carbon export and fate beneath a dynamic upwelled filament off the California coast, </a:t>
            </a:r>
            <a:r>
              <a:rPr lang="en-US" sz="1400" b="0" i="0" dirty="0" err="1">
                <a:effectLst/>
                <a:latin typeface="Open Sans" panose="020F0502020204030204" pitchFamily="34" charset="0"/>
              </a:rPr>
              <a:t>Biogeosciences</a:t>
            </a:r>
            <a:r>
              <a:rPr lang="en-US" sz="1400" b="0" i="0" dirty="0">
                <a:effectLst/>
                <a:latin typeface="Open Sans" panose="020F0502020204030204" pitchFamily="34" charset="0"/>
              </a:rPr>
              <a:t>, 18, 3053–3086, https://</a:t>
            </a:r>
            <a:r>
              <a:rPr lang="en-US" sz="1400" b="0" i="0" dirty="0" err="1">
                <a:effectLst/>
                <a:latin typeface="Open Sans" panose="020F0502020204030204" pitchFamily="34" charset="0"/>
              </a:rPr>
              <a:t>doi.org</a:t>
            </a:r>
            <a:r>
              <a:rPr lang="en-US" sz="1400" b="0" i="0" dirty="0">
                <a:effectLst/>
                <a:latin typeface="Open Sans" panose="020F0502020204030204" pitchFamily="34" charset="0"/>
              </a:rPr>
              <a:t>/10.5194/bg-18-3053-2021, 2021.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0672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E28A8-FDBA-8991-F6DE-E11D26A3E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Introduction: Ocean Carbon Export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E80A8-8179-7F1C-B637-6B3CF9AC8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/>
              <a:t>Carbon sequestration: A portion of Particulate organic carbon and inorganic carbon will sink and then be buried by the sediments. They will never come back to the atmosphere.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/>
              <a:t>Important to understand the details and mechanism of carbon sinking, both the magnitude of flux and sinking character.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72AFD6F9-7F6B-6D99-357F-31E3A1CD8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r="4015"/>
          <a:stretch/>
        </p:blipFill>
        <p:spPr bwMode="auto">
          <a:xfrm>
            <a:off x="5295320" y="1884726"/>
            <a:ext cx="6253212" cy="415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2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4314CD1-3741-CEB7-9802-61FBD6821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891" y="3090769"/>
            <a:ext cx="1657296" cy="19351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B5BB30-3CA4-687F-2C13-332B92DD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Project: An algorithm to process raw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7FD8F-1143-551D-9B20-0EBF94E92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169762"/>
            <a:ext cx="3926880" cy="423103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Goal: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Produce an algorithm that can process particle images taken by camera system on the autonomous float.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code should be able to differentiate aggregates and particulate grains.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Particle area and numbers should be calculated.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Produce a cumulative particle distribution that is similar to the one on the paper</a:t>
            </a:r>
          </a:p>
        </p:txBody>
      </p:sp>
      <p:pic>
        <p:nvPicPr>
          <p:cNvPr id="5" name="Picture 4" descr="A picture containing light, white, round, image&#10;&#10;Description automatically generated">
            <a:extLst>
              <a:ext uri="{FF2B5EF4-FFF2-40B4-BE49-F238E27FC236}">
                <a16:creationId xmlns:a16="http://schemas.microsoft.com/office/drawing/2014/main" id="{CA4A0C08-BEB1-9D61-C38B-BC20127CB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843" y="457200"/>
            <a:ext cx="2608087" cy="2608087"/>
          </a:xfrm>
          <a:prstGeom prst="rect">
            <a:avLst/>
          </a:prstGeom>
        </p:spPr>
      </p:pic>
      <p:pic>
        <p:nvPicPr>
          <p:cNvPr id="6" name="Picture 5" descr="A picture containing night, dark&#10;&#10;Description automatically generated">
            <a:extLst>
              <a:ext uri="{FF2B5EF4-FFF2-40B4-BE49-F238E27FC236}">
                <a16:creationId xmlns:a16="http://schemas.microsoft.com/office/drawing/2014/main" id="{22B7B88D-B15E-6041-3B1A-4F3A7A7F1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4311" y="455186"/>
            <a:ext cx="2657689" cy="2657689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60794C79-4E43-F7DA-79C9-B890D8AAC1F3}"/>
              </a:ext>
            </a:extLst>
          </p:cNvPr>
          <p:cNvSpPr/>
          <p:nvPr/>
        </p:nvSpPr>
        <p:spPr>
          <a:xfrm>
            <a:off x="7948279" y="1643167"/>
            <a:ext cx="1472339" cy="374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51FCA6-6452-150C-6A84-19EACCAE6177}"/>
              </a:ext>
            </a:extLst>
          </p:cNvPr>
          <p:cNvSpPr txBox="1"/>
          <p:nvPr/>
        </p:nvSpPr>
        <p:spPr>
          <a:xfrm>
            <a:off x="8049017" y="1164907"/>
            <a:ext cx="127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Normalize</a:t>
            </a:r>
          </a:p>
        </p:txBody>
      </p:sp>
      <p:pic>
        <p:nvPicPr>
          <p:cNvPr id="10" name="Picture 9" descr="A picture containing black&#10;&#10;Description automatically generated">
            <a:extLst>
              <a:ext uri="{FF2B5EF4-FFF2-40B4-BE49-F238E27FC236}">
                <a16:creationId xmlns:a16="http://schemas.microsoft.com/office/drawing/2014/main" id="{BD9C38A8-D13A-6D44-7F7F-E7681755D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7683" y="3289011"/>
            <a:ext cx="3452570" cy="345257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C7437A-B39D-994C-973A-E9532D6264E9}"/>
              </a:ext>
            </a:extLst>
          </p:cNvPr>
          <p:cNvCxnSpPr>
            <a:cxnSpLocks/>
          </p:cNvCxnSpPr>
          <p:nvPr/>
        </p:nvCxnSpPr>
        <p:spPr>
          <a:xfrm>
            <a:off x="6343635" y="4633993"/>
            <a:ext cx="1794518" cy="1210547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B7FA4CB-1CF2-E03C-AF45-F235549A8C1C}"/>
              </a:ext>
            </a:extLst>
          </p:cNvPr>
          <p:cNvSpPr txBox="1"/>
          <p:nvPr/>
        </p:nvSpPr>
        <p:spPr>
          <a:xfrm>
            <a:off x="5079107" y="5105066"/>
            <a:ext cx="130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Aggregates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B59BB92-EA83-3C82-AAFE-66B214225688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8513968" y="6487610"/>
            <a:ext cx="1937058" cy="130166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94B95E4-6E3E-B934-7FD9-16AD5E702CB4}"/>
              </a:ext>
            </a:extLst>
          </p:cNvPr>
          <p:cNvSpPr txBox="1"/>
          <p:nvPr/>
        </p:nvSpPr>
        <p:spPr>
          <a:xfrm>
            <a:off x="10528300" y="5199962"/>
            <a:ext cx="1479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Overlapping grains everywhere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D28E222-D19C-E428-B2D1-595EB20BA1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1026" y="6189160"/>
            <a:ext cx="16002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4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A4B3-4704-F755-4C7D-5796ED4E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565688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C9D04-162D-E7B2-0D5F-14BA3F9AD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839" y="1257300"/>
            <a:ext cx="3932237" cy="497495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800" dirty="0"/>
              <a:t>Convert image to grayscale</a:t>
            </a:r>
          </a:p>
          <a:p>
            <a:pPr marL="342900" indent="-342900">
              <a:buAutoNum type="arabicPeriod"/>
            </a:pPr>
            <a:r>
              <a:rPr lang="en-US" sz="1800" dirty="0"/>
              <a:t>Thresholding the image twice, one focuses on aggregates, another one focuses on grains</a:t>
            </a:r>
          </a:p>
          <a:p>
            <a:pPr marL="342900" indent="-342900">
              <a:buAutoNum type="arabicPeriod"/>
            </a:pPr>
            <a:r>
              <a:rPr lang="en-US" sz="1800" dirty="0"/>
              <a:t>Use the one with lower thresholding, and label each region (similar to what we did in the computer lab on bubbles)</a:t>
            </a:r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37F377-555A-E73B-71C3-C4DC92C76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229" y="1883045"/>
            <a:ext cx="7472725" cy="2518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76E7EA-4D2E-E651-7E47-4A0DE9517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92" y="3744776"/>
            <a:ext cx="3070116" cy="29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9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C9D04-162D-E7B2-0D5F-14BA3F9AD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242" y="356462"/>
            <a:ext cx="3932237" cy="2232883"/>
          </a:xfrm>
        </p:spPr>
        <p:txBody>
          <a:bodyPr>
            <a:normAutofit/>
          </a:bodyPr>
          <a:lstStyle/>
          <a:p>
            <a:r>
              <a:rPr lang="en-US" sz="1800" dirty="0"/>
              <a:t>Extract the bubbles and calculate the average intensity of the area. (aggregates are less reflective)</a:t>
            </a:r>
          </a:p>
          <a:p>
            <a:r>
              <a:rPr lang="en-US" sz="1800" dirty="0"/>
              <a:t>If the bubble is an aggregate, calculate the area for the entire region. Else, apply the watershed algorithm to the local image with high threshold to identify overlapping grains</a:t>
            </a:r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27DBD-1C94-B0A4-6E8B-A31A0CB04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550" y="0"/>
            <a:ext cx="7185099" cy="2564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79C56B-4A9B-6093-12FC-9FCC3B9AD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21" y="4940300"/>
            <a:ext cx="7543800" cy="1917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39604F-9FC5-6E45-8318-A5AE218D3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21" y="2575967"/>
            <a:ext cx="6988174" cy="255397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3B6425-C49D-03DB-3FAE-6F216289D475}"/>
              </a:ext>
            </a:extLst>
          </p:cNvPr>
          <p:cNvSpPr/>
          <p:nvPr/>
        </p:nvSpPr>
        <p:spPr>
          <a:xfrm>
            <a:off x="9686441" y="3663478"/>
            <a:ext cx="1979264" cy="585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 Aggregates?</a:t>
            </a:r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0A8BD04A-2734-65EB-BECA-B8AABAC13401}"/>
              </a:ext>
            </a:extLst>
          </p:cNvPr>
          <p:cNvSpPr/>
          <p:nvPr/>
        </p:nvSpPr>
        <p:spPr>
          <a:xfrm>
            <a:off x="10042902" y="2216259"/>
            <a:ext cx="236161" cy="10759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>
            <a:extLst>
              <a:ext uri="{FF2B5EF4-FFF2-40B4-BE49-F238E27FC236}">
                <a16:creationId xmlns:a16="http://schemas.microsoft.com/office/drawing/2014/main" id="{E11C0860-FDDC-515F-8D29-07124670AD1F}"/>
              </a:ext>
            </a:extLst>
          </p:cNvPr>
          <p:cNvSpPr/>
          <p:nvPr/>
        </p:nvSpPr>
        <p:spPr>
          <a:xfrm>
            <a:off x="7658083" y="3822576"/>
            <a:ext cx="1883796" cy="2837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39308B-7CCD-C134-8781-51B4248C388F}"/>
              </a:ext>
            </a:extLst>
          </p:cNvPr>
          <p:cNvSpPr txBox="1"/>
          <p:nvPr/>
        </p:nvSpPr>
        <p:spPr>
          <a:xfrm>
            <a:off x="10444360" y="2589345"/>
            <a:ext cx="1747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 (Intensity&lt;0.1)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8161BB-130A-D25D-FE10-3FE2333AEB32}"/>
              </a:ext>
            </a:extLst>
          </p:cNvPr>
          <p:cNvSpPr txBox="1"/>
          <p:nvPr/>
        </p:nvSpPr>
        <p:spPr>
          <a:xfrm>
            <a:off x="7658082" y="3399862"/>
            <a:ext cx="209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(Intensity&gt;0.1)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82C715-A49D-9C43-A288-BBD1ACC1ACA0}"/>
              </a:ext>
            </a:extLst>
          </p:cNvPr>
          <p:cNvSpPr txBox="1"/>
          <p:nvPr/>
        </p:nvSpPr>
        <p:spPr>
          <a:xfrm>
            <a:off x="8472389" y="4848802"/>
            <a:ext cx="325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Tuning of parameters is important! It directly contributes to the results!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D43B6F7-3C84-D298-20D4-EEFA1EE49CAF}"/>
              </a:ext>
            </a:extLst>
          </p:cNvPr>
          <p:cNvSpPr/>
          <p:nvPr/>
        </p:nvSpPr>
        <p:spPr>
          <a:xfrm>
            <a:off x="4587179" y="5465732"/>
            <a:ext cx="1736130" cy="492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Watershed result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9AAD066-F300-3677-FFDE-F35441FD00A5}"/>
              </a:ext>
            </a:extLst>
          </p:cNvPr>
          <p:cNvSpPr/>
          <p:nvPr/>
        </p:nvSpPr>
        <p:spPr>
          <a:xfrm>
            <a:off x="708230" y="5485752"/>
            <a:ext cx="1736130" cy="492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High threshold local image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97B790C-24CD-CD7C-9FB6-F9D651FBFF3E}"/>
              </a:ext>
            </a:extLst>
          </p:cNvPr>
          <p:cNvSpPr/>
          <p:nvPr/>
        </p:nvSpPr>
        <p:spPr>
          <a:xfrm>
            <a:off x="4161552" y="4538437"/>
            <a:ext cx="1934447" cy="492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Intensity&gt;0.1, not aggregates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D222155-6B42-6F22-C977-AD33ED6AFE9D}"/>
              </a:ext>
            </a:extLst>
          </p:cNvPr>
          <p:cNvSpPr/>
          <p:nvPr/>
        </p:nvSpPr>
        <p:spPr>
          <a:xfrm>
            <a:off x="7224686" y="2312569"/>
            <a:ext cx="1934447" cy="492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Intensity&lt;&lt;0.1, is aggregates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C28E230-C45A-FC2C-ADC5-8D376BC44CA4}"/>
              </a:ext>
            </a:extLst>
          </p:cNvPr>
          <p:cNvSpPr/>
          <p:nvPr/>
        </p:nvSpPr>
        <p:spPr>
          <a:xfrm>
            <a:off x="2435086" y="2934634"/>
            <a:ext cx="1551790" cy="610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low threshold local image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3834BEF-DE5D-54B6-F657-260E639D18F9}"/>
              </a:ext>
            </a:extLst>
          </p:cNvPr>
          <p:cNvSpPr/>
          <p:nvPr/>
        </p:nvSpPr>
        <p:spPr>
          <a:xfrm>
            <a:off x="6920599" y="356462"/>
            <a:ext cx="1551790" cy="610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threshold local image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26FB10F-8206-C4B6-BFCC-4DB82690A947}"/>
              </a:ext>
            </a:extLst>
          </p:cNvPr>
          <p:cNvSpPr/>
          <p:nvPr/>
        </p:nvSpPr>
        <p:spPr>
          <a:xfrm>
            <a:off x="10217884" y="1104528"/>
            <a:ext cx="1551790" cy="610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greyscale</a:t>
            </a:r>
          </a:p>
          <a:p>
            <a:pPr algn="ctr"/>
            <a:r>
              <a:rPr lang="en-US" dirty="0"/>
              <a:t>local image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44302E3-F314-E0D7-0DE3-F6C597D00098}"/>
              </a:ext>
            </a:extLst>
          </p:cNvPr>
          <p:cNvSpPr/>
          <p:nvPr/>
        </p:nvSpPr>
        <p:spPr>
          <a:xfrm>
            <a:off x="5538666" y="2886991"/>
            <a:ext cx="1488208" cy="545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greyscale</a:t>
            </a:r>
          </a:p>
          <a:p>
            <a:pPr algn="ctr"/>
            <a:r>
              <a:rPr lang="en-US" sz="1600" dirty="0"/>
              <a:t>local image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C3D1994-AB35-EB17-2C19-8C6016DDF7EA}"/>
              </a:ext>
            </a:extLst>
          </p:cNvPr>
          <p:cNvSpPr/>
          <p:nvPr/>
        </p:nvSpPr>
        <p:spPr>
          <a:xfrm>
            <a:off x="4018614" y="2841376"/>
            <a:ext cx="1456469" cy="545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Region identification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C10FECF-2964-C5BB-3010-C45CB1E2B7D8}"/>
              </a:ext>
            </a:extLst>
          </p:cNvPr>
          <p:cNvSpPr/>
          <p:nvPr/>
        </p:nvSpPr>
        <p:spPr>
          <a:xfrm>
            <a:off x="8493315" y="-24377"/>
            <a:ext cx="1456469" cy="545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Region identification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D0DAD16-E157-4287-A023-157A981F49C9}"/>
              </a:ext>
            </a:extLst>
          </p:cNvPr>
          <p:cNvCxnSpPr>
            <a:cxnSpLocks/>
          </p:cNvCxnSpPr>
          <p:nvPr/>
        </p:nvCxnSpPr>
        <p:spPr>
          <a:xfrm flipH="1" flipV="1">
            <a:off x="7228695" y="6224582"/>
            <a:ext cx="1478803" cy="76465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CE3AB2E-0526-D1DC-1322-B1346343D4FB}"/>
              </a:ext>
            </a:extLst>
          </p:cNvPr>
          <p:cNvSpPr txBox="1"/>
          <p:nvPr/>
        </p:nvSpPr>
        <p:spPr>
          <a:xfrm>
            <a:off x="8748618" y="5957804"/>
            <a:ext cx="325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footprint generated by watershed, separate overlapping particles </a:t>
            </a:r>
          </a:p>
        </p:txBody>
      </p:sp>
    </p:spTree>
    <p:extLst>
      <p:ext uri="{BB962C8B-B14F-4D97-AF65-F5344CB8AC3E}">
        <p14:creationId xmlns:p14="http://schemas.microsoft.com/office/powerpoint/2010/main" val="71674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9FE1F-20BF-9CC1-1A2E-CE9A7CE13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00100"/>
          </a:xfrm>
        </p:spPr>
        <p:txBody>
          <a:bodyPr/>
          <a:lstStyle/>
          <a:p>
            <a:r>
              <a:rPr lang="en-US" dirty="0"/>
              <a:t>Calculation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C0B1D-A167-BF58-F37C-E7148563A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6997" y="1523206"/>
            <a:ext cx="3932237" cy="381158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One pixel=13um x 13um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ESD (Estimated spherical diameter)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939FA-A500-AE52-7F78-AF0A9E659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61" y="2987809"/>
            <a:ext cx="5526156" cy="2653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C68F23-2692-0AEC-F846-675BB93E2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644" y="-12754"/>
            <a:ext cx="6015460" cy="30322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C997A-EAC0-21A3-1153-4E05951CB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228" y="3077803"/>
            <a:ext cx="2580876" cy="36950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DB4DDD-3AFE-8B9F-8775-E3AE5ED4FC7E}"/>
              </a:ext>
            </a:extLst>
          </p:cNvPr>
          <p:cNvSpPr txBox="1"/>
          <p:nvPr/>
        </p:nvSpPr>
        <p:spPr>
          <a:xfrm>
            <a:off x="546997" y="56933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3E3D40"/>
                </a:solidFill>
                <a:effectLst/>
                <a:latin typeface="MuseoSans"/>
              </a:rPr>
              <a:t>Giering</a:t>
            </a:r>
            <a:r>
              <a:rPr lang="en-US" sz="1800" b="0" i="0" dirty="0">
                <a:solidFill>
                  <a:srgbClr val="3E3D40"/>
                </a:solidFill>
                <a:effectLst/>
                <a:latin typeface="MuseoSans"/>
              </a:rPr>
              <a:t> et al.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60884C-BBD5-1E84-40A3-B12B83B8FF5C}"/>
              </a:ext>
            </a:extLst>
          </p:cNvPr>
          <p:cNvSpPr txBox="1"/>
          <p:nvPr/>
        </p:nvSpPr>
        <p:spPr>
          <a:xfrm>
            <a:off x="6374297" y="3355685"/>
            <a:ext cx="31509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result (Top) and the result from the paper (</a:t>
            </a:r>
            <a:r>
              <a:rPr lang="en-US" dirty="0" err="1"/>
              <a:t>Bourne</a:t>
            </a:r>
            <a:r>
              <a:rPr lang="en-US" dirty="0"/>
              <a:t> et at.). The result is relatively consistent compared to the green curve. I neglected all particles smaller than 50 pixels</a:t>
            </a:r>
          </a:p>
          <a:p>
            <a:endParaRPr lang="en-US" dirty="0"/>
          </a:p>
          <a:p>
            <a:r>
              <a:rPr lang="en-US" dirty="0"/>
              <a:t>Method 1 is the threshold variation and method 3 is double processing through ImageJ.</a:t>
            </a:r>
          </a:p>
        </p:txBody>
      </p:sp>
    </p:spTree>
    <p:extLst>
      <p:ext uri="{BB962C8B-B14F-4D97-AF65-F5344CB8AC3E}">
        <p14:creationId xmlns:p14="http://schemas.microsoft.com/office/powerpoint/2010/main" val="267334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yh-presentation.mp4" descr="lyh-presentation.mp4">
            <a:hlinkClick r:id="" action="ppaction://media"/>
            <a:extLst>
              <a:ext uri="{FF2B5EF4-FFF2-40B4-BE49-F238E27FC236}">
                <a16:creationId xmlns:a16="http://schemas.microsoft.com/office/drawing/2014/main" id="{AD507F3D-DC4E-1516-2D1B-8A501C96F25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901" y="312202"/>
            <a:ext cx="11082198" cy="6233595"/>
          </a:xfrm>
        </p:spPr>
      </p:pic>
    </p:spTree>
    <p:extLst>
      <p:ext uri="{BB962C8B-B14F-4D97-AF65-F5344CB8AC3E}">
        <p14:creationId xmlns:p14="http://schemas.microsoft.com/office/powerpoint/2010/main" val="247151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519</Words>
  <Application>Microsoft Macintosh PowerPoint</Application>
  <PresentationFormat>Widescreen</PresentationFormat>
  <Paragraphs>51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MuseoSans</vt:lpstr>
      <vt:lpstr>Arial</vt:lpstr>
      <vt:lpstr>Calibri</vt:lpstr>
      <vt:lpstr>Calibri Light</vt:lpstr>
      <vt:lpstr>Open Sans</vt:lpstr>
      <vt:lpstr>Office Theme</vt:lpstr>
      <vt:lpstr>Particle characterization for ocean carbon export</vt:lpstr>
      <vt:lpstr>Introduction: Ocean Carbon Export</vt:lpstr>
      <vt:lpstr>Project: An algorithm to process raw image</vt:lpstr>
      <vt:lpstr>Algorithm</vt:lpstr>
      <vt:lpstr>PowerPoint Presentation</vt:lpstr>
      <vt:lpstr>Calculation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characterization for ocean carbon export</dc:title>
  <dc:creator>Yunhao Li</dc:creator>
  <cp:lastModifiedBy>Yunhao Li</cp:lastModifiedBy>
  <cp:revision>4</cp:revision>
  <dcterms:created xsi:type="dcterms:W3CDTF">2022-11-30T00:45:59Z</dcterms:created>
  <dcterms:modified xsi:type="dcterms:W3CDTF">2022-11-30T05:16:43Z</dcterms:modified>
</cp:coreProperties>
</file>