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2"/>
    <p:restoredTop sz="94710"/>
  </p:normalViewPr>
  <p:slideViewPr>
    <p:cSldViewPr snapToGrid="0">
      <p:cViewPr>
        <p:scale>
          <a:sx n="109" d="100"/>
          <a:sy n="109" d="100"/>
        </p:scale>
        <p:origin x="33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lastic_collision" TargetMode="External"/><Relationship Id="rId1" Type="http://schemas.openxmlformats.org/officeDocument/2006/relationships/hyperlink" Target="https://faculty.sites.iastate.edu/jia/files/inline-files/billiard-analysis.pd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lastic_collision" TargetMode="External"/><Relationship Id="rId1" Type="http://schemas.openxmlformats.org/officeDocument/2006/relationships/hyperlink" Target="https://faculty.sites.iastate.edu/jia/files/inline-files/billiard-analysi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EED6A-A90C-44FB-93B4-9018107F645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1438F7-7136-41F9-ADB0-643DCF3BFF11}">
      <dgm:prSet/>
      <dgm:spPr/>
      <dgm:t>
        <a:bodyPr/>
        <a:lstStyle/>
        <a:p>
          <a:r>
            <a:rPr lang="en-US"/>
            <a:t>Ball – Cloth Interactions and Ball’s motion evolution</a:t>
          </a:r>
        </a:p>
      </dgm:t>
    </dgm:pt>
    <dgm:pt modelId="{88B29D43-E449-4490-98A2-A61B28D43BAC}" type="parTrans" cxnId="{24F83F8F-0555-4837-904E-DDF2EF4ED766}">
      <dgm:prSet/>
      <dgm:spPr/>
      <dgm:t>
        <a:bodyPr/>
        <a:lstStyle/>
        <a:p>
          <a:endParaRPr lang="en-US"/>
        </a:p>
      </dgm:t>
    </dgm:pt>
    <dgm:pt modelId="{9E946773-3AFB-4D6C-90A8-9161DF7AA801}" type="sibTrans" cxnId="{24F83F8F-0555-4837-904E-DDF2EF4ED766}">
      <dgm:prSet/>
      <dgm:spPr/>
      <dgm:t>
        <a:bodyPr/>
        <a:lstStyle/>
        <a:p>
          <a:endParaRPr lang="en-US"/>
        </a:p>
      </dgm:t>
    </dgm:pt>
    <dgm:pt modelId="{5C1A1AE1-4F36-45F3-839D-70EC09EFDF94}">
      <dgm:prSet/>
      <dgm:spPr/>
      <dgm:t>
        <a:bodyPr/>
        <a:lstStyle/>
        <a:p>
          <a:r>
            <a:rPr lang="en-US"/>
            <a:t>Jia B., Mason M. &amp; Erdmann M., Trajectory of a Billiard Ball and Recovery of Its Initial Velocities, </a:t>
          </a:r>
          <a:r>
            <a:rPr lang="en-US">
              <a:hlinkClick xmlns:r="http://schemas.openxmlformats.org/officeDocument/2006/relationships" r:id="rId1"/>
            </a:rPr>
            <a:t>https://faculty.sites.iastate.edu/jia/files/inline-files/billiard-analysis.pdf</a:t>
          </a:r>
          <a:endParaRPr lang="en-US"/>
        </a:p>
      </dgm:t>
    </dgm:pt>
    <dgm:pt modelId="{C002141E-08F1-4A12-A43E-7F204C88C1A7}" type="parTrans" cxnId="{45826CA8-2475-4D94-A666-B8B185942D2F}">
      <dgm:prSet/>
      <dgm:spPr/>
      <dgm:t>
        <a:bodyPr/>
        <a:lstStyle/>
        <a:p>
          <a:endParaRPr lang="en-US"/>
        </a:p>
      </dgm:t>
    </dgm:pt>
    <dgm:pt modelId="{CD8E7602-6A82-4F80-97ED-71E4936F38AE}" type="sibTrans" cxnId="{45826CA8-2475-4D94-A666-B8B185942D2F}">
      <dgm:prSet/>
      <dgm:spPr/>
      <dgm:t>
        <a:bodyPr/>
        <a:lstStyle/>
        <a:p>
          <a:endParaRPr lang="en-US"/>
        </a:p>
      </dgm:t>
    </dgm:pt>
    <dgm:pt modelId="{EDB413ED-DAE0-4091-9055-893980A0AFE2}">
      <dgm:prSet/>
      <dgm:spPr/>
      <dgm:t>
        <a:bodyPr/>
        <a:lstStyle/>
        <a:p>
          <a:r>
            <a:rPr lang="en-US"/>
            <a:t>Elastic Collision</a:t>
          </a:r>
        </a:p>
      </dgm:t>
    </dgm:pt>
    <dgm:pt modelId="{5B317023-A0E0-4549-98A9-8834B268DDED}" type="parTrans" cxnId="{C97181AD-6CF2-41EA-90DA-F57B3137C8EC}">
      <dgm:prSet/>
      <dgm:spPr/>
      <dgm:t>
        <a:bodyPr/>
        <a:lstStyle/>
        <a:p>
          <a:endParaRPr lang="en-US"/>
        </a:p>
      </dgm:t>
    </dgm:pt>
    <dgm:pt modelId="{17D6CB1A-BFE6-4030-96E3-2A8A59F9EFD1}" type="sibTrans" cxnId="{C97181AD-6CF2-41EA-90DA-F57B3137C8EC}">
      <dgm:prSet/>
      <dgm:spPr/>
      <dgm:t>
        <a:bodyPr/>
        <a:lstStyle/>
        <a:p>
          <a:endParaRPr lang="en-US"/>
        </a:p>
      </dgm:t>
    </dgm:pt>
    <dgm:pt modelId="{F2417129-6F8F-4E1E-ACB6-D01B850C9F55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https://en.wikipedia.org/wiki/Elastic_collision#Two-dimensional</a:t>
          </a:r>
          <a:r>
            <a:rPr lang="en-US"/>
            <a:t> </a:t>
          </a:r>
        </a:p>
      </dgm:t>
    </dgm:pt>
    <dgm:pt modelId="{50BC088F-F0A1-4FDD-821C-A80D2FA38BC1}" type="parTrans" cxnId="{054CF0AE-B453-4FA6-B294-CF8325AD1D13}">
      <dgm:prSet/>
      <dgm:spPr/>
      <dgm:t>
        <a:bodyPr/>
        <a:lstStyle/>
        <a:p>
          <a:endParaRPr lang="en-US"/>
        </a:p>
      </dgm:t>
    </dgm:pt>
    <dgm:pt modelId="{FBAD2DB9-3461-4388-BADF-7E9EF2CBC5B4}" type="sibTrans" cxnId="{054CF0AE-B453-4FA6-B294-CF8325AD1D13}">
      <dgm:prSet/>
      <dgm:spPr/>
      <dgm:t>
        <a:bodyPr/>
        <a:lstStyle/>
        <a:p>
          <a:endParaRPr lang="en-US"/>
        </a:p>
      </dgm:t>
    </dgm:pt>
    <dgm:pt modelId="{8D3801E6-19B2-4126-9BC8-C440D1709F3A}">
      <dgm:prSet/>
      <dgm:spPr/>
      <dgm:t>
        <a:bodyPr/>
        <a:lstStyle/>
        <a:p>
          <a:r>
            <a:rPr lang="en-US"/>
            <a:t>Ball – Cue Stick Interaction</a:t>
          </a:r>
        </a:p>
      </dgm:t>
    </dgm:pt>
    <dgm:pt modelId="{71D66C40-A49E-4C90-A886-E2D2858638AF}" type="parTrans" cxnId="{47756CBB-8C00-4616-9D27-0612C35F4929}">
      <dgm:prSet/>
      <dgm:spPr/>
      <dgm:t>
        <a:bodyPr/>
        <a:lstStyle/>
        <a:p>
          <a:endParaRPr lang="en-US"/>
        </a:p>
      </dgm:t>
    </dgm:pt>
    <dgm:pt modelId="{7908EAD4-4E6A-449C-81B9-35EBB4E554C1}" type="sibTrans" cxnId="{47756CBB-8C00-4616-9D27-0612C35F4929}">
      <dgm:prSet/>
      <dgm:spPr/>
      <dgm:t>
        <a:bodyPr/>
        <a:lstStyle/>
        <a:p>
          <a:endParaRPr lang="en-US"/>
        </a:p>
      </dgm:t>
    </dgm:pt>
    <dgm:pt modelId="{AA74FC71-F7E1-40E3-BFC6-F00808824AF8}">
      <dgm:prSet/>
      <dgm:spPr/>
      <dgm:t>
        <a:bodyPr/>
        <a:lstStyle/>
        <a:p>
          <a:r>
            <a:rPr lang="en-US"/>
            <a:t>Leckie, W., &amp; Greenspan, M. (2005). Pool Physics Simulation by Event Prediction 1: Motion Transitions. ICGA Journal, 28(4), 214–222. doi:10.3233/icg-2005-28403</a:t>
          </a:r>
        </a:p>
      </dgm:t>
    </dgm:pt>
    <dgm:pt modelId="{EA23FF4D-5C11-4303-A902-9A6ADB017AA5}" type="parTrans" cxnId="{1E1BA323-1343-4868-B191-A111ABC29A64}">
      <dgm:prSet/>
      <dgm:spPr/>
      <dgm:t>
        <a:bodyPr/>
        <a:lstStyle/>
        <a:p>
          <a:endParaRPr lang="en-US"/>
        </a:p>
      </dgm:t>
    </dgm:pt>
    <dgm:pt modelId="{B241D3F3-A0E2-42BE-AD0C-43DAA86E9E19}" type="sibTrans" cxnId="{1E1BA323-1343-4868-B191-A111ABC29A64}">
      <dgm:prSet/>
      <dgm:spPr/>
      <dgm:t>
        <a:bodyPr/>
        <a:lstStyle/>
        <a:p>
          <a:endParaRPr lang="en-US"/>
        </a:p>
      </dgm:t>
    </dgm:pt>
    <dgm:pt modelId="{2B7BB6A3-55E7-A04C-A482-0854640B5BE9}" type="pres">
      <dgm:prSet presAssocID="{496EED6A-A90C-44FB-93B4-9018107F6456}" presName="linear" presStyleCnt="0">
        <dgm:presLayoutVars>
          <dgm:dir/>
          <dgm:animLvl val="lvl"/>
          <dgm:resizeHandles val="exact"/>
        </dgm:presLayoutVars>
      </dgm:prSet>
      <dgm:spPr/>
    </dgm:pt>
    <dgm:pt modelId="{67D4CA3A-0AB7-F34C-91C3-372C87765475}" type="pres">
      <dgm:prSet presAssocID="{D71438F7-7136-41F9-ADB0-643DCF3BFF11}" presName="parentLin" presStyleCnt="0"/>
      <dgm:spPr/>
    </dgm:pt>
    <dgm:pt modelId="{7F740CF0-92CA-FA40-BA9A-00EB8484974E}" type="pres">
      <dgm:prSet presAssocID="{D71438F7-7136-41F9-ADB0-643DCF3BFF11}" presName="parentLeftMargin" presStyleLbl="node1" presStyleIdx="0" presStyleCnt="3"/>
      <dgm:spPr/>
    </dgm:pt>
    <dgm:pt modelId="{FBB3D50E-DB38-AB41-A0E0-9633929516AD}" type="pres">
      <dgm:prSet presAssocID="{D71438F7-7136-41F9-ADB0-643DCF3BFF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244082-6E4F-3A46-961E-C972F33C9A2A}" type="pres">
      <dgm:prSet presAssocID="{D71438F7-7136-41F9-ADB0-643DCF3BFF11}" presName="negativeSpace" presStyleCnt="0"/>
      <dgm:spPr/>
    </dgm:pt>
    <dgm:pt modelId="{50DA788A-CAA3-4349-9DE1-A1B0D38648CD}" type="pres">
      <dgm:prSet presAssocID="{D71438F7-7136-41F9-ADB0-643DCF3BFF11}" presName="childText" presStyleLbl="conFgAcc1" presStyleIdx="0" presStyleCnt="3" custLinFactNeighborX="528">
        <dgm:presLayoutVars>
          <dgm:bulletEnabled val="1"/>
        </dgm:presLayoutVars>
      </dgm:prSet>
      <dgm:spPr/>
    </dgm:pt>
    <dgm:pt modelId="{E41706EA-D9D4-9347-8CF7-1CC592A313C8}" type="pres">
      <dgm:prSet presAssocID="{9E946773-3AFB-4D6C-90A8-9161DF7AA801}" presName="spaceBetweenRectangles" presStyleCnt="0"/>
      <dgm:spPr/>
    </dgm:pt>
    <dgm:pt modelId="{43CF9E0B-5ECA-E249-9A19-CBFB53D02B4B}" type="pres">
      <dgm:prSet presAssocID="{EDB413ED-DAE0-4091-9055-893980A0AFE2}" presName="parentLin" presStyleCnt="0"/>
      <dgm:spPr/>
    </dgm:pt>
    <dgm:pt modelId="{EFE37FE5-F5A2-7343-9BB4-4D8347914FE7}" type="pres">
      <dgm:prSet presAssocID="{EDB413ED-DAE0-4091-9055-893980A0AFE2}" presName="parentLeftMargin" presStyleLbl="node1" presStyleIdx="0" presStyleCnt="3"/>
      <dgm:spPr/>
    </dgm:pt>
    <dgm:pt modelId="{A32E8CB5-F778-474C-A44C-3FCFC33BA686}" type="pres">
      <dgm:prSet presAssocID="{EDB413ED-DAE0-4091-9055-893980A0AF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82BB1D-7DD4-C747-9C11-EB00DFE68CBC}" type="pres">
      <dgm:prSet presAssocID="{EDB413ED-DAE0-4091-9055-893980A0AFE2}" presName="negativeSpace" presStyleCnt="0"/>
      <dgm:spPr/>
    </dgm:pt>
    <dgm:pt modelId="{792282C9-FC9D-104D-BA45-6D00A7512494}" type="pres">
      <dgm:prSet presAssocID="{EDB413ED-DAE0-4091-9055-893980A0AFE2}" presName="childText" presStyleLbl="conFgAcc1" presStyleIdx="1" presStyleCnt="3">
        <dgm:presLayoutVars>
          <dgm:bulletEnabled val="1"/>
        </dgm:presLayoutVars>
      </dgm:prSet>
      <dgm:spPr/>
    </dgm:pt>
    <dgm:pt modelId="{DE4B813A-9C00-F845-834A-1D1145C78FB8}" type="pres">
      <dgm:prSet presAssocID="{17D6CB1A-BFE6-4030-96E3-2A8A59F9EFD1}" presName="spaceBetweenRectangles" presStyleCnt="0"/>
      <dgm:spPr/>
    </dgm:pt>
    <dgm:pt modelId="{40C56784-D2EB-1F4F-9117-B9EF01809D5F}" type="pres">
      <dgm:prSet presAssocID="{8D3801E6-19B2-4126-9BC8-C440D1709F3A}" presName="parentLin" presStyleCnt="0"/>
      <dgm:spPr/>
    </dgm:pt>
    <dgm:pt modelId="{D361EE10-76B9-BA4B-A72E-29A6412470AC}" type="pres">
      <dgm:prSet presAssocID="{8D3801E6-19B2-4126-9BC8-C440D1709F3A}" presName="parentLeftMargin" presStyleLbl="node1" presStyleIdx="1" presStyleCnt="3"/>
      <dgm:spPr/>
    </dgm:pt>
    <dgm:pt modelId="{21783284-B92E-E449-85EF-99D78F8C08FB}" type="pres">
      <dgm:prSet presAssocID="{8D3801E6-19B2-4126-9BC8-C440D1709F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1ECACAC-1E7C-824E-818F-413E2ACC279D}" type="pres">
      <dgm:prSet presAssocID="{8D3801E6-19B2-4126-9BC8-C440D1709F3A}" presName="negativeSpace" presStyleCnt="0"/>
      <dgm:spPr/>
    </dgm:pt>
    <dgm:pt modelId="{56824CBB-A9AA-E142-A07C-F2E57A4CBA62}" type="pres">
      <dgm:prSet presAssocID="{8D3801E6-19B2-4126-9BC8-C440D1709F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46890D-E628-9F49-9CA8-CA9B9C666F3F}" type="presOf" srcId="{AA74FC71-F7E1-40E3-BFC6-F00808824AF8}" destId="{56824CBB-A9AA-E142-A07C-F2E57A4CBA62}" srcOrd="0" destOrd="0" presId="urn:microsoft.com/office/officeart/2005/8/layout/list1"/>
    <dgm:cxn modelId="{8F004219-E289-7D43-B033-574A5592B551}" type="presOf" srcId="{496EED6A-A90C-44FB-93B4-9018107F6456}" destId="{2B7BB6A3-55E7-A04C-A482-0854640B5BE9}" srcOrd="0" destOrd="0" presId="urn:microsoft.com/office/officeart/2005/8/layout/list1"/>
    <dgm:cxn modelId="{1E1BA323-1343-4868-B191-A111ABC29A64}" srcId="{8D3801E6-19B2-4126-9BC8-C440D1709F3A}" destId="{AA74FC71-F7E1-40E3-BFC6-F00808824AF8}" srcOrd="0" destOrd="0" parTransId="{EA23FF4D-5C11-4303-A902-9A6ADB017AA5}" sibTransId="{B241D3F3-A0E2-42BE-AD0C-43DAA86E9E19}"/>
    <dgm:cxn modelId="{DE3CD22F-77E3-164D-9285-A273F3C0396E}" type="presOf" srcId="{EDB413ED-DAE0-4091-9055-893980A0AFE2}" destId="{EFE37FE5-F5A2-7343-9BB4-4D8347914FE7}" srcOrd="0" destOrd="0" presId="urn:microsoft.com/office/officeart/2005/8/layout/list1"/>
    <dgm:cxn modelId="{30482A3B-D300-064F-B4BD-5787DD0BA35A}" type="presOf" srcId="{F2417129-6F8F-4E1E-ACB6-D01B850C9F55}" destId="{792282C9-FC9D-104D-BA45-6D00A7512494}" srcOrd="0" destOrd="0" presId="urn:microsoft.com/office/officeart/2005/8/layout/list1"/>
    <dgm:cxn modelId="{E3608953-7BB5-0B45-AE83-F5B044ADEE89}" type="presOf" srcId="{D71438F7-7136-41F9-ADB0-643DCF3BFF11}" destId="{7F740CF0-92CA-FA40-BA9A-00EB8484974E}" srcOrd="0" destOrd="0" presId="urn:microsoft.com/office/officeart/2005/8/layout/list1"/>
    <dgm:cxn modelId="{AFA30656-1A09-3747-8D68-80B0B8939B18}" type="presOf" srcId="{EDB413ED-DAE0-4091-9055-893980A0AFE2}" destId="{A32E8CB5-F778-474C-A44C-3FCFC33BA686}" srcOrd="1" destOrd="0" presId="urn:microsoft.com/office/officeart/2005/8/layout/list1"/>
    <dgm:cxn modelId="{CAC3EC81-BC3A-0746-82E9-66C7825E5C4F}" type="presOf" srcId="{8D3801E6-19B2-4126-9BC8-C440D1709F3A}" destId="{21783284-B92E-E449-85EF-99D78F8C08FB}" srcOrd="1" destOrd="0" presId="urn:microsoft.com/office/officeart/2005/8/layout/list1"/>
    <dgm:cxn modelId="{24F83F8F-0555-4837-904E-DDF2EF4ED766}" srcId="{496EED6A-A90C-44FB-93B4-9018107F6456}" destId="{D71438F7-7136-41F9-ADB0-643DCF3BFF11}" srcOrd="0" destOrd="0" parTransId="{88B29D43-E449-4490-98A2-A61B28D43BAC}" sibTransId="{9E946773-3AFB-4D6C-90A8-9161DF7AA801}"/>
    <dgm:cxn modelId="{45826CA8-2475-4D94-A666-B8B185942D2F}" srcId="{D71438F7-7136-41F9-ADB0-643DCF3BFF11}" destId="{5C1A1AE1-4F36-45F3-839D-70EC09EFDF94}" srcOrd="0" destOrd="0" parTransId="{C002141E-08F1-4A12-A43E-7F204C88C1A7}" sibTransId="{CD8E7602-6A82-4F80-97ED-71E4936F38AE}"/>
    <dgm:cxn modelId="{C97181AD-6CF2-41EA-90DA-F57B3137C8EC}" srcId="{496EED6A-A90C-44FB-93B4-9018107F6456}" destId="{EDB413ED-DAE0-4091-9055-893980A0AFE2}" srcOrd="1" destOrd="0" parTransId="{5B317023-A0E0-4549-98A9-8834B268DDED}" sibTransId="{17D6CB1A-BFE6-4030-96E3-2A8A59F9EFD1}"/>
    <dgm:cxn modelId="{054CF0AE-B453-4FA6-B294-CF8325AD1D13}" srcId="{EDB413ED-DAE0-4091-9055-893980A0AFE2}" destId="{F2417129-6F8F-4E1E-ACB6-D01B850C9F55}" srcOrd="0" destOrd="0" parTransId="{50BC088F-F0A1-4FDD-821C-A80D2FA38BC1}" sibTransId="{FBAD2DB9-3461-4388-BADF-7E9EF2CBC5B4}"/>
    <dgm:cxn modelId="{47756CBB-8C00-4616-9D27-0612C35F4929}" srcId="{496EED6A-A90C-44FB-93B4-9018107F6456}" destId="{8D3801E6-19B2-4126-9BC8-C440D1709F3A}" srcOrd="2" destOrd="0" parTransId="{71D66C40-A49E-4C90-A886-E2D2858638AF}" sibTransId="{7908EAD4-4E6A-449C-81B9-35EBB4E554C1}"/>
    <dgm:cxn modelId="{4D0519EA-1322-C141-BE16-654209A83C77}" type="presOf" srcId="{8D3801E6-19B2-4126-9BC8-C440D1709F3A}" destId="{D361EE10-76B9-BA4B-A72E-29A6412470AC}" srcOrd="0" destOrd="0" presId="urn:microsoft.com/office/officeart/2005/8/layout/list1"/>
    <dgm:cxn modelId="{8525C9F2-E630-C143-8F46-53E16F533A3D}" type="presOf" srcId="{5C1A1AE1-4F36-45F3-839D-70EC09EFDF94}" destId="{50DA788A-CAA3-4349-9DE1-A1B0D38648CD}" srcOrd="0" destOrd="0" presId="urn:microsoft.com/office/officeart/2005/8/layout/list1"/>
    <dgm:cxn modelId="{A83D92FE-1465-BA42-8FCC-7F640E4FF3C6}" type="presOf" srcId="{D71438F7-7136-41F9-ADB0-643DCF3BFF11}" destId="{FBB3D50E-DB38-AB41-A0E0-9633929516AD}" srcOrd="1" destOrd="0" presId="urn:microsoft.com/office/officeart/2005/8/layout/list1"/>
    <dgm:cxn modelId="{1E000DD1-D555-8540-A5F4-4C9315403362}" type="presParOf" srcId="{2B7BB6A3-55E7-A04C-A482-0854640B5BE9}" destId="{67D4CA3A-0AB7-F34C-91C3-372C87765475}" srcOrd="0" destOrd="0" presId="urn:microsoft.com/office/officeart/2005/8/layout/list1"/>
    <dgm:cxn modelId="{82AE57EE-67B1-604C-9B70-E8068C81B7FD}" type="presParOf" srcId="{67D4CA3A-0AB7-F34C-91C3-372C87765475}" destId="{7F740CF0-92CA-FA40-BA9A-00EB8484974E}" srcOrd="0" destOrd="0" presId="urn:microsoft.com/office/officeart/2005/8/layout/list1"/>
    <dgm:cxn modelId="{3E273E99-265E-9544-AFE1-ACA418EB8BA3}" type="presParOf" srcId="{67D4CA3A-0AB7-F34C-91C3-372C87765475}" destId="{FBB3D50E-DB38-AB41-A0E0-9633929516AD}" srcOrd="1" destOrd="0" presId="urn:microsoft.com/office/officeart/2005/8/layout/list1"/>
    <dgm:cxn modelId="{94F0B891-A27A-7049-A3DF-1744F77CBE72}" type="presParOf" srcId="{2B7BB6A3-55E7-A04C-A482-0854640B5BE9}" destId="{F6244082-6E4F-3A46-961E-C972F33C9A2A}" srcOrd="1" destOrd="0" presId="urn:microsoft.com/office/officeart/2005/8/layout/list1"/>
    <dgm:cxn modelId="{AB8B1CED-D127-5648-8CD3-E4A0F0ABD607}" type="presParOf" srcId="{2B7BB6A3-55E7-A04C-A482-0854640B5BE9}" destId="{50DA788A-CAA3-4349-9DE1-A1B0D38648CD}" srcOrd="2" destOrd="0" presId="urn:microsoft.com/office/officeart/2005/8/layout/list1"/>
    <dgm:cxn modelId="{44F1A29C-EEBC-F34E-A4B9-F55361B2D9F7}" type="presParOf" srcId="{2B7BB6A3-55E7-A04C-A482-0854640B5BE9}" destId="{E41706EA-D9D4-9347-8CF7-1CC592A313C8}" srcOrd="3" destOrd="0" presId="urn:microsoft.com/office/officeart/2005/8/layout/list1"/>
    <dgm:cxn modelId="{6BAAB5A5-BB8D-A246-BBD3-BCE71711A464}" type="presParOf" srcId="{2B7BB6A3-55E7-A04C-A482-0854640B5BE9}" destId="{43CF9E0B-5ECA-E249-9A19-CBFB53D02B4B}" srcOrd="4" destOrd="0" presId="urn:microsoft.com/office/officeart/2005/8/layout/list1"/>
    <dgm:cxn modelId="{43360A4B-98DA-E04C-9EED-AB51F2972EFA}" type="presParOf" srcId="{43CF9E0B-5ECA-E249-9A19-CBFB53D02B4B}" destId="{EFE37FE5-F5A2-7343-9BB4-4D8347914FE7}" srcOrd="0" destOrd="0" presId="urn:microsoft.com/office/officeart/2005/8/layout/list1"/>
    <dgm:cxn modelId="{E017F958-C30B-4B40-8E33-DF7014C34F6C}" type="presParOf" srcId="{43CF9E0B-5ECA-E249-9A19-CBFB53D02B4B}" destId="{A32E8CB5-F778-474C-A44C-3FCFC33BA686}" srcOrd="1" destOrd="0" presId="urn:microsoft.com/office/officeart/2005/8/layout/list1"/>
    <dgm:cxn modelId="{F1122E59-75F0-554E-A5F9-CCC65C2F306C}" type="presParOf" srcId="{2B7BB6A3-55E7-A04C-A482-0854640B5BE9}" destId="{7A82BB1D-7DD4-C747-9C11-EB00DFE68CBC}" srcOrd="5" destOrd="0" presId="urn:microsoft.com/office/officeart/2005/8/layout/list1"/>
    <dgm:cxn modelId="{0B989015-9938-3D4E-A627-A83C2DCBD080}" type="presParOf" srcId="{2B7BB6A3-55E7-A04C-A482-0854640B5BE9}" destId="{792282C9-FC9D-104D-BA45-6D00A7512494}" srcOrd="6" destOrd="0" presId="urn:microsoft.com/office/officeart/2005/8/layout/list1"/>
    <dgm:cxn modelId="{A191C5C3-59EF-D942-A35C-6EE4D925EDC4}" type="presParOf" srcId="{2B7BB6A3-55E7-A04C-A482-0854640B5BE9}" destId="{DE4B813A-9C00-F845-834A-1D1145C78FB8}" srcOrd="7" destOrd="0" presId="urn:microsoft.com/office/officeart/2005/8/layout/list1"/>
    <dgm:cxn modelId="{E4A36E4A-BD32-C14A-8FA8-1BEBC2EE9DA3}" type="presParOf" srcId="{2B7BB6A3-55E7-A04C-A482-0854640B5BE9}" destId="{40C56784-D2EB-1F4F-9117-B9EF01809D5F}" srcOrd="8" destOrd="0" presId="urn:microsoft.com/office/officeart/2005/8/layout/list1"/>
    <dgm:cxn modelId="{5291AA19-A936-D945-AB4A-768DBF5DB239}" type="presParOf" srcId="{40C56784-D2EB-1F4F-9117-B9EF01809D5F}" destId="{D361EE10-76B9-BA4B-A72E-29A6412470AC}" srcOrd="0" destOrd="0" presId="urn:microsoft.com/office/officeart/2005/8/layout/list1"/>
    <dgm:cxn modelId="{160C635B-79ED-3A47-9442-40C04B2A440D}" type="presParOf" srcId="{40C56784-D2EB-1F4F-9117-B9EF01809D5F}" destId="{21783284-B92E-E449-85EF-99D78F8C08FB}" srcOrd="1" destOrd="0" presId="urn:microsoft.com/office/officeart/2005/8/layout/list1"/>
    <dgm:cxn modelId="{044168F5-62DF-A140-95AB-4440B27BB000}" type="presParOf" srcId="{2B7BB6A3-55E7-A04C-A482-0854640B5BE9}" destId="{C1ECACAC-1E7C-824E-818F-413E2ACC279D}" srcOrd="9" destOrd="0" presId="urn:microsoft.com/office/officeart/2005/8/layout/list1"/>
    <dgm:cxn modelId="{A629076F-B1CD-4B4A-8615-8912F8212AC0}" type="presParOf" srcId="{2B7BB6A3-55E7-A04C-A482-0854640B5BE9}" destId="{56824CBB-A9AA-E142-A07C-F2E57A4CBA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A788A-CAA3-4349-9DE1-A1B0D38648CD}">
      <dsp:nvSpPr>
        <dsp:cNvPr id="0" name=""/>
        <dsp:cNvSpPr/>
      </dsp:nvSpPr>
      <dsp:spPr>
        <a:xfrm>
          <a:off x="0" y="934879"/>
          <a:ext cx="6666833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Jia B., Mason M. &amp; Erdmann M., Trajectory of a Billiard Ball and Recovery of Its Initial Velocities, </a:t>
          </a:r>
          <a:r>
            <a:rPr lang="en-US" sz="1600" kern="1200">
              <a:hlinkClick xmlns:r="http://schemas.openxmlformats.org/officeDocument/2006/relationships" r:id="rId1"/>
            </a:rPr>
            <a:t>https://faculty.sites.iastate.edu/jia/files/inline-files/billiard-analysis.pdf</a:t>
          </a:r>
          <a:endParaRPr lang="en-US" sz="1600" kern="1200"/>
        </a:p>
      </dsp:txBody>
      <dsp:txXfrm>
        <a:off x="0" y="934879"/>
        <a:ext cx="6666833" cy="1360800"/>
      </dsp:txXfrm>
    </dsp:sp>
    <dsp:sp modelId="{FBB3D50E-DB38-AB41-A0E0-9633929516AD}">
      <dsp:nvSpPr>
        <dsp:cNvPr id="0" name=""/>
        <dsp:cNvSpPr/>
      </dsp:nvSpPr>
      <dsp:spPr>
        <a:xfrm>
          <a:off x="333341" y="69871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Ball – Cloth Interactions and Ball’s motion evolution</a:t>
          </a:r>
        </a:p>
      </dsp:txBody>
      <dsp:txXfrm>
        <a:off x="356398" y="721776"/>
        <a:ext cx="4620669" cy="426206"/>
      </dsp:txXfrm>
    </dsp:sp>
    <dsp:sp modelId="{792282C9-FC9D-104D-BA45-6D00A7512494}">
      <dsp:nvSpPr>
        <dsp:cNvPr id="0" name=""/>
        <dsp:cNvSpPr/>
      </dsp:nvSpPr>
      <dsp:spPr>
        <a:xfrm>
          <a:off x="0" y="2618240"/>
          <a:ext cx="666683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hlinkClick xmlns:r="http://schemas.openxmlformats.org/officeDocument/2006/relationships" r:id="rId2"/>
            </a:rPr>
            <a:t>https://en.wikipedia.org/wiki/Elastic_collision#Two-dimensional</a:t>
          </a:r>
          <a:r>
            <a:rPr lang="en-US" sz="1600" kern="1200"/>
            <a:t> </a:t>
          </a:r>
        </a:p>
      </dsp:txBody>
      <dsp:txXfrm>
        <a:off x="0" y="2618240"/>
        <a:ext cx="6666833" cy="680400"/>
      </dsp:txXfrm>
    </dsp:sp>
    <dsp:sp modelId="{A32E8CB5-F778-474C-A44C-3FCFC33BA686}">
      <dsp:nvSpPr>
        <dsp:cNvPr id="0" name=""/>
        <dsp:cNvSpPr/>
      </dsp:nvSpPr>
      <dsp:spPr>
        <a:xfrm>
          <a:off x="333341" y="2382080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Elastic Collision</a:t>
          </a:r>
        </a:p>
      </dsp:txBody>
      <dsp:txXfrm>
        <a:off x="356398" y="2405137"/>
        <a:ext cx="4620669" cy="426206"/>
      </dsp:txXfrm>
    </dsp:sp>
    <dsp:sp modelId="{56824CBB-A9AA-E142-A07C-F2E57A4CBA62}">
      <dsp:nvSpPr>
        <dsp:cNvPr id="0" name=""/>
        <dsp:cNvSpPr/>
      </dsp:nvSpPr>
      <dsp:spPr>
        <a:xfrm>
          <a:off x="0" y="3621200"/>
          <a:ext cx="666683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Leckie, W., &amp; Greenspan, M. (2005). Pool Physics Simulation by Event Prediction 1: Motion Transitions. ICGA Journal, 28(4), 214–222. doi:10.3233/icg-2005-28403</a:t>
          </a:r>
        </a:p>
      </dsp:txBody>
      <dsp:txXfrm>
        <a:off x="0" y="3621200"/>
        <a:ext cx="6666833" cy="1134000"/>
      </dsp:txXfrm>
    </dsp:sp>
    <dsp:sp modelId="{21783284-B92E-E449-85EF-99D78F8C08FB}">
      <dsp:nvSpPr>
        <dsp:cNvPr id="0" name=""/>
        <dsp:cNvSpPr/>
      </dsp:nvSpPr>
      <dsp:spPr>
        <a:xfrm>
          <a:off x="333341" y="3385040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Ball – Cue Stick Interaction</a:t>
          </a:r>
        </a:p>
      </dsp:txBody>
      <dsp:txXfrm>
        <a:off x="356398" y="3408097"/>
        <a:ext cx="462066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D873-E795-027B-C8EF-26BCC9FA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E5DB0-C924-2E95-8964-995AEBAF0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08B6A-322F-5BF3-2B0D-9F2583D0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20C5C-DBFC-0C6D-FDF4-2BE700D7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EC72-5D38-730A-6E2C-F527B368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9FA3-84D5-1CF4-4C15-46D6B1AC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895C7-49E5-101A-C0E9-6A2439813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93160-BCA6-CB7F-3279-506CB21F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0D43D-1F53-E4E3-497F-E562C546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B8D7-6BCB-B0F2-6235-F8EF8917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5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C51E3-023F-DF5F-0D21-F61BD588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B64EC-02A2-0969-1588-FD8644313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AA8B-CCD4-4EAC-8BE7-6155893B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0D81-A620-DF32-7C97-F7E6225F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14CC-80AA-C0E3-EDA7-2CE931B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CE8D-5646-9AD4-72A2-D49C991D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0A95A-A004-2D53-AD25-5D0AE6288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879F2-C91E-66E7-6E3E-E1125C30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7CFED-D1D7-2295-7D2B-E01FB55E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EDE8-6234-9B77-377A-9661ACD5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FD98-BCFC-39FC-5362-5002A7A3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B70DD-7780-3053-C2DD-97CB881C7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66D4-BF39-9F92-7589-7AA28465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7EA8F-D15A-BA89-1274-F7B563CF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BA31D-2CA3-DAFD-1570-1108A666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77CE-F840-E0F1-09D1-A9EA6874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2477-AFE4-925D-49A5-7EEE1145C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64B37-F85A-ACBA-A051-8B1F9FEE0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7D37E-9829-B62C-5614-48495ECB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8996A-377A-4838-100B-C98D994D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A1EB6-0387-A335-C968-793C1B14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E6F7-AE2B-9E8A-79E4-C095B7CB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C2E8F-29F5-6382-58FA-1685548FE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7BCBF-2045-3E6C-BDDE-9D3F6E35E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AF23E-9A48-6F9A-F454-BB2C5D100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564E0-C013-8BA6-28BD-D68A0BCEF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0C6C7-F78D-2E61-0749-8B003829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FDDDA-8F61-591C-3253-47483D58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E55A1-1FB6-C98C-93DD-E79EB4E2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AC9D-98A1-7508-A0D4-4DF23D94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177C5-B63C-AE08-4C6A-8C0B6A1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95721-AD30-F034-0C45-C2877FDA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8B5D7-218A-05E2-1CA7-339A2533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DDCB6-EF6E-5F84-0F83-2C88494F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D5DB2-E327-AE53-F85C-D79E54F1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617C-3E30-1589-5D40-4B972EE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268D-235C-F8F9-DE63-FB2F47F6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B5A26-434F-2282-11DE-D66B3605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F538B-7115-44AB-E29F-E1DDF662B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1187E-AE0E-978A-24C8-7236AAAA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F81D1-8B8A-BADC-8AF0-8419A955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BBD9-166C-A641-B4E5-ECB7BFC4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E90E-8C4A-6267-BBA7-03929D02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D4094-37EA-C09D-C573-AED6E016B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E88FE-C8AB-F8FA-FF01-50F118F24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07A13-4673-A090-F88D-96991531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E6A53-3714-C480-C405-C43BFACA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36FA5-8244-B2D9-D3C9-BC43084B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D080D-A872-2BCB-ABB5-90FC5814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985C8-ACEC-DD72-8FB6-3ADD00A74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8F050-5272-5FA4-E1B1-5830BD413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2637-B366-C64E-BCC1-2F955CE5C0F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6EDE9-1550-A10B-C84C-F944982AF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65D7F-197B-25FD-F730-418A96912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6E0-D3E3-D841-9366-C307509F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lls on a pool table">
            <a:extLst>
              <a:ext uri="{FF2B5EF4-FFF2-40B4-BE49-F238E27FC236}">
                <a16:creationId xmlns:a16="http://schemas.microsoft.com/office/drawing/2014/main" id="{E0533023-C486-0639-490B-2318B143D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5116" b="-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768E1-1696-EB45-AAF9-50413C0BD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Pool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8648F-9814-7998-132F-8089767E9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- Mridang Sheth</a:t>
            </a:r>
          </a:p>
        </p:txBody>
      </p:sp>
    </p:spTree>
    <p:extLst>
      <p:ext uri="{BB962C8B-B14F-4D97-AF65-F5344CB8AC3E}">
        <p14:creationId xmlns:p14="http://schemas.microsoft.com/office/powerpoint/2010/main" val="1384301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24409-0229-7009-C182-4238F46E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640079"/>
            <a:ext cx="3900668" cy="395506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Ball – Cloth Interaction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&amp;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Ball’s motion evolution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2B9AFB-F018-56F8-E0D9-4B928DC01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572" y="1169200"/>
            <a:ext cx="4435034" cy="1888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95F07-44B4-97A4-03D8-A91668684A18}"/>
              </a:ext>
            </a:extLst>
          </p:cNvPr>
          <p:cNvSpPr txBox="1"/>
          <p:nvPr/>
        </p:nvSpPr>
        <p:spPr>
          <a:xfrm>
            <a:off x="5019624" y="502715"/>
            <a:ext cx="633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Sliding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2533F-BA5D-03E5-B67D-77102E88F4C9}"/>
              </a:ext>
            </a:extLst>
          </p:cNvPr>
          <p:cNvSpPr txBox="1"/>
          <p:nvPr/>
        </p:nvSpPr>
        <p:spPr>
          <a:xfrm>
            <a:off x="5019624" y="3303928"/>
            <a:ext cx="633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Rolling State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288AACF-0740-B9E2-5BE7-7E58512C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70" y="4011814"/>
            <a:ext cx="3177414" cy="929244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84748CF-552B-005E-FE57-932A33C0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182" y="3926337"/>
            <a:ext cx="3357953" cy="9292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90BCE0-2520-D0C4-C270-9335AAE61343}"/>
              </a:ext>
            </a:extLst>
          </p:cNvPr>
          <p:cNvSpPr txBox="1"/>
          <p:nvPr/>
        </p:nvSpPr>
        <p:spPr>
          <a:xfrm>
            <a:off x="520861" y="5068031"/>
            <a:ext cx="330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State evolved using ODE!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E2F2C3-8BAA-C311-8F88-43484208B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399" y="79646"/>
            <a:ext cx="4586077" cy="2175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8CEE63-EDAF-F321-82CF-EC4CBAA887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11" t="25720" r="3085" b="2287"/>
          <a:stretch/>
        </p:blipFill>
        <p:spPr>
          <a:xfrm>
            <a:off x="5188277" y="4855582"/>
            <a:ext cx="4709160" cy="18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24409-0229-7009-C182-4238F46E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640079"/>
            <a:ext cx="3900668" cy="131604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Collisions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95F07-44B4-97A4-03D8-A91668684A18}"/>
              </a:ext>
            </a:extLst>
          </p:cNvPr>
          <p:cNvSpPr txBox="1"/>
          <p:nvPr/>
        </p:nvSpPr>
        <p:spPr>
          <a:xfrm>
            <a:off x="5019624" y="502715"/>
            <a:ext cx="633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Ball – Ball Collision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2533F-BA5D-03E5-B67D-77102E88F4C9}"/>
              </a:ext>
            </a:extLst>
          </p:cNvPr>
          <p:cNvSpPr txBox="1"/>
          <p:nvPr/>
        </p:nvSpPr>
        <p:spPr>
          <a:xfrm>
            <a:off x="5019624" y="3237693"/>
            <a:ext cx="633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Ball – Table Collision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09F70-F481-EF0C-96AF-52EDD99309FF}"/>
              </a:ext>
            </a:extLst>
          </p:cNvPr>
          <p:cNvSpPr txBox="1"/>
          <p:nvPr/>
        </p:nvSpPr>
        <p:spPr>
          <a:xfrm>
            <a:off x="5228496" y="3945579"/>
            <a:ext cx="6442644" cy="143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Same as above, but since the table’s mass &gt;&gt;&gt; ball’s mass, implemented as simple reflection of direction.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0BCE0-2520-D0C4-C270-9335AAE61343}"/>
              </a:ext>
            </a:extLst>
          </p:cNvPr>
          <p:cNvSpPr txBox="1"/>
          <p:nvPr/>
        </p:nvSpPr>
        <p:spPr>
          <a:xfrm>
            <a:off x="520860" y="1956122"/>
            <a:ext cx="390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Collisions modeled as perfectly elastic collisions with only translational velocity transfer. Balls keep their angular velocity on impact.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2AD10A-B567-E47B-DD72-AD39250F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496" y="1348273"/>
            <a:ext cx="6160611" cy="18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6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24409-0229-7009-C182-4238F46E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640079"/>
            <a:ext cx="3900668" cy="2308324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Ball – Cue Stick Interaction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0BCE0-2520-D0C4-C270-9335AAE61343}"/>
              </a:ext>
            </a:extLst>
          </p:cNvPr>
          <p:cNvSpPr txBox="1"/>
          <p:nvPr/>
        </p:nvSpPr>
        <p:spPr>
          <a:xfrm>
            <a:off x="520862" y="3586756"/>
            <a:ext cx="390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Determines the initial velocity and angular velocity of the cue (white) ball.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34F7D-C9F3-5C55-8B2E-3713C8D4C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34" y="-8988"/>
            <a:ext cx="4595972" cy="3112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CBEC81-A749-AF3A-73F4-3DDB92847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380" y="3405709"/>
            <a:ext cx="59817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nal.mp4">
            <a:hlinkClick r:id="" action="ppaction://media"/>
            <a:extLst>
              <a:ext uri="{FF2B5EF4-FFF2-40B4-BE49-F238E27FC236}">
                <a16:creationId xmlns:a16="http://schemas.microsoft.com/office/drawing/2014/main" id="{9DDBC5E2-D664-4D53-D821-CC15A1CCF88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95357" y="-362171"/>
            <a:ext cx="15067871" cy="7533936"/>
          </a:xfrm>
        </p:spPr>
      </p:pic>
    </p:spTree>
    <p:extLst>
      <p:ext uri="{BB962C8B-B14F-4D97-AF65-F5344CB8AC3E}">
        <p14:creationId xmlns:p14="http://schemas.microsoft.com/office/powerpoint/2010/main" val="20741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B7677018-EA98-4181-763C-90876D05C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D3807-ACD1-5575-2A4B-10CB3DB5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655" y="3289737"/>
            <a:ext cx="4234771" cy="183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dirty="0"/>
              <a:t>Any Questions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24409-0229-7009-C182-4238F46E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6" y="1451465"/>
            <a:ext cx="3900668" cy="395506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References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5C02AB8-1441-B103-BDAA-E6AE8798E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918535"/>
              </p:ext>
            </p:extLst>
          </p:nvPr>
        </p:nvGraphicFramePr>
        <p:xfrm>
          <a:off x="5228497" y="351855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16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562A7-26DC-EB19-8D38-8A5B6363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8018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206</Words>
  <Application>Microsoft Macintosh PowerPoint</Application>
  <PresentationFormat>Widescreen</PresentationFormat>
  <Paragraphs>22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Pool Simulation</vt:lpstr>
      <vt:lpstr>Ball – Cloth Interaction  &amp; Ball’s motion evolution</vt:lpstr>
      <vt:lpstr>Collisions</vt:lpstr>
      <vt:lpstr>Ball – Cue Stick Interaction</vt:lpstr>
      <vt:lpstr>PowerPoint Presentation</vt:lpstr>
      <vt:lpstr>Any Questions ?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Pool Simulation</dc:title>
  <dc:creator>Mridang Sheth</dc:creator>
  <cp:lastModifiedBy>Mridang Sheth</cp:lastModifiedBy>
  <cp:revision>12</cp:revision>
  <dcterms:created xsi:type="dcterms:W3CDTF">2022-11-30T00:21:21Z</dcterms:created>
  <dcterms:modified xsi:type="dcterms:W3CDTF">2022-11-30T01:51:31Z</dcterms:modified>
</cp:coreProperties>
</file>