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70" r:id="rId4"/>
    <p:sldId id="273" r:id="rId5"/>
    <p:sldId id="274" r:id="rId6"/>
    <p:sldId id="271" r:id="rId7"/>
    <p:sldId id="27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5C454-2F78-2DC9-A7F9-43EB60A901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B1DB09-FE5B-4572-5D4E-F3B590BF3F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7DBF5D-4F88-B6A0-6FEC-75AA2C6EF462}"/>
              </a:ext>
            </a:extLst>
          </p:cNvPr>
          <p:cNvSpPr>
            <a:spLocks noGrp="1"/>
          </p:cNvSpPr>
          <p:nvPr>
            <p:ph type="dt" sz="half" idx="10"/>
          </p:nvPr>
        </p:nvSpPr>
        <p:spPr/>
        <p:txBody>
          <a:bodyPr/>
          <a:lstStyle/>
          <a:p>
            <a:fld id="{7CFF2D4B-D4DC-4F75-85F1-58C88D3F91E1}" type="datetimeFigureOut">
              <a:rPr lang="en-US" smtClean="0"/>
              <a:t>11/30/2022</a:t>
            </a:fld>
            <a:endParaRPr lang="en-US"/>
          </a:p>
        </p:txBody>
      </p:sp>
      <p:sp>
        <p:nvSpPr>
          <p:cNvPr id="5" name="Footer Placeholder 4">
            <a:extLst>
              <a:ext uri="{FF2B5EF4-FFF2-40B4-BE49-F238E27FC236}">
                <a16:creationId xmlns:a16="http://schemas.microsoft.com/office/drawing/2014/main" id="{F348153C-BF3E-B740-42EE-4D60A543B1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EEB9D-3CBC-94E0-1E54-77AE234F2D48}"/>
              </a:ext>
            </a:extLst>
          </p:cNvPr>
          <p:cNvSpPr>
            <a:spLocks noGrp="1"/>
          </p:cNvSpPr>
          <p:nvPr>
            <p:ph type="sldNum" sz="quarter" idx="12"/>
          </p:nvPr>
        </p:nvSpPr>
        <p:spPr/>
        <p:txBody>
          <a:bodyPr/>
          <a:lstStyle/>
          <a:p>
            <a:fld id="{9FDCF71C-25AB-4FFB-AE02-DAB26C32B3DD}" type="slidenum">
              <a:rPr lang="en-US" smtClean="0"/>
              <a:t>‹#›</a:t>
            </a:fld>
            <a:endParaRPr lang="en-US"/>
          </a:p>
        </p:txBody>
      </p:sp>
    </p:spTree>
    <p:extLst>
      <p:ext uri="{BB962C8B-B14F-4D97-AF65-F5344CB8AC3E}">
        <p14:creationId xmlns:p14="http://schemas.microsoft.com/office/powerpoint/2010/main" val="3071055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AE712-B08B-9B30-DC3D-03A7355B57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665F70-EF73-7A84-95BC-B7B003ED11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03AD7-ED2B-3FD4-9B64-DF001C26042C}"/>
              </a:ext>
            </a:extLst>
          </p:cNvPr>
          <p:cNvSpPr>
            <a:spLocks noGrp="1"/>
          </p:cNvSpPr>
          <p:nvPr>
            <p:ph type="dt" sz="half" idx="10"/>
          </p:nvPr>
        </p:nvSpPr>
        <p:spPr/>
        <p:txBody>
          <a:bodyPr/>
          <a:lstStyle/>
          <a:p>
            <a:fld id="{7CFF2D4B-D4DC-4F75-85F1-58C88D3F91E1}" type="datetimeFigureOut">
              <a:rPr lang="en-US" smtClean="0"/>
              <a:t>11/30/2022</a:t>
            </a:fld>
            <a:endParaRPr lang="en-US"/>
          </a:p>
        </p:txBody>
      </p:sp>
      <p:sp>
        <p:nvSpPr>
          <p:cNvPr id="5" name="Footer Placeholder 4">
            <a:extLst>
              <a:ext uri="{FF2B5EF4-FFF2-40B4-BE49-F238E27FC236}">
                <a16:creationId xmlns:a16="http://schemas.microsoft.com/office/drawing/2014/main" id="{4438A350-7298-2BF7-CABF-A3A65E2BD5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35208C-EFC0-AAD1-9EC0-9BFCA0AD0CD7}"/>
              </a:ext>
            </a:extLst>
          </p:cNvPr>
          <p:cNvSpPr>
            <a:spLocks noGrp="1"/>
          </p:cNvSpPr>
          <p:nvPr>
            <p:ph type="sldNum" sz="quarter" idx="12"/>
          </p:nvPr>
        </p:nvSpPr>
        <p:spPr/>
        <p:txBody>
          <a:bodyPr/>
          <a:lstStyle/>
          <a:p>
            <a:fld id="{9FDCF71C-25AB-4FFB-AE02-DAB26C32B3DD}" type="slidenum">
              <a:rPr lang="en-US" smtClean="0"/>
              <a:t>‹#›</a:t>
            </a:fld>
            <a:endParaRPr lang="en-US"/>
          </a:p>
        </p:txBody>
      </p:sp>
    </p:spTree>
    <p:extLst>
      <p:ext uri="{BB962C8B-B14F-4D97-AF65-F5344CB8AC3E}">
        <p14:creationId xmlns:p14="http://schemas.microsoft.com/office/powerpoint/2010/main" val="191600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5DD7EA-B980-F5CE-5FB7-837BDB096F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E228B4-0E0F-A61A-05E6-F1C52101FC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154B0C-77E0-30EC-1928-ED606E6A52AF}"/>
              </a:ext>
            </a:extLst>
          </p:cNvPr>
          <p:cNvSpPr>
            <a:spLocks noGrp="1"/>
          </p:cNvSpPr>
          <p:nvPr>
            <p:ph type="dt" sz="half" idx="10"/>
          </p:nvPr>
        </p:nvSpPr>
        <p:spPr/>
        <p:txBody>
          <a:bodyPr/>
          <a:lstStyle/>
          <a:p>
            <a:fld id="{7CFF2D4B-D4DC-4F75-85F1-58C88D3F91E1}" type="datetimeFigureOut">
              <a:rPr lang="en-US" smtClean="0"/>
              <a:t>11/30/2022</a:t>
            </a:fld>
            <a:endParaRPr lang="en-US"/>
          </a:p>
        </p:txBody>
      </p:sp>
      <p:sp>
        <p:nvSpPr>
          <p:cNvPr id="5" name="Footer Placeholder 4">
            <a:extLst>
              <a:ext uri="{FF2B5EF4-FFF2-40B4-BE49-F238E27FC236}">
                <a16:creationId xmlns:a16="http://schemas.microsoft.com/office/drawing/2014/main" id="{465C4B84-45FF-CD55-4CFA-C0F52C153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67ADD2-5D71-7FF6-CE39-84E5BACA63CD}"/>
              </a:ext>
            </a:extLst>
          </p:cNvPr>
          <p:cNvSpPr>
            <a:spLocks noGrp="1"/>
          </p:cNvSpPr>
          <p:nvPr>
            <p:ph type="sldNum" sz="quarter" idx="12"/>
          </p:nvPr>
        </p:nvSpPr>
        <p:spPr/>
        <p:txBody>
          <a:bodyPr/>
          <a:lstStyle/>
          <a:p>
            <a:fld id="{9FDCF71C-25AB-4FFB-AE02-DAB26C32B3DD}" type="slidenum">
              <a:rPr lang="en-US" smtClean="0"/>
              <a:t>‹#›</a:t>
            </a:fld>
            <a:endParaRPr lang="en-US"/>
          </a:p>
        </p:txBody>
      </p:sp>
    </p:spTree>
    <p:extLst>
      <p:ext uri="{BB962C8B-B14F-4D97-AF65-F5344CB8AC3E}">
        <p14:creationId xmlns:p14="http://schemas.microsoft.com/office/powerpoint/2010/main" val="2556586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5C1F1-3537-91F7-B014-3AA54E9300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E650EA-F3C8-11A9-345C-AAA747C7A8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1C775-3E2D-64E9-7FEA-AAB7132A1082}"/>
              </a:ext>
            </a:extLst>
          </p:cNvPr>
          <p:cNvSpPr>
            <a:spLocks noGrp="1"/>
          </p:cNvSpPr>
          <p:nvPr>
            <p:ph type="dt" sz="half" idx="10"/>
          </p:nvPr>
        </p:nvSpPr>
        <p:spPr/>
        <p:txBody>
          <a:bodyPr/>
          <a:lstStyle/>
          <a:p>
            <a:fld id="{7CFF2D4B-D4DC-4F75-85F1-58C88D3F91E1}" type="datetimeFigureOut">
              <a:rPr lang="en-US" smtClean="0"/>
              <a:t>11/30/2022</a:t>
            </a:fld>
            <a:endParaRPr lang="en-US"/>
          </a:p>
        </p:txBody>
      </p:sp>
      <p:sp>
        <p:nvSpPr>
          <p:cNvPr id="5" name="Footer Placeholder 4">
            <a:extLst>
              <a:ext uri="{FF2B5EF4-FFF2-40B4-BE49-F238E27FC236}">
                <a16:creationId xmlns:a16="http://schemas.microsoft.com/office/drawing/2014/main" id="{0A54146A-898A-3326-C971-1369CC41C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D7AED3-5D14-2F39-09AE-3E4E38D63051}"/>
              </a:ext>
            </a:extLst>
          </p:cNvPr>
          <p:cNvSpPr>
            <a:spLocks noGrp="1"/>
          </p:cNvSpPr>
          <p:nvPr>
            <p:ph type="sldNum" sz="quarter" idx="12"/>
          </p:nvPr>
        </p:nvSpPr>
        <p:spPr/>
        <p:txBody>
          <a:bodyPr/>
          <a:lstStyle/>
          <a:p>
            <a:fld id="{9FDCF71C-25AB-4FFB-AE02-DAB26C32B3DD}" type="slidenum">
              <a:rPr lang="en-US" smtClean="0"/>
              <a:t>‹#›</a:t>
            </a:fld>
            <a:endParaRPr lang="en-US"/>
          </a:p>
        </p:txBody>
      </p:sp>
    </p:spTree>
    <p:extLst>
      <p:ext uri="{BB962C8B-B14F-4D97-AF65-F5344CB8AC3E}">
        <p14:creationId xmlns:p14="http://schemas.microsoft.com/office/powerpoint/2010/main" val="75799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5C3D-58F5-A544-6515-CC24D3CEC3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1EFEB9-A242-78DD-B4FE-05EFB879DB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37BC5C-D7A0-5080-2271-E61F6F715F11}"/>
              </a:ext>
            </a:extLst>
          </p:cNvPr>
          <p:cNvSpPr>
            <a:spLocks noGrp="1"/>
          </p:cNvSpPr>
          <p:nvPr>
            <p:ph type="dt" sz="half" idx="10"/>
          </p:nvPr>
        </p:nvSpPr>
        <p:spPr/>
        <p:txBody>
          <a:bodyPr/>
          <a:lstStyle/>
          <a:p>
            <a:fld id="{7CFF2D4B-D4DC-4F75-85F1-58C88D3F91E1}" type="datetimeFigureOut">
              <a:rPr lang="en-US" smtClean="0"/>
              <a:t>11/30/2022</a:t>
            </a:fld>
            <a:endParaRPr lang="en-US"/>
          </a:p>
        </p:txBody>
      </p:sp>
      <p:sp>
        <p:nvSpPr>
          <p:cNvPr id="5" name="Footer Placeholder 4">
            <a:extLst>
              <a:ext uri="{FF2B5EF4-FFF2-40B4-BE49-F238E27FC236}">
                <a16:creationId xmlns:a16="http://schemas.microsoft.com/office/drawing/2014/main" id="{5B86E82F-D16C-CC1E-76A6-8CFF102EF8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A565FD-63BA-4FB4-6A75-8180BF57E5D1}"/>
              </a:ext>
            </a:extLst>
          </p:cNvPr>
          <p:cNvSpPr>
            <a:spLocks noGrp="1"/>
          </p:cNvSpPr>
          <p:nvPr>
            <p:ph type="sldNum" sz="quarter" idx="12"/>
          </p:nvPr>
        </p:nvSpPr>
        <p:spPr/>
        <p:txBody>
          <a:bodyPr/>
          <a:lstStyle/>
          <a:p>
            <a:fld id="{9FDCF71C-25AB-4FFB-AE02-DAB26C32B3DD}" type="slidenum">
              <a:rPr lang="en-US" smtClean="0"/>
              <a:t>‹#›</a:t>
            </a:fld>
            <a:endParaRPr lang="en-US"/>
          </a:p>
        </p:txBody>
      </p:sp>
    </p:spTree>
    <p:extLst>
      <p:ext uri="{BB962C8B-B14F-4D97-AF65-F5344CB8AC3E}">
        <p14:creationId xmlns:p14="http://schemas.microsoft.com/office/powerpoint/2010/main" val="41929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FD3E-CD44-535E-8E32-909D4562D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8045F6-0781-38AE-3964-51AE25B194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CA2E11-50B3-384E-F817-5452B92AB4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F06A99-76CD-65F4-7CF5-ABA6CAF197C9}"/>
              </a:ext>
            </a:extLst>
          </p:cNvPr>
          <p:cNvSpPr>
            <a:spLocks noGrp="1"/>
          </p:cNvSpPr>
          <p:nvPr>
            <p:ph type="dt" sz="half" idx="10"/>
          </p:nvPr>
        </p:nvSpPr>
        <p:spPr/>
        <p:txBody>
          <a:bodyPr/>
          <a:lstStyle/>
          <a:p>
            <a:fld id="{7CFF2D4B-D4DC-4F75-85F1-58C88D3F91E1}" type="datetimeFigureOut">
              <a:rPr lang="en-US" smtClean="0"/>
              <a:t>11/30/2022</a:t>
            </a:fld>
            <a:endParaRPr lang="en-US"/>
          </a:p>
        </p:txBody>
      </p:sp>
      <p:sp>
        <p:nvSpPr>
          <p:cNvPr id="6" name="Footer Placeholder 5">
            <a:extLst>
              <a:ext uri="{FF2B5EF4-FFF2-40B4-BE49-F238E27FC236}">
                <a16:creationId xmlns:a16="http://schemas.microsoft.com/office/drawing/2014/main" id="{6344F26A-6895-B553-C733-61F0B67640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9595F0-EA34-3979-C5FA-B5B63672A8AE}"/>
              </a:ext>
            </a:extLst>
          </p:cNvPr>
          <p:cNvSpPr>
            <a:spLocks noGrp="1"/>
          </p:cNvSpPr>
          <p:nvPr>
            <p:ph type="sldNum" sz="quarter" idx="12"/>
          </p:nvPr>
        </p:nvSpPr>
        <p:spPr/>
        <p:txBody>
          <a:bodyPr/>
          <a:lstStyle/>
          <a:p>
            <a:fld id="{9FDCF71C-25AB-4FFB-AE02-DAB26C32B3DD}" type="slidenum">
              <a:rPr lang="en-US" smtClean="0"/>
              <a:t>‹#›</a:t>
            </a:fld>
            <a:endParaRPr lang="en-US"/>
          </a:p>
        </p:txBody>
      </p:sp>
    </p:spTree>
    <p:extLst>
      <p:ext uri="{BB962C8B-B14F-4D97-AF65-F5344CB8AC3E}">
        <p14:creationId xmlns:p14="http://schemas.microsoft.com/office/powerpoint/2010/main" val="2054504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61BDD-CB57-4ACB-63AD-235A50D0A6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837E2A-AC63-6C73-A6C8-AF82D13025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EC9E37-CEC5-1A4C-CE5A-8736143038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36B5EA-544D-6C5C-AC47-5CC1E4A128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736C01-58D8-F5A0-54AF-48B7DE16C9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DF9A86-8A95-BAE3-19F6-4A52455A75AE}"/>
              </a:ext>
            </a:extLst>
          </p:cNvPr>
          <p:cNvSpPr>
            <a:spLocks noGrp="1"/>
          </p:cNvSpPr>
          <p:nvPr>
            <p:ph type="dt" sz="half" idx="10"/>
          </p:nvPr>
        </p:nvSpPr>
        <p:spPr/>
        <p:txBody>
          <a:bodyPr/>
          <a:lstStyle/>
          <a:p>
            <a:fld id="{7CFF2D4B-D4DC-4F75-85F1-58C88D3F91E1}" type="datetimeFigureOut">
              <a:rPr lang="en-US" smtClean="0"/>
              <a:t>11/30/2022</a:t>
            </a:fld>
            <a:endParaRPr lang="en-US"/>
          </a:p>
        </p:txBody>
      </p:sp>
      <p:sp>
        <p:nvSpPr>
          <p:cNvPr id="8" name="Footer Placeholder 7">
            <a:extLst>
              <a:ext uri="{FF2B5EF4-FFF2-40B4-BE49-F238E27FC236}">
                <a16:creationId xmlns:a16="http://schemas.microsoft.com/office/drawing/2014/main" id="{41DB5E1A-5740-5C52-95BE-E397F9B9E9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9DAD04-894B-F9A2-1D12-20CC1080C9D0}"/>
              </a:ext>
            </a:extLst>
          </p:cNvPr>
          <p:cNvSpPr>
            <a:spLocks noGrp="1"/>
          </p:cNvSpPr>
          <p:nvPr>
            <p:ph type="sldNum" sz="quarter" idx="12"/>
          </p:nvPr>
        </p:nvSpPr>
        <p:spPr/>
        <p:txBody>
          <a:bodyPr/>
          <a:lstStyle/>
          <a:p>
            <a:fld id="{9FDCF71C-25AB-4FFB-AE02-DAB26C32B3DD}" type="slidenum">
              <a:rPr lang="en-US" smtClean="0"/>
              <a:t>‹#›</a:t>
            </a:fld>
            <a:endParaRPr lang="en-US"/>
          </a:p>
        </p:txBody>
      </p:sp>
    </p:spTree>
    <p:extLst>
      <p:ext uri="{BB962C8B-B14F-4D97-AF65-F5344CB8AC3E}">
        <p14:creationId xmlns:p14="http://schemas.microsoft.com/office/powerpoint/2010/main" val="78582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F763-6A5B-97C8-4A72-6B6BE99166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1FAF2F-CA80-8B6D-F72E-3904D42BFBBC}"/>
              </a:ext>
            </a:extLst>
          </p:cNvPr>
          <p:cNvSpPr>
            <a:spLocks noGrp="1"/>
          </p:cNvSpPr>
          <p:nvPr>
            <p:ph type="dt" sz="half" idx="10"/>
          </p:nvPr>
        </p:nvSpPr>
        <p:spPr/>
        <p:txBody>
          <a:bodyPr/>
          <a:lstStyle/>
          <a:p>
            <a:fld id="{7CFF2D4B-D4DC-4F75-85F1-58C88D3F91E1}" type="datetimeFigureOut">
              <a:rPr lang="en-US" smtClean="0"/>
              <a:t>11/30/2022</a:t>
            </a:fld>
            <a:endParaRPr lang="en-US"/>
          </a:p>
        </p:txBody>
      </p:sp>
      <p:sp>
        <p:nvSpPr>
          <p:cNvPr id="4" name="Footer Placeholder 3">
            <a:extLst>
              <a:ext uri="{FF2B5EF4-FFF2-40B4-BE49-F238E27FC236}">
                <a16:creationId xmlns:a16="http://schemas.microsoft.com/office/drawing/2014/main" id="{3C127E13-216B-2373-2D47-C4891D41D2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5820F1-BC44-4E04-37FB-0D837F77EFA7}"/>
              </a:ext>
            </a:extLst>
          </p:cNvPr>
          <p:cNvSpPr>
            <a:spLocks noGrp="1"/>
          </p:cNvSpPr>
          <p:nvPr>
            <p:ph type="sldNum" sz="quarter" idx="12"/>
          </p:nvPr>
        </p:nvSpPr>
        <p:spPr/>
        <p:txBody>
          <a:bodyPr/>
          <a:lstStyle/>
          <a:p>
            <a:fld id="{9FDCF71C-25AB-4FFB-AE02-DAB26C32B3DD}" type="slidenum">
              <a:rPr lang="en-US" smtClean="0"/>
              <a:t>‹#›</a:t>
            </a:fld>
            <a:endParaRPr lang="en-US"/>
          </a:p>
        </p:txBody>
      </p:sp>
    </p:spTree>
    <p:extLst>
      <p:ext uri="{BB962C8B-B14F-4D97-AF65-F5344CB8AC3E}">
        <p14:creationId xmlns:p14="http://schemas.microsoft.com/office/powerpoint/2010/main" val="346285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D8B786-2B17-E59D-FB9C-7F847F9CC41B}"/>
              </a:ext>
            </a:extLst>
          </p:cNvPr>
          <p:cNvSpPr>
            <a:spLocks noGrp="1"/>
          </p:cNvSpPr>
          <p:nvPr>
            <p:ph type="dt" sz="half" idx="10"/>
          </p:nvPr>
        </p:nvSpPr>
        <p:spPr/>
        <p:txBody>
          <a:bodyPr/>
          <a:lstStyle/>
          <a:p>
            <a:fld id="{7CFF2D4B-D4DC-4F75-85F1-58C88D3F91E1}" type="datetimeFigureOut">
              <a:rPr lang="en-US" smtClean="0"/>
              <a:t>11/30/2022</a:t>
            </a:fld>
            <a:endParaRPr lang="en-US"/>
          </a:p>
        </p:txBody>
      </p:sp>
      <p:sp>
        <p:nvSpPr>
          <p:cNvPr id="3" name="Footer Placeholder 2">
            <a:extLst>
              <a:ext uri="{FF2B5EF4-FFF2-40B4-BE49-F238E27FC236}">
                <a16:creationId xmlns:a16="http://schemas.microsoft.com/office/drawing/2014/main" id="{F0526CDC-1829-449B-44C9-35F709B293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4F7918-F55C-6432-08B6-C9B664F7F66F}"/>
              </a:ext>
            </a:extLst>
          </p:cNvPr>
          <p:cNvSpPr>
            <a:spLocks noGrp="1"/>
          </p:cNvSpPr>
          <p:nvPr>
            <p:ph type="sldNum" sz="quarter" idx="12"/>
          </p:nvPr>
        </p:nvSpPr>
        <p:spPr/>
        <p:txBody>
          <a:bodyPr/>
          <a:lstStyle/>
          <a:p>
            <a:fld id="{9FDCF71C-25AB-4FFB-AE02-DAB26C32B3DD}" type="slidenum">
              <a:rPr lang="en-US" smtClean="0"/>
              <a:t>‹#›</a:t>
            </a:fld>
            <a:endParaRPr lang="en-US"/>
          </a:p>
        </p:txBody>
      </p:sp>
    </p:spTree>
    <p:extLst>
      <p:ext uri="{BB962C8B-B14F-4D97-AF65-F5344CB8AC3E}">
        <p14:creationId xmlns:p14="http://schemas.microsoft.com/office/powerpoint/2010/main" val="1435104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F89D-C336-5FB5-BBD6-9BF79D5029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7335C8-FE78-C1CA-1F6C-AAE84BE386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4F6324-B47F-A1AF-1624-42B7310DEA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D87547-7214-41C9-904D-25FB38D042EA}"/>
              </a:ext>
            </a:extLst>
          </p:cNvPr>
          <p:cNvSpPr>
            <a:spLocks noGrp="1"/>
          </p:cNvSpPr>
          <p:nvPr>
            <p:ph type="dt" sz="half" idx="10"/>
          </p:nvPr>
        </p:nvSpPr>
        <p:spPr/>
        <p:txBody>
          <a:bodyPr/>
          <a:lstStyle/>
          <a:p>
            <a:fld id="{7CFF2D4B-D4DC-4F75-85F1-58C88D3F91E1}" type="datetimeFigureOut">
              <a:rPr lang="en-US" smtClean="0"/>
              <a:t>11/30/2022</a:t>
            </a:fld>
            <a:endParaRPr lang="en-US"/>
          </a:p>
        </p:txBody>
      </p:sp>
      <p:sp>
        <p:nvSpPr>
          <p:cNvPr id="6" name="Footer Placeholder 5">
            <a:extLst>
              <a:ext uri="{FF2B5EF4-FFF2-40B4-BE49-F238E27FC236}">
                <a16:creationId xmlns:a16="http://schemas.microsoft.com/office/drawing/2014/main" id="{63F0D618-2E3C-7CD2-2AC5-43887606DA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8F4BDC-10A8-4AFA-F98E-57A60D45F700}"/>
              </a:ext>
            </a:extLst>
          </p:cNvPr>
          <p:cNvSpPr>
            <a:spLocks noGrp="1"/>
          </p:cNvSpPr>
          <p:nvPr>
            <p:ph type="sldNum" sz="quarter" idx="12"/>
          </p:nvPr>
        </p:nvSpPr>
        <p:spPr/>
        <p:txBody>
          <a:bodyPr/>
          <a:lstStyle/>
          <a:p>
            <a:fld id="{9FDCF71C-25AB-4FFB-AE02-DAB26C32B3DD}" type="slidenum">
              <a:rPr lang="en-US" smtClean="0"/>
              <a:t>‹#›</a:t>
            </a:fld>
            <a:endParaRPr lang="en-US"/>
          </a:p>
        </p:txBody>
      </p:sp>
    </p:spTree>
    <p:extLst>
      <p:ext uri="{BB962C8B-B14F-4D97-AF65-F5344CB8AC3E}">
        <p14:creationId xmlns:p14="http://schemas.microsoft.com/office/powerpoint/2010/main" val="132430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95121-1E31-D610-1AC1-B136CAA311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62C0F2-01B5-A86A-67B6-90048F69AE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82C536-92CF-F239-C633-52AC2C1F12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A78A9-812D-6F59-07D7-52DB9E39F1D2}"/>
              </a:ext>
            </a:extLst>
          </p:cNvPr>
          <p:cNvSpPr>
            <a:spLocks noGrp="1"/>
          </p:cNvSpPr>
          <p:nvPr>
            <p:ph type="dt" sz="half" idx="10"/>
          </p:nvPr>
        </p:nvSpPr>
        <p:spPr/>
        <p:txBody>
          <a:bodyPr/>
          <a:lstStyle/>
          <a:p>
            <a:fld id="{7CFF2D4B-D4DC-4F75-85F1-58C88D3F91E1}" type="datetimeFigureOut">
              <a:rPr lang="en-US" smtClean="0"/>
              <a:t>11/30/2022</a:t>
            </a:fld>
            <a:endParaRPr lang="en-US"/>
          </a:p>
        </p:txBody>
      </p:sp>
      <p:sp>
        <p:nvSpPr>
          <p:cNvPr id="6" name="Footer Placeholder 5">
            <a:extLst>
              <a:ext uri="{FF2B5EF4-FFF2-40B4-BE49-F238E27FC236}">
                <a16:creationId xmlns:a16="http://schemas.microsoft.com/office/drawing/2014/main" id="{E58858D8-53FB-1022-57B9-2904387C0F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DB7922-2F94-3FBC-1DAB-7FEA98FFD002}"/>
              </a:ext>
            </a:extLst>
          </p:cNvPr>
          <p:cNvSpPr>
            <a:spLocks noGrp="1"/>
          </p:cNvSpPr>
          <p:nvPr>
            <p:ph type="sldNum" sz="quarter" idx="12"/>
          </p:nvPr>
        </p:nvSpPr>
        <p:spPr/>
        <p:txBody>
          <a:bodyPr/>
          <a:lstStyle/>
          <a:p>
            <a:fld id="{9FDCF71C-25AB-4FFB-AE02-DAB26C32B3DD}" type="slidenum">
              <a:rPr lang="en-US" smtClean="0"/>
              <a:t>‹#›</a:t>
            </a:fld>
            <a:endParaRPr lang="en-US"/>
          </a:p>
        </p:txBody>
      </p:sp>
    </p:spTree>
    <p:extLst>
      <p:ext uri="{BB962C8B-B14F-4D97-AF65-F5344CB8AC3E}">
        <p14:creationId xmlns:p14="http://schemas.microsoft.com/office/powerpoint/2010/main" val="112826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281F56-B0D8-AFB8-E563-124974EBB2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FAED8B-9ED6-F957-F2DF-68C4BBE2FC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7500D0-4466-8182-7CEE-A1D19B24FF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F2D4B-D4DC-4F75-85F1-58C88D3F91E1}" type="datetimeFigureOut">
              <a:rPr lang="en-US" smtClean="0"/>
              <a:t>11/30/2022</a:t>
            </a:fld>
            <a:endParaRPr lang="en-US"/>
          </a:p>
        </p:txBody>
      </p:sp>
      <p:sp>
        <p:nvSpPr>
          <p:cNvPr id="5" name="Footer Placeholder 4">
            <a:extLst>
              <a:ext uri="{FF2B5EF4-FFF2-40B4-BE49-F238E27FC236}">
                <a16:creationId xmlns:a16="http://schemas.microsoft.com/office/drawing/2014/main" id="{28D92B47-F2D2-A030-F8C8-0DCF761A2E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058A75-31CC-A629-E5AB-7113A255B4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CF71C-25AB-4FFB-AE02-DAB26C32B3DD}" type="slidenum">
              <a:rPr lang="en-US" smtClean="0"/>
              <a:t>‹#›</a:t>
            </a:fld>
            <a:endParaRPr lang="en-US"/>
          </a:p>
        </p:txBody>
      </p:sp>
    </p:spTree>
    <p:extLst>
      <p:ext uri="{BB962C8B-B14F-4D97-AF65-F5344CB8AC3E}">
        <p14:creationId xmlns:p14="http://schemas.microsoft.com/office/powerpoint/2010/main" val="1701558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203F0-92EF-9276-CA0B-A7753AA2B799}"/>
              </a:ext>
            </a:extLst>
          </p:cNvPr>
          <p:cNvSpPr>
            <a:spLocks noGrp="1"/>
          </p:cNvSpPr>
          <p:nvPr>
            <p:ph type="title"/>
          </p:nvPr>
        </p:nvSpPr>
        <p:spPr>
          <a:xfrm>
            <a:off x="748300" y="411956"/>
            <a:ext cx="5495108" cy="2275774"/>
          </a:xfrm>
        </p:spPr>
        <p:txBody>
          <a:bodyPr vert="horz" lIns="91440" tIns="45720" rIns="91440" bIns="45720" rtlCol="0">
            <a:normAutofit fontScale="90000"/>
          </a:bodyPr>
          <a:lstStyle/>
          <a:p>
            <a:r>
              <a:rPr lang="en-US" sz="3700" kern="1200" dirty="0">
                <a:latin typeface="Amasis MT Pro" panose="02040504050005020304" pitchFamily="18" charset="0"/>
              </a:rPr>
              <a:t>Simulation of Photomultiplier Tube (PMT) </a:t>
            </a:r>
            <a:r>
              <a:rPr lang="en-US" sz="3700" kern="1200" dirty="0" err="1">
                <a:latin typeface="Amasis MT Pro" panose="02040504050005020304" pitchFamily="18" charset="0"/>
              </a:rPr>
              <a:t>Afterpulsing</a:t>
            </a:r>
            <a:br>
              <a:rPr lang="en-US" sz="3700" kern="1200" dirty="0">
                <a:latin typeface="Amasis MT Pro" panose="02040504050005020304" pitchFamily="18" charset="0"/>
              </a:rPr>
            </a:br>
            <a:br>
              <a:rPr lang="en-US" sz="3700" kern="1200" dirty="0">
                <a:latin typeface="Amasis MT Pro" panose="02040504050005020304" pitchFamily="18" charset="0"/>
              </a:rPr>
            </a:br>
            <a:r>
              <a:rPr lang="en-US" sz="3700" kern="1200" dirty="0">
                <a:latin typeface="Amasis MT Pro" panose="02040504050005020304" pitchFamily="18" charset="0"/>
              </a:rPr>
              <a:t>Author: Ashley Rincon</a:t>
            </a:r>
          </a:p>
        </p:txBody>
      </p:sp>
      <p:pic>
        <p:nvPicPr>
          <p:cNvPr id="9" name="Content Placeholder 8" descr="A picture containing indoor&#10;&#10;Description automatically generated">
            <a:extLst>
              <a:ext uri="{FF2B5EF4-FFF2-40B4-BE49-F238E27FC236}">
                <a16:creationId xmlns:a16="http://schemas.microsoft.com/office/drawing/2014/main" id="{0A11A691-D8DC-358C-E2BB-3CAF4E1F7F1E}"/>
              </a:ext>
            </a:extLst>
          </p:cNvPr>
          <p:cNvPicPr>
            <a:picLocks noChangeAspect="1"/>
          </p:cNvPicPr>
          <p:nvPr/>
        </p:nvPicPr>
        <p:blipFill rotWithShape="1">
          <a:blip r:embed="rId2">
            <a:extLst>
              <a:ext uri="{28A0092B-C50C-407E-A947-70E740481C1C}">
                <a14:useLocalDpi xmlns:a14="http://schemas.microsoft.com/office/drawing/2010/main" val="0"/>
              </a:ext>
            </a:extLst>
          </a:blip>
          <a:srcRect t="6399"/>
          <a:stretch/>
        </p:blipFill>
        <p:spPr>
          <a:xfrm>
            <a:off x="6696891" y="10"/>
            <a:ext cx="5495109" cy="6857990"/>
          </a:xfrm>
          <a:prstGeom prst="rect">
            <a:avLst/>
          </a:prstGeom>
        </p:spPr>
      </p:pic>
      <p:sp>
        <p:nvSpPr>
          <p:cNvPr id="3" name="Arrow: Down 2">
            <a:extLst>
              <a:ext uri="{FF2B5EF4-FFF2-40B4-BE49-F238E27FC236}">
                <a16:creationId xmlns:a16="http://schemas.microsoft.com/office/drawing/2014/main" id="{FEC92F1C-424D-116D-73CA-C61FE589BDA8}"/>
              </a:ext>
            </a:extLst>
          </p:cNvPr>
          <p:cNvSpPr/>
          <p:nvPr/>
        </p:nvSpPr>
        <p:spPr>
          <a:xfrm rot="17136893">
            <a:off x="7221894" y="5421086"/>
            <a:ext cx="961053" cy="133427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42">
            <a:extLst>
              <a:ext uri="{FF2B5EF4-FFF2-40B4-BE49-F238E27FC236}">
                <a16:creationId xmlns:a16="http://schemas.microsoft.com/office/drawing/2014/main" id="{B84FF5BA-2DA3-CF7C-4AED-2660D4A0F018}"/>
              </a:ext>
            </a:extLst>
          </p:cNvPr>
          <p:cNvSpPr>
            <a:spLocks noGrp="1"/>
          </p:cNvSpPr>
          <p:nvPr>
            <p:ph idx="1"/>
          </p:nvPr>
        </p:nvSpPr>
        <p:spPr>
          <a:xfrm>
            <a:off x="635756" y="2742769"/>
            <a:ext cx="5154168" cy="2641600"/>
          </a:xfrm>
        </p:spPr>
        <p:txBody>
          <a:bodyPr anchor="t">
            <a:normAutofit/>
          </a:bodyPr>
          <a:lstStyle/>
          <a:p>
            <a:r>
              <a:rPr lang="en-US" sz="2200" dirty="0"/>
              <a:t>LED photoelectron source releases photons that interact with electrons on the surface, that translates to pulses of electricity</a:t>
            </a:r>
          </a:p>
          <a:p>
            <a:r>
              <a:rPr lang="en-US" sz="2200" dirty="0"/>
              <a:t>The internal vacuum is imperfect, so residual gasses can get ionized in this process that result in additional “</a:t>
            </a:r>
            <a:r>
              <a:rPr lang="en-US" sz="2200" dirty="0" err="1"/>
              <a:t>afterpulses</a:t>
            </a:r>
            <a:r>
              <a:rPr lang="en-US" sz="2200" dirty="0"/>
              <a:t>”</a:t>
            </a:r>
          </a:p>
        </p:txBody>
      </p:sp>
    </p:spTree>
    <p:extLst>
      <p:ext uri="{BB962C8B-B14F-4D97-AF65-F5344CB8AC3E}">
        <p14:creationId xmlns:p14="http://schemas.microsoft.com/office/powerpoint/2010/main" val="536066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iagram&#10;&#10;Description automatically generated">
            <a:extLst>
              <a:ext uri="{FF2B5EF4-FFF2-40B4-BE49-F238E27FC236}">
                <a16:creationId xmlns:a16="http://schemas.microsoft.com/office/drawing/2014/main" id="{12F740CD-12FA-9E0C-5655-3A0B65307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819" y="2827938"/>
            <a:ext cx="4946078" cy="3721486"/>
          </a:xfrm>
          <a:prstGeom prst="rect">
            <a:avLst/>
          </a:prstGeom>
        </p:spPr>
      </p:pic>
      <p:sp>
        <p:nvSpPr>
          <p:cNvPr id="7" name="TextBox 6">
            <a:extLst>
              <a:ext uri="{FF2B5EF4-FFF2-40B4-BE49-F238E27FC236}">
                <a16:creationId xmlns:a16="http://schemas.microsoft.com/office/drawing/2014/main" id="{5D1FFBCB-427D-6458-965C-8EEC2007CF7E}"/>
              </a:ext>
            </a:extLst>
          </p:cNvPr>
          <p:cNvSpPr txBox="1"/>
          <p:nvPr/>
        </p:nvSpPr>
        <p:spPr>
          <a:xfrm>
            <a:off x="1378203" y="2458606"/>
            <a:ext cx="3464410" cy="369332"/>
          </a:xfrm>
          <a:prstGeom prst="rect">
            <a:avLst/>
          </a:prstGeom>
          <a:noFill/>
        </p:spPr>
        <p:txBody>
          <a:bodyPr wrap="none" rtlCol="0">
            <a:spAutoFit/>
          </a:bodyPr>
          <a:lstStyle/>
          <a:p>
            <a:r>
              <a:rPr lang="en-US" dirty="0">
                <a:latin typeface="Amasis MT Pro" panose="02040504050005020304" pitchFamily="18" charset="0"/>
              </a:rPr>
              <a:t>Actual acquired data from the lab</a:t>
            </a:r>
          </a:p>
        </p:txBody>
      </p:sp>
      <p:sp>
        <p:nvSpPr>
          <p:cNvPr id="8" name="TextBox 7">
            <a:extLst>
              <a:ext uri="{FF2B5EF4-FFF2-40B4-BE49-F238E27FC236}">
                <a16:creationId xmlns:a16="http://schemas.microsoft.com/office/drawing/2014/main" id="{AED33EF2-611D-97ED-BACA-E3293A7F108E}"/>
              </a:ext>
            </a:extLst>
          </p:cNvPr>
          <p:cNvSpPr txBox="1"/>
          <p:nvPr/>
        </p:nvSpPr>
        <p:spPr>
          <a:xfrm>
            <a:off x="6199833" y="2458606"/>
            <a:ext cx="5992167" cy="369332"/>
          </a:xfrm>
          <a:prstGeom prst="rect">
            <a:avLst/>
          </a:prstGeom>
          <a:noFill/>
        </p:spPr>
        <p:txBody>
          <a:bodyPr wrap="square" rtlCol="0">
            <a:spAutoFit/>
          </a:bodyPr>
          <a:lstStyle/>
          <a:p>
            <a:r>
              <a:rPr lang="en-US" dirty="0">
                <a:latin typeface="Amasis MT Pro" panose="02040504050005020304" pitchFamily="18" charset="0"/>
              </a:rPr>
              <a:t>Simulated Data (time intervals displayed differently)</a:t>
            </a:r>
          </a:p>
        </p:txBody>
      </p:sp>
      <p:sp>
        <p:nvSpPr>
          <p:cNvPr id="5" name="TextBox 4">
            <a:extLst>
              <a:ext uri="{FF2B5EF4-FFF2-40B4-BE49-F238E27FC236}">
                <a16:creationId xmlns:a16="http://schemas.microsoft.com/office/drawing/2014/main" id="{A624517F-44A3-B824-DC76-9CAF3671BC1E}"/>
              </a:ext>
            </a:extLst>
          </p:cNvPr>
          <p:cNvSpPr txBox="1"/>
          <p:nvPr/>
        </p:nvSpPr>
        <p:spPr>
          <a:xfrm>
            <a:off x="569819" y="353961"/>
            <a:ext cx="10255497" cy="2031325"/>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Amasis MT Pro" panose="02040504050005020304" pitchFamily="18" charset="0"/>
              </a:rPr>
              <a:t>This is a simulation of the </a:t>
            </a:r>
            <a:r>
              <a:rPr lang="en-US" sz="1800" dirty="0" err="1">
                <a:latin typeface="Amasis MT Pro" panose="02040504050005020304" pitchFamily="18" charset="0"/>
              </a:rPr>
              <a:t>afterpulsing</a:t>
            </a:r>
            <a:r>
              <a:rPr lang="en-US" sz="1800" dirty="0">
                <a:latin typeface="Amasis MT Pro" panose="02040504050005020304" pitchFamily="18" charset="0"/>
              </a:rPr>
              <a:t> effect within PMT tubes. Technically, a simulation of this nature could be used to help quantify and predict error in particularly sensitive PMT testing results when measuring low-level signals.</a:t>
            </a:r>
          </a:p>
          <a:p>
            <a:pPr marL="285750" indent="-285750">
              <a:buFont typeface="Arial" panose="020B0604020202020204" pitchFamily="34" charset="0"/>
              <a:buChar char="•"/>
            </a:pPr>
            <a:r>
              <a:rPr lang="en-US" sz="1800" dirty="0">
                <a:latin typeface="Amasis MT Pro" panose="02040504050005020304" pitchFamily="18" charset="0"/>
              </a:rPr>
              <a:t>This simulation is based on </a:t>
            </a:r>
            <a:r>
              <a:rPr lang="en-US" dirty="0">
                <a:latin typeface="Amasis MT Pro" panose="02040504050005020304" pitchFamily="18" charset="0"/>
              </a:rPr>
              <a:t>generating many </a:t>
            </a:r>
            <a:r>
              <a:rPr lang="en-US" sz="1800" dirty="0">
                <a:latin typeface="Amasis MT Pro" panose="02040504050005020304" pitchFamily="18" charset="0"/>
              </a:rPr>
              <a:t>random values to simulate the probability of </a:t>
            </a:r>
            <a:r>
              <a:rPr lang="en-US" sz="1800" dirty="0" err="1">
                <a:latin typeface="Amasis MT Pro" panose="02040504050005020304" pitchFamily="18" charset="0"/>
              </a:rPr>
              <a:t>afterpulsing</a:t>
            </a:r>
            <a:r>
              <a:rPr lang="en-US" sz="1800" dirty="0">
                <a:latin typeface="Amasis MT Pro" panose="02040504050005020304" pitchFamily="18" charset="0"/>
              </a:rPr>
              <a:t> events. Each time you run the code it generates a waveform that may or may not include </a:t>
            </a:r>
            <a:r>
              <a:rPr lang="en-US" sz="1800" dirty="0" err="1">
                <a:latin typeface="Amasis MT Pro" panose="02040504050005020304" pitchFamily="18" charset="0"/>
              </a:rPr>
              <a:t>afterpulses</a:t>
            </a:r>
            <a:r>
              <a:rPr lang="en-US" sz="1800" dirty="0">
                <a:latin typeface="Amasis MT Pro" panose="02040504050005020304" pitchFamily="18" charset="0"/>
              </a:rPr>
              <a:t> based on coded probabilities</a:t>
            </a:r>
            <a:br>
              <a:rPr lang="en-US" sz="1800" dirty="0">
                <a:latin typeface="Amasis MT Pro" panose="02040504050005020304" pitchFamily="18" charset="0"/>
              </a:rPr>
            </a:br>
            <a:endParaRPr lang="en-US" dirty="0"/>
          </a:p>
        </p:txBody>
      </p:sp>
      <p:pic>
        <p:nvPicPr>
          <p:cNvPr id="2050" name="Picture 2">
            <a:extLst>
              <a:ext uri="{FF2B5EF4-FFF2-40B4-BE49-F238E27FC236}">
                <a16:creationId xmlns:a16="http://schemas.microsoft.com/office/drawing/2014/main" id="{739163ED-46FB-3BC3-A0F9-EE592082C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868" y="3104937"/>
            <a:ext cx="5388292" cy="3629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57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3DF2-ABD2-E541-8423-4E14C30B1284}"/>
              </a:ext>
            </a:extLst>
          </p:cNvPr>
          <p:cNvSpPr>
            <a:spLocks noGrp="1"/>
          </p:cNvSpPr>
          <p:nvPr>
            <p:ph type="title"/>
          </p:nvPr>
        </p:nvSpPr>
        <p:spPr>
          <a:xfrm>
            <a:off x="0" y="18255"/>
            <a:ext cx="10515600" cy="662782"/>
          </a:xfrm>
        </p:spPr>
        <p:txBody>
          <a:bodyPr>
            <a:normAutofit/>
          </a:bodyPr>
          <a:lstStyle/>
          <a:p>
            <a:r>
              <a:rPr lang="en-US" sz="3600" dirty="0">
                <a:latin typeface="Amasis MT Pro" panose="02040504050005020304" pitchFamily="18" charset="0"/>
              </a:rPr>
              <a:t>Variable Data</a:t>
            </a:r>
          </a:p>
        </p:txBody>
      </p:sp>
      <p:sp>
        <p:nvSpPr>
          <p:cNvPr id="3" name="Content Placeholder 2">
            <a:extLst>
              <a:ext uri="{FF2B5EF4-FFF2-40B4-BE49-F238E27FC236}">
                <a16:creationId xmlns:a16="http://schemas.microsoft.com/office/drawing/2014/main" id="{8578C254-8233-AEB8-F3BE-9040CB65F829}"/>
              </a:ext>
            </a:extLst>
          </p:cNvPr>
          <p:cNvSpPr>
            <a:spLocks noGrp="1"/>
          </p:cNvSpPr>
          <p:nvPr>
            <p:ph idx="1"/>
          </p:nvPr>
        </p:nvSpPr>
        <p:spPr>
          <a:xfrm>
            <a:off x="0" y="699293"/>
            <a:ext cx="7284573" cy="6158707"/>
          </a:xfrm>
        </p:spPr>
        <p:txBody>
          <a:bodyPr>
            <a:normAutofit fontScale="92500" lnSpcReduction="10000"/>
          </a:bodyPr>
          <a:lstStyle/>
          <a:p>
            <a:r>
              <a:rPr lang="en-US" sz="2400" dirty="0">
                <a:latin typeface="Amasis MT Pro" panose="02040504050005020304" pitchFamily="18" charset="0"/>
              </a:rPr>
              <a:t>While I still have a little work to do to acquire more accurate probability and timing data, these are based on only a few test cases, and this can easily be adjusted. These values also vary by PMT and would require testing for each one individually to acquire these probabilities.</a:t>
            </a:r>
          </a:p>
          <a:p>
            <a:endParaRPr lang="en-US" sz="2400" dirty="0">
              <a:latin typeface="Amasis MT Pro" panose="02040504050005020304" pitchFamily="18" charset="0"/>
            </a:endParaRPr>
          </a:p>
          <a:p>
            <a:r>
              <a:rPr lang="en-US" sz="2400" dirty="0">
                <a:latin typeface="Amasis MT Pro" panose="02040504050005020304" pitchFamily="18" charset="0"/>
              </a:rPr>
              <a:t>Successive </a:t>
            </a:r>
            <a:r>
              <a:rPr lang="en-US" sz="2400" dirty="0" err="1">
                <a:latin typeface="Amasis MT Pro" panose="02040504050005020304" pitchFamily="18" charset="0"/>
              </a:rPr>
              <a:t>afterpulses</a:t>
            </a:r>
            <a:r>
              <a:rPr lang="en-US" sz="2400" dirty="0">
                <a:latin typeface="Amasis MT Pro" panose="02040504050005020304" pitchFamily="18" charset="0"/>
              </a:rPr>
              <a:t> might have a lower/different probability of occurring, this simulation assumes this, but affirmation of those results are in progress. (Also depending on the type and quantity of residual elements) </a:t>
            </a:r>
          </a:p>
          <a:p>
            <a:endParaRPr lang="en-US" sz="2400" dirty="0">
              <a:latin typeface="Amasis MT Pro" panose="02040504050005020304" pitchFamily="18" charset="0"/>
            </a:endParaRPr>
          </a:p>
          <a:p>
            <a:r>
              <a:rPr lang="en-US" sz="2400" dirty="0">
                <a:latin typeface="Amasis MT Pro" panose="02040504050005020304" pitchFamily="18" charset="0"/>
              </a:rPr>
              <a:t>We know the probability of any </a:t>
            </a:r>
            <a:r>
              <a:rPr lang="en-US" sz="2400" dirty="0" err="1">
                <a:latin typeface="Amasis MT Pro" panose="02040504050005020304" pitchFamily="18" charset="0"/>
              </a:rPr>
              <a:t>afterpulse</a:t>
            </a:r>
            <a:r>
              <a:rPr lang="en-US" sz="2400" dirty="0">
                <a:latin typeface="Amasis MT Pro" panose="02040504050005020304" pitchFamily="18" charset="0"/>
              </a:rPr>
              <a:t> increases with a higher main pulse charge.</a:t>
            </a:r>
          </a:p>
          <a:p>
            <a:endParaRPr lang="en-US" sz="2400" dirty="0">
              <a:latin typeface="Amasis MT Pro" panose="02040504050005020304" pitchFamily="18" charset="0"/>
            </a:endParaRPr>
          </a:p>
          <a:p>
            <a:r>
              <a:rPr lang="en-US" sz="2400" dirty="0">
                <a:latin typeface="Amasis MT Pro" panose="02040504050005020304" pitchFamily="18" charset="0"/>
              </a:rPr>
              <a:t>While the timing suggests what kind of element is present within the PMT vacuum, the exact timing can vary more than my simulation currently represents. This is possibly because of the variable distance of the element from the photocathode when ionized. </a:t>
            </a:r>
          </a:p>
          <a:p>
            <a:endParaRPr lang="en-US" sz="2400" dirty="0">
              <a:latin typeface="Amasis MT Pro" panose="02040504050005020304" pitchFamily="18" charset="0"/>
            </a:endParaRPr>
          </a:p>
        </p:txBody>
      </p:sp>
      <p:pic>
        <p:nvPicPr>
          <p:cNvPr id="5" name="Picture 4">
            <a:extLst>
              <a:ext uri="{FF2B5EF4-FFF2-40B4-BE49-F238E27FC236}">
                <a16:creationId xmlns:a16="http://schemas.microsoft.com/office/drawing/2014/main" id="{8D764EBD-6B05-235A-4B9C-CFE142D9A703}"/>
              </a:ext>
            </a:extLst>
          </p:cNvPr>
          <p:cNvPicPr>
            <a:picLocks noChangeAspect="1"/>
          </p:cNvPicPr>
          <p:nvPr/>
        </p:nvPicPr>
        <p:blipFill>
          <a:blip r:embed="rId2"/>
          <a:stretch>
            <a:fillRect/>
          </a:stretch>
        </p:blipFill>
        <p:spPr>
          <a:xfrm>
            <a:off x="7532111" y="2523621"/>
            <a:ext cx="4374259" cy="1440305"/>
          </a:xfrm>
          <a:prstGeom prst="rect">
            <a:avLst/>
          </a:prstGeom>
          <a:ln w="12700">
            <a:solidFill>
              <a:schemeClr val="tx1"/>
            </a:solidFill>
          </a:ln>
        </p:spPr>
      </p:pic>
    </p:spTree>
    <p:extLst>
      <p:ext uri="{BB962C8B-B14F-4D97-AF65-F5344CB8AC3E}">
        <p14:creationId xmlns:p14="http://schemas.microsoft.com/office/powerpoint/2010/main" val="2130984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8A8D-CA9B-A1F7-23F0-9654135D0610}"/>
              </a:ext>
            </a:extLst>
          </p:cNvPr>
          <p:cNvSpPr>
            <a:spLocks noGrp="1"/>
          </p:cNvSpPr>
          <p:nvPr>
            <p:ph type="title"/>
          </p:nvPr>
        </p:nvSpPr>
        <p:spPr>
          <a:xfrm>
            <a:off x="0" y="0"/>
            <a:ext cx="10515600" cy="1325563"/>
          </a:xfrm>
        </p:spPr>
        <p:txBody>
          <a:bodyPr/>
          <a:lstStyle/>
          <a:p>
            <a:r>
              <a:rPr lang="en-US" dirty="0">
                <a:latin typeface="Amasis MT Pro" panose="02040504050005020304" pitchFamily="18" charset="0"/>
              </a:rPr>
              <a:t>Methods</a:t>
            </a:r>
          </a:p>
        </p:txBody>
      </p:sp>
      <p:sp>
        <p:nvSpPr>
          <p:cNvPr id="3" name="Content Placeholder 2">
            <a:extLst>
              <a:ext uri="{FF2B5EF4-FFF2-40B4-BE49-F238E27FC236}">
                <a16:creationId xmlns:a16="http://schemas.microsoft.com/office/drawing/2014/main" id="{D63B8B74-36E9-7ED1-86B7-71B756ABA05D}"/>
              </a:ext>
            </a:extLst>
          </p:cNvPr>
          <p:cNvSpPr>
            <a:spLocks noGrp="1"/>
          </p:cNvSpPr>
          <p:nvPr>
            <p:ph idx="1"/>
          </p:nvPr>
        </p:nvSpPr>
        <p:spPr>
          <a:xfrm>
            <a:off x="228240" y="1412241"/>
            <a:ext cx="6883760" cy="3464560"/>
          </a:xfrm>
        </p:spPr>
        <p:txBody>
          <a:bodyPr>
            <a:normAutofit/>
          </a:bodyPr>
          <a:lstStyle/>
          <a:p>
            <a:r>
              <a:rPr lang="en-US" sz="2400" dirty="0">
                <a:latin typeface="Amasis MT Pro" panose="02040504050005020304" pitchFamily="18" charset="0"/>
              </a:rPr>
              <a:t>First, I made the “background” noise, accounting for a number of potential sources.</a:t>
            </a:r>
          </a:p>
          <a:p>
            <a:r>
              <a:rPr lang="en-US" sz="2400" dirty="0">
                <a:latin typeface="Amasis MT Pro" panose="02040504050005020304" pitchFamily="18" charset="0"/>
              </a:rPr>
              <a:t>Created using random numbers to replicate the calculated probability and limited the amplitude to what we usually see in the lab</a:t>
            </a:r>
          </a:p>
          <a:p>
            <a:endParaRPr lang="en-US" sz="2400" dirty="0">
              <a:latin typeface="Amasis MT Pro" panose="02040504050005020304" pitchFamily="18" charset="0"/>
            </a:endParaRPr>
          </a:p>
        </p:txBody>
      </p:sp>
      <p:pic>
        <p:nvPicPr>
          <p:cNvPr id="8" name="Picture 7">
            <a:extLst>
              <a:ext uri="{FF2B5EF4-FFF2-40B4-BE49-F238E27FC236}">
                <a16:creationId xmlns:a16="http://schemas.microsoft.com/office/drawing/2014/main" id="{EEE0F597-61ED-C7D0-B3FE-C41753075538}"/>
              </a:ext>
            </a:extLst>
          </p:cNvPr>
          <p:cNvPicPr>
            <a:picLocks noChangeAspect="1"/>
          </p:cNvPicPr>
          <p:nvPr/>
        </p:nvPicPr>
        <p:blipFill>
          <a:blip r:embed="rId2"/>
          <a:stretch>
            <a:fillRect/>
          </a:stretch>
        </p:blipFill>
        <p:spPr>
          <a:xfrm>
            <a:off x="951122" y="3837058"/>
            <a:ext cx="6160878" cy="2386494"/>
          </a:xfrm>
          <a:prstGeom prst="rect">
            <a:avLst/>
          </a:prstGeom>
          <a:ln w="12700">
            <a:solidFill>
              <a:schemeClr val="tx1"/>
            </a:solidFill>
          </a:ln>
        </p:spPr>
      </p:pic>
      <p:pic>
        <p:nvPicPr>
          <p:cNvPr id="10" name="Picture 9">
            <a:extLst>
              <a:ext uri="{FF2B5EF4-FFF2-40B4-BE49-F238E27FC236}">
                <a16:creationId xmlns:a16="http://schemas.microsoft.com/office/drawing/2014/main" id="{EB62BD88-2707-F09F-CAA6-0D6971E29781}"/>
              </a:ext>
            </a:extLst>
          </p:cNvPr>
          <p:cNvPicPr>
            <a:picLocks noChangeAspect="1"/>
          </p:cNvPicPr>
          <p:nvPr/>
        </p:nvPicPr>
        <p:blipFill>
          <a:blip r:embed="rId3"/>
          <a:stretch>
            <a:fillRect/>
          </a:stretch>
        </p:blipFill>
        <p:spPr>
          <a:xfrm>
            <a:off x="7738571" y="3447558"/>
            <a:ext cx="4225189" cy="3165495"/>
          </a:xfrm>
          <a:prstGeom prst="rect">
            <a:avLst/>
          </a:prstGeom>
          <a:ln w="12700">
            <a:solidFill>
              <a:schemeClr val="tx1"/>
            </a:solidFill>
          </a:ln>
        </p:spPr>
      </p:pic>
      <p:pic>
        <p:nvPicPr>
          <p:cNvPr id="12" name="Picture 11" descr="A picture containing text, music&#10;&#10;Description automatically generated">
            <a:extLst>
              <a:ext uri="{FF2B5EF4-FFF2-40B4-BE49-F238E27FC236}">
                <a16:creationId xmlns:a16="http://schemas.microsoft.com/office/drawing/2014/main" id="{0EF542D4-8453-7AB7-A313-E205C4A1D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8571" y="166300"/>
            <a:ext cx="4225189" cy="3244142"/>
          </a:xfrm>
          <a:prstGeom prst="rect">
            <a:avLst/>
          </a:prstGeom>
          <a:ln w="12700">
            <a:solidFill>
              <a:schemeClr val="tx1"/>
            </a:solidFill>
          </a:ln>
        </p:spPr>
      </p:pic>
      <p:sp>
        <p:nvSpPr>
          <p:cNvPr id="13" name="TextBox 12">
            <a:extLst>
              <a:ext uri="{FF2B5EF4-FFF2-40B4-BE49-F238E27FC236}">
                <a16:creationId xmlns:a16="http://schemas.microsoft.com/office/drawing/2014/main" id="{589097B6-FB7D-E28C-9577-BF047439DE69}"/>
              </a:ext>
            </a:extLst>
          </p:cNvPr>
          <p:cNvSpPr txBox="1"/>
          <p:nvPr/>
        </p:nvSpPr>
        <p:spPr>
          <a:xfrm>
            <a:off x="7738571" y="129184"/>
            <a:ext cx="1441420" cy="369332"/>
          </a:xfrm>
          <a:prstGeom prst="rect">
            <a:avLst/>
          </a:prstGeom>
          <a:noFill/>
        </p:spPr>
        <p:txBody>
          <a:bodyPr wrap="none" rtlCol="0">
            <a:spAutoFit/>
          </a:bodyPr>
          <a:lstStyle/>
          <a:p>
            <a:r>
              <a:rPr lang="en-US" dirty="0">
                <a:latin typeface="Amasis MT Pro" panose="02040504050005020304" pitchFamily="18" charset="0"/>
              </a:rPr>
              <a:t>(Actual data)</a:t>
            </a:r>
          </a:p>
        </p:txBody>
      </p:sp>
    </p:spTree>
    <p:extLst>
      <p:ext uri="{BB962C8B-B14F-4D97-AF65-F5344CB8AC3E}">
        <p14:creationId xmlns:p14="http://schemas.microsoft.com/office/powerpoint/2010/main" val="3726271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9521-C869-6B36-2CD2-C2C986F6E73C}"/>
              </a:ext>
            </a:extLst>
          </p:cNvPr>
          <p:cNvSpPr>
            <a:spLocks noGrp="1"/>
          </p:cNvSpPr>
          <p:nvPr>
            <p:ph type="title"/>
          </p:nvPr>
        </p:nvSpPr>
        <p:spPr/>
        <p:txBody>
          <a:bodyPr/>
          <a:lstStyle/>
          <a:p>
            <a:r>
              <a:rPr lang="en-US" dirty="0">
                <a:latin typeface="Amasis MT Pro" panose="02040504050005020304" pitchFamily="18" charset="0"/>
              </a:rPr>
              <a:t>Methods, continued</a:t>
            </a:r>
          </a:p>
        </p:txBody>
      </p:sp>
      <p:sp>
        <p:nvSpPr>
          <p:cNvPr id="3" name="Content Placeholder 2">
            <a:extLst>
              <a:ext uri="{FF2B5EF4-FFF2-40B4-BE49-F238E27FC236}">
                <a16:creationId xmlns:a16="http://schemas.microsoft.com/office/drawing/2014/main" id="{FCB60033-1388-870E-E2B8-795F47A0FD3B}"/>
              </a:ext>
            </a:extLst>
          </p:cNvPr>
          <p:cNvSpPr>
            <a:spLocks noGrp="1"/>
          </p:cNvSpPr>
          <p:nvPr>
            <p:ph idx="1"/>
          </p:nvPr>
        </p:nvSpPr>
        <p:spPr>
          <a:xfrm>
            <a:off x="838200" y="1825625"/>
            <a:ext cx="5090652" cy="4351338"/>
          </a:xfrm>
        </p:spPr>
        <p:txBody>
          <a:bodyPr/>
          <a:lstStyle/>
          <a:p>
            <a:r>
              <a:rPr lang="en-US" sz="2800" dirty="0">
                <a:latin typeface="Amasis MT Pro" panose="02040504050005020304" pitchFamily="18" charset="0"/>
              </a:rPr>
              <a:t>Then, I implemented the main pulse and </a:t>
            </a:r>
            <a:r>
              <a:rPr lang="en-US" sz="2800" dirty="0" err="1">
                <a:latin typeface="Amasis MT Pro" panose="02040504050005020304" pitchFamily="18" charset="0"/>
              </a:rPr>
              <a:t>afterpulses</a:t>
            </a:r>
            <a:r>
              <a:rPr lang="en-US" sz="2800" dirty="0">
                <a:latin typeface="Amasis MT Pro" panose="02040504050005020304" pitchFamily="18" charset="0"/>
              </a:rPr>
              <a:t>, using more random numbers, and limiting thresholds to address occurrence probability, and a generalized amplitude variance</a:t>
            </a:r>
          </a:p>
          <a:p>
            <a:endParaRPr lang="en-US" dirty="0">
              <a:latin typeface="Amasis MT Pro" panose="02040504050005020304" pitchFamily="18" charset="0"/>
            </a:endParaRPr>
          </a:p>
        </p:txBody>
      </p:sp>
      <p:pic>
        <p:nvPicPr>
          <p:cNvPr id="7" name="Picture 6">
            <a:extLst>
              <a:ext uri="{FF2B5EF4-FFF2-40B4-BE49-F238E27FC236}">
                <a16:creationId xmlns:a16="http://schemas.microsoft.com/office/drawing/2014/main" id="{ACA00477-4A04-CA18-CC77-BC397437942D}"/>
              </a:ext>
            </a:extLst>
          </p:cNvPr>
          <p:cNvPicPr>
            <a:picLocks noChangeAspect="1"/>
          </p:cNvPicPr>
          <p:nvPr/>
        </p:nvPicPr>
        <p:blipFill>
          <a:blip r:embed="rId2"/>
          <a:stretch>
            <a:fillRect/>
          </a:stretch>
        </p:blipFill>
        <p:spPr>
          <a:xfrm>
            <a:off x="6175105" y="273086"/>
            <a:ext cx="5632835" cy="3343874"/>
          </a:xfrm>
          <a:prstGeom prst="rect">
            <a:avLst/>
          </a:prstGeom>
          <a:ln w="12700">
            <a:solidFill>
              <a:schemeClr val="tx1"/>
            </a:solidFill>
          </a:ln>
        </p:spPr>
      </p:pic>
      <p:pic>
        <p:nvPicPr>
          <p:cNvPr id="9" name="Picture 8" descr="Chart, histogram&#10;&#10;Description automatically generated">
            <a:extLst>
              <a:ext uri="{FF2B5EF4-FFF2-40B4-BE49-F238E27FC236}">
                <a16:creationId xmlns:a16="http://schemas.microsoft.com/office/drawing/2014/main" id="{9C07688C-C7AC-988E-9767-CDB3F45A6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9891" y="3801038"/>
            <a:ext cx="3687965" cy="2783876"/>
          </a:xfrm>
          <a:prstGeom prst="rect">
            <a:avLst/>
          </a:prstGeom>
        </p:spPr>
      </p:pic>
    </p:spTree>
    <p:extLst>
      <p:ext uri="{BB962C8B-B14F-4D97-AF65-F5344CB8AC3E}">
        <p14:creationId xmlns:p14="http://schemas.microsoft.com/office/powerpoint/2010/main" val="212796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F247D9-DC51-AEC4-0001-A086310154E1}"/>
              </a:ext>
            </a:extLst>
          </p:cNvPr>
          <p:cNvSpPr txBox="1"/>
          <p:nvPr/>
        </p:nvSpPr>
        <p:spPr>
          <a:xfrm>
            <a:off x="2005782" y="2156184"/>
            <a:ext cx="4090218" cy="307777"/>
          </a:xfrm>
          <a:prstGeom prst="rect">
            <a:avLst/>
          </a:prstGeom>
          <a:noFill/>
        </p:spPr>
        <p:txBody>
          <a:bodyPr wrap="square" rtlCol="0">
            <a:spAutoFit/>
          </a:bodyPr>
          <a:lstStyle/>
          <a:p>
            <a:r>
              <a:rPr lang="en-US" sz="1400" dirty="0">
                <a:solidFill>
                  <a:schemeClr val="bg2">
                    <a:lumMod val="25000"/>
                  </a:schemeClr>
                </a:solidFill>
              </a:rPr>
              <a:t>Main pulse of 280 mV charge: ~175 photons collected</a:t>
            </a:r>
          </a:p>
        </p:txBody>
      </p:sp>
      <p:pic>
        <p:nvPicPr>
          <p:cNvPr id="6" name="animation1">
            <a:hlinkClick r:id="" action="ppaction://media"/>
            <a:extLst>
              <a:ext uri="{FF2B5EF4-FFF2-40B4-BE49-F238E27FC236}">
                <a16:creationId xmlns:a16="http://schemas.microsoft.com/office/drawing/2014/main" id="{A16D8593-585B-ACF2-ABD9-2FCEB5473064}"/>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38200" y="2028825"/>
            <a:ext cx="10515600" cy="3943350"/>
          </a:xfrm>
        </p:spPr>
      </p:pic>
      <p:sp>
        <p:nvSpPr>
          <p:cNvPr id="5" name="Rectangle 4">
            <a:extLst>
              <a:ext uri="{FF2B5EF4-FFF2-40B4-BE49-F238E27FC236}">
                <a16:creationId xmlns:a16="http://schemas.microsoft.com/office/drawing/2014/main" id="{A0580F09-445C-AA1C-6692-6ABA9BC18986}"/>
              </a:ext>
            </a:extLst>
          </p:cNvPr>
          <p:cNvSpPr/>
          <p:nvPr/>
        </p:nvSpPr>
        <p:spPr>
          <a:xfrm>
            <a:off x="838200" y="2028825"/>
            <a:ext cx="10515600" cy="39433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9EC416F-1A38-CCF3-BF89-384AA3C60563}"/>
              </a:ext>
            </a:extLst>
          </p:cNvPr>
          <p:cNvSpPr txBox="1">
            <a:spLocks/>
          </p:cNvSpPr>
          <p:nvPr/>
        </p:nvSpPr>
        <p:spPr>
          <a:xfrm>
            <a:off x="404844" y="367030"/>
            <a:ext cx="1161189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Amplitude of the light pulse at each array interval was normalized and the radius of the circle was scaled with respect to it, representing it as a pulse of “light.” There aren’t enough photons to actually be able to see with our eyes. This is also technically a slowed down version of ~ 500 microseconds</a:t>
            </a:r>
          </a:p>
        </p:txBody>
      </p:sp>
    </p:spTree>
    <p:extLst>
      <p:ext uri="{BB962C8B-B14F-4D97-AF65-F5344CB8AC3E}">
        <p14:creationId xmlns:p14="http://schemas.microsoft.com/office/powerpoint/2010/main" val="159846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3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F247D9-DC51-AEC4-0001-A086310154E1}"/>
              </a:ext>
            </a:extLst>
          </p:cNvPr>
          <p:cNvSpPr txBox="1"/>
          <p:nvPr/>
        </p:nvSpPr>
        <p:spPr>
          <a:xfrm>
            <a:off x="2005782" y="2156184"/>
            <a:ext cx="4090218" cy="307777"/>
          </a:xfrm>
          <a:prstGeom prst="rect">
            <a:avLst/>
          </a:prstGeom>
          <a:noFill/>
        </p:spPr>
        <p:txBody>
          <a:bodyPr wrap="square" rtlCol="0">
            <a:spAutoFit/>
          </a:bodyPr>
          <a:lstStyle/>
          <a:p>
            <a:r>
              <a:rPr lang="en-US" sz="1400" dirty="0">
                <a:solidFill>
                  <a:schemeClr val="bg2">
                    <a:lumMod val="25000"/>
                  </a:schemeClr>
                </a:solidFill>
              </a:rPr>
              <a:t>Main pulse of 280 mV charge: ~175 photons collected</a:t>
            </a:r>
          </a:p>
        </p:txBody>
      </p:sp>
      <p:pic>
        <p:nvPicPr>
          <p:cNvPr id="7" name="animation2">
            <a:hlinkClick r:id="" action="ppaction://media"/>
            <a:extLst>
              <a:ext uri="{FF2B5EF4-FFF2-40B4-BE49-F238E27FC236}">
                <a16:creationId xmlns:a16="http://schemas.microsoft.com/office/drawing/2014/main" id="{31434438-8245-4C34-3CD4-0D2554D96F1F}"/>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38200" y="2028825"/>
            <a:ext cx="10515600" cy="3943350"/>
          </a:xfrm>
        </p:spPr>
      </p:pic>
      <p:sp>
        <p:nvSpPr>
          <p:cNvPr id="5" name="Rectangle 4">
            <a:extLst>
              <a:ext uri="{FF2B5EF4-FFF2-40B4-BE49-F238E27FC236}">
                <a16:creationId xmlns:a16="http://schemas.microsoft.com/office/drawing/2014/main" id="{A0580F09-445C-AA1C-6692-6ABA9BC18986}"/>
              </a:ext>
            </a:extLst>
          </p:cNvPr>
          <p:cNvSpPr/>
          <p:nvPr/>
        </p:nvSpPr>
        <p:spPr>
          <a:xfrm>
            <a:off x="828040" y="2018665"/>
            <a:ext cx="10515600" cy="39433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CF06B0C3-E316-38F7-EE58-29CCA84338E1}"/>
              </a:ext>
            </a:extLst>
          </p:cNvPr>
          <p:cNvSpPr>
            <a:spLocks noGrp="1"/>
          </p:cNvSpPr>
          <p:nvPr>
            <p:ph type="title"/>
          </p:nvPr>
        </p:nvSpPr>
        <p:spPr>
          <a:xfrm>
            <a:off x="838199" y="365125"/>
            <a:ext cx="10612121" cy="1325563"/>
          </a:xfrm>
        </p:spPr>
        <p:txBody>
          <a:bodyPr>
            <a:noAutofit/>
          </a:bodyPr>
          <a:lstStyle/>
          <a:p>
            <a:pPr algn="ctr"/>
            <a:r>
              <a:rPr lang="en-US" sz="2800" dirty="0"/>
              <a:t>Same thing</a:t>
            </a:r>
          </a:p>
        </p:txBody>
      </p:sp>
    </p:spTree>
    <p:extLst>
      <p:ext uri="{BB962C8B-B14F-4D97-AF65-F5344CB8AC3E}">
        <p14:creationId xmlns:p14="http://schemas.microsoft.com/office/powerpoint/2010/main" val="332102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33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458</Words>
  <Application>Microsoft Office PowerPoint</Application>
  <PresentationFormat>Widescreen</PresentationFormat>
  <Paragraphs>25</Paragraphs>
  <Slides>7</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Amasis MT Pro</vt:lpstr>
      <vt:lpstr>Arial</vt:lpstr>
      <vt:lpstr>Calibri</vt:lpstr>
      <vt:lpstr>Calibri Light</vt:lpstr>
      <vt:lpstr>Office Theme</vt:lpstr>
      <vt:lpstr>Simulation of Photomultiplier Tube (PMT) Afterpulsing  Author: Ashley Rincon</vt:lpstr>
      <vt:lpstr>PowerPoint Presentation</vt:lpstr>
      <vt:lpstr>Variable Data</vt:lpstr>
      <vt:lpstr>Methods</vt:lpstr>
      <vt:lpstr>Methods, continued</vt:lpstr>
      <vt:lpstr>PowerPoint Presentation</vt:lpstr>
      <vt:lpstr>Same thing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 of Photomultiplier Tube (PMT) Afterpulsing  Author: Ashley Rincon</dc:title>
  <dc:creator>Nova Rincon</dc:creator>
  <cp:lastModifiedBy>Nova Rincon</cp:lastModifiedBy>
  <cp:revision>22</cp:revision>
  <dcterms:created xsi:type="dcterms:W3CDTF">2022-11-28T04:28:05Z</dcterms:created>
  <dcterms:modified xsi:type="dcterms:W3CDTF">2022-11-30T19:45:58Z</dcterms:modified>
</cp:coreProperties>
</file>