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</p:sldIdLst>
  <p:sldSz cy="5143500" cx="9144000"/>
  <p:notesSz cx="6858000" cy="9144000"/>
  <p:embeddedFontLst>
    <p:embeddedFont>
      <p:font typeface="Arapey"/>
      <p:regular r:id="rId9"/>
      <p:italic r:id="rId1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10" Type="http://schemas.openxmlformats.org/officeDocument/2006/relationships/font" Target="fonts/Arapey-italic.fntdata"/><Relationship Id="rId9" Type="http://schemas.openxmlformats.org/officeDocument/2006/relationships/font" Target="fonts/Arapey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a525d4c1ec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a525d4c1ec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a58868b81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a58868b81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1" Type="http://schemas.openxmlformats.org/officeDocument/2006/relationships/image" Target="../media/image13.gif"/><Relationship Id="rId10" Type="http://schemas.openxmlformats.org/officeDocument/2006/relationships/image" Target="../media/image12.gif"/><Relationship Id="rId12" Type="http://schemas.openxmlformats.org/officeDocument/2006/relationships/image" Target="../media/image14.gif"/><Relationship Id="rId9" Type="http://schemas.openxmlformats.org/officeDocument/2006/relationships/image" Target="../media/image10.gif"/><Relationship Id="rId5" Type="http://schemas.openxmlformats.org/officeDocument/2006/relationships/image" Target="../media/image2.png"/><Relationship Id="rId6" Type="http://schemas.openxmlformats.org/officeDocument/2006/relationships/image" Target="../media/image4.png"/><Relationship Id="rId7" Type="http://schemas.openxmlformats.org/officeDocument/2006/relationships/image" Target="../media/image6.png"/><Relationship Id="rId8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152400"/>
            <a:ext cx="3946800" cy="303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4800">
                <a:latin typeface="Arapey"/>
                <a:ea typeface="Arapey"/>
                <a:cs typeface="Arapey"/>
                <a:sym typeface="Arapey"/>
              </a:rPr>
              <a:t>EPS 109:</a:t>
            </a:r>
            <a:endParaRPr b="1" i="1" sz="4800">
              <a:latin typeface="Arapey"/>
              <a:ea typeface="Arapey"/>
              <a:cs typeface="Arapey"/>
              <a:sym typeface="Arape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Arapey"/>
                <a:ea typeface="Arapey"/>
                <a:cs typeface="Arapey"/>
                <a:sym typeface="Arapey"/>
              </a:rPr>
              <a:t>Analyzing Colors in Chanel’s Spring Haute Couture</a:t>
            </a:r>
            <a:endParaRPr sz="4000">
              <a:latin typeface="Arapey"/>
              <a:ea typeface="Arapey"/>
              <a:cs typeface="Arapey"/>
              <a:sym typeface="Arapey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3495275"/>
            <a:ext cx="3946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apey"/>
                <a:ea typeface="Arapey"/>
                <a:cs typeface="Arapey"/>
                <a:sym typeface="Arapey"/>
              </a:rPr>
              <a:t>Abigail Delgado</a:t>
            </a:r>
            <a:endParaRPr>
              <a:latin typeface="Arapey"/>
              <a:ea typeface="Arapey"/>
              <a:cs typeface="Arapey"/>
              <a:sym typeface="Arapey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0904" y="152400"/>
            <a:ext cx="4580695" cy="3039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b="0" l="5347" r="0" t="0"/>
          <a:stretch/>
        </p:blipFill>
        <p:spPr>
          <a:xfrm>
            <a:off x="4410901" y="3344425"/>
            <a:ext cx="2349849" cy="164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 rotWithShape="1">
          <a:blip r:embed="rId5">
            <a:alphaModFix/>
          </a:blip>
          <a:srcRect b="0" l="0" r="10249" t="0"/>
          <a:stretch/>
        </p:blipFill>
        <p:spPr>
          <a:xfrm>
            <a:off x="6764425" y="3344425"/>
            <a:ext cx="2227174" cy="1646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311700" y="201975"/>
            <a:ext cx="5112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00">
                <a:latin typeface="Arapey"/>
                <a:ea typeface="Arapey"/>
                <a:cs typeface="Arapey"/>
                <a:sym typeface="Arapey"/>
              </a:rPr>
              <a:t>Topic and Methods</a:t>
            </a:r>
            <a:endParaRPr sz="2400">
              <a:latin typeface="Arapey"/>
              <a:ea typeface="Arapey"/>
              <a:cs typeface="Arapey"/>
              <a:sym typeface="Arapey"/>
            </a:endParaRPr>
          </a:p>
        </p:txBody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311700" y="774675"/>
            <a:ext cx="5112000" cy="223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Arapey"/>
                <a:ea typeface="Arapey"/>
                <a:cs typeface="Arapey"/>
                <a:sym typeface="Arapey"/>
              </a:rPr>
              <a:t>I used color quantization and image processing to analyze </a:t>
            </a:r>
            <a:r>
              <a:rPr lang="en">
                <a:solidFill>
                  <a:schemeClr val="accent2"/>
                </a:solidFill>
                <a:latin typeface="Arapey"/>
                <a:ea typeface="Arapey"/>
                <a:cs typeface="Arapey"/>
                <a:sym typeface="Arapey"/>
              </a:rPr>
              <a:t>hundreds</a:t>
            </a:r>
            <a:r>
              <a:rPr lang="en">
                <a:solidFill>
                  <a:schemeClr val="accent2"/>
                </a:solidFill>
                <a:latin typeface="Arapey"/>
                <a:ea typeface="Arapey"/>
                <a:cs typeface="Arapey"/>
                <a:sym typeface="Arapey"/>
              </a:rPr>
              <a:t> </a:t>
            </a:r>
            <a:r>
              <a:rPr lang="en">
                <a:solidFill>
                  <a:schemeClr val="accent2"/>
                </a:solidFill>
                <a:latin typeface="Arapey"/>
                <a:ea typeface="Arapey"/>
                <a:cs typeface="Arapey"/>
                <a:sym typeface="Arapey"/>
              </a:rPr>
              <a:t>of </a:t>
            </a:r>
            <a:r>
              <a:rPr lang="en">
                <a:solidFill>
                  <a:schemeClr val="accent2"/>
                </a:solidFill>
                <a:latin typeface="Arapey"/>
                <a:ea typeface="Arapey"/>
                <a:cs typeface="Arapey"/>
                <a:sym typeface="Arapey"/>
              </a:rPr>
              <a:t>runway photos from Chanel’s past five spring couture collections.</a:t>
            </a:r>
            <a:endParaRPr>
              <a:solidFill>
                <a:schemeClr val="accent2"/>
              </a:solidFill>
              <a:latin typeface="Arapey"/>
              <a:ea typeface="Arapey"/>
              <a:cs typeface="Arapey"/>
              <a:sym typeface="Arapey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accent2"/>
                </a:solidFill>
                <a:latin typeface="Arapey"/>
                <a:ea typeface="Arapey"/>
                <a:cs typeface="Arapey"/>
                <a:sym typeface="Arapey"/>
              </a:rPr>
              <a:t>Using the photos RGB values, I generated color bar plot to observe </a:t>
            </a:r>
            <a:r>
              <a:rPr lang="en">
                <a:solidFill>
                  <a:schemeClr val="accent2"/>
                </a:solidFill>
                <a:latin typeface="Arapey"/>
                <a:ea typeface="Arapey"/>
                <a:cs typeface="Arapey"/>
                <a:sym typeface="Arapey"/>
              </a:rPr>
              <a:t>any</a:t>
            </a:r>
            <a:r>
              <a:rPr lang="en">
                <a:solidFill>
                  <a:schemeClr val="accent2"/>
                </a:solidFill>
                <a:latin typeface="Arapey"/>
                <a:ea typeface="Arapey"/>
                <a:cs typeface="Arapey"/>
                <a:sym typeface="Arapey"/>
              </a:rPr>
              <a:t> </a:t>
            </a:r>
            <a:r>
              <a:rPr lang="en">
                <a:solidFill>
                  <a:schemeClr val="accent2"/>
                </a:solidFill>
                <a:latin typeface="Arapey"/>
                <a:ea typeface="Arapey"/>
                <a:cs typeface="Arapey"/>
                <a:sym typeface="Arapey"/>
              </a:rPr>
              <a:t>recurring</a:t>
            </a:r>
            <a:r>
              <a:rPr lang="en">
                <a:solidFill>
                  <a:schemeClr val="accent2"/>
                </a:solidFill>
                <a:latin typeface="Arapey"/>
                <a:ea typeface="Arapey"/>
                <a:cs typeface="Arapey"/>
                <a:sym typeface="Arapey"/>
              </a:rPr>
              <a:t> trends or patterns in Chanel’s spring designs. </a:t>
            </a:r>
            <a:endParaRPr>
              <a:solidFill>
                <a:schemeClr val="accent2"/>
              </a:solidFill>
              <a:latin typeface="Arapey"/>
              <a:ea typeface="Arapey"/>
              <a:cs typeface="Arapey"/>
              <a:sym typeface="Arapey"/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5850" y="0"/>
            <a:ext cx="342815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>
            <p:ph type="title"/>
          </p:nvPr>
        </p:nvSpPr>
        <p:spPr>
          <a:xfrm>
            <a:off x="311700" y="3005175"/>
            <a:ext cx="5112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00">
                <a:latin typeface="Arapey"/>
                <a:ea typeface="Arapey"/>
                <a:cs typeface="Arapey"/>
                <a:sym typeface="Arapey"/>
              </a:rPr>
              <a:t>Challenges</a:t>
            </a:r>
            <a:endParaRPr sz="2400">
              <a:latin typeface="Arapey"/>
              <a:ea typeface="Arapey"/>
              <a:cs typeface="Arapey"/>
              <a:sym typeface="Arapey"/>
            </a:endParaRPr>
          </a:p>
        </p:txBody>
      </p:sp>
      <p:sp>
        <p:nvSpPr>
          <p:cNvPr id="67" name="Google Shape;67;p14"/>
          <p:cNvSpPr txBox="1"/>
          <p:nvPr>
            <p:ph idx="1" type="body"/>
          </p:nvPr>
        </p:nvSpPr>
        <p:spPr>
          <a:xfrm>
            <a:off x="311700" y="3577875"/>
            <a:ext cx="5112000" cy="128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apey"/>
              <a:buChar char="-"/>
            </a:pPr>
            <a:r>
              <a:rPr lang="en">
                <a:solidFill>
                  <a:schemeClr val="accent2"/>
                </a:solidFill>
                <a:latin typeface="Arapey"/>
                <a:ea typeface="Arapey"/>
                <a:cs typeface="Arapey"/>
                <a:sym typeface="Arapey"/>
              </a:rPr>
              <a:t>To filter or to not filter out colors:</a:t>
            </a:r>
            <a:endParaRPr>
              <a:solidFill>
                <a:schemeClr val="accent2"/>
              </a:solidFill>
              <a:latin typeface="Arapey"/>
              <a:ea typeface="Arapey"/>
              <a:cs typeface="Arapey"/>
              <a:sym typeface="Arapey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apey"/>
              <a:buChar char="-"/>
            </a:pPr>
            <a:r>
              <a:rPr lang="en" sz="1600">
                <a:solidFill>
                  <a:schemeClr val="accent2"/>
                </a:solidFill>
                <a:latin typeface="Arapey"/>
                <a:ea typeface="Arapey"/>
                <a:cs typeface="Arapey"/>
                <a:sym typeface="Arapey"/>
              </a:rPr>
              <a:t>Dilemma of choosing which data is “good enough” to analyze what I wanted to represent in this case</a:t>
            </a:r>
            <a:endParaRPr sz="1600">
              <a:solidFill>
                <a:schemeClr val="accent2"/>
              </a:solidFill>
              <a:latin typeface="Arapey"/>
              <a:ea typeface="Arapey"/>
              <a:cs typeface="Arapey"/>
              <a:sym typeface="Arapey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/>
        </p:nvSpPr>
        <p:spPr>
          <a:xfrm>
            <a:off x="6199375" y="2680150"/>
            <a:ext cx="27660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Arapey"/>
                <a:ea typeface="Arapey"/>
                <a:cs typeface="Arapey"/>
                <a:sym typeface="Arapey"/>
              </a:rPr>
              <a:t>From top to bottom, left to right:</a:t>
            </a:r>
            <a:endParaRPr>
              <a:solidFill>
                <a:schemeClr val="lt2"/>
              </a:solidFill>
              <a:latin typeface="Arapey"/>
              <a:ea typeface="Arapey"/>
              <a:cs typeface="Arapey"/>
              <a:sym typeface="Arape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Arapey"/>
                <a:ea typeface="Arapey"/>
                <a:cs typeface="Arapey"/>
                <a:sym typeface="Arapey"/>
              </a:rPr>
              <a:t>Chanel Spring 2023</a:t>
            </a:r>
            <a:endParaRPr>
              <a:solidFill>
                <a:schemeClr val="lt2"/>
              </a:solidFill>
              <a:latin typeface="Arapey"/>
              <a:ea typeface="Arapey"/>
              <a:cs typeface="Arapey"/>
              <a:sym typeface="Arape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Arapey"/>
                <a:ea typeface="Arapey"/>
                <a:cs typeface="Arapey"/>
                <a:sym typeface="Arapey"/>
              </a:rPr>
              <a:t>Chanel Spring 2022</a:t>
            </a:r>
            <a:endParaRPr>
              <a:solidFill>
                <a:schemeClr val="lt2"/>
              </a:solidFill>
              <a:latin typeface="Arapey"/>
              <a:ea typeface="Arapey"/>
              <a:cs typeface="Arapey"/>
              <a:sym typeface="Arape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Arapey"/>
                <a:ea typeface="Arapey"/>
                <a:cs typeface="Arapey"/>
                <a:sym typeface="Arapey"/>
              </a:rPr>
              <a:t>Chanel Spring 2020</a:t>
            </a:r>
            <a:endParaRPr>
              <a:solidFill>
                <a:schemeClr val="lt2"/>
              </a:solidFill>
              <a:latin typeface="Arapey"/>
              <a:ea typeface="Arapey"/>
              <a:cs typeface="Arapey"/>
              <a:sym typeface="Arape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Arapey"/>
                <a:ea typeface="Arapey"/>
                <a:cs typeface="Arapey"/>
                <a:sym typeface="Arapey"/>
              </a:rPr>
              <a:t>Chanel Spring 2019</a:t>
            </a:r>
            <a:endParaRPr>
              <a:solidFill>
                <a:schemeClr val="lt2"/>
              </a:solidFill>
              <a:latin typeface="Arapey"/>
              <a:ea typeface="Arapey"/>
              <a:cs typeface="Arapey"/>
              <a:sym typeface="Arape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Arapey"/>
                <a:ea typeface="Arapey"/>
                <a:cs typeface="Arapey"/>
                <a:sym typeface="Arapey"/>
              </a:rPr>
              <a:t>Chanel Spring 2018</a:t>
            </a:r>
            <a:endParaRPr>
              <a:solidFill>
                <a:schemeClr val="lt2"/>
              </a:solidFill>
              <a:latin typeface="Arapey"/>
              <a:ea typeface="Arapey"/>
              <a:cs typeface="Arapey"/>
              <a:sym typeface="Arapey"/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9427" y="3054575"/>
            <a:ext cx="742775" cy="1920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53475" y="3054575"/>
            <a:ext cx="634916" cy="1920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3940" y="4157662"/>
            <a:ext cx="1003486" cy="1920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6796712" y="4157642"/>
            <a:ext cx="578533" cy="199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75252" y="4116768"/>
            <a:ext cx="511531" cy="2074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89000" y="386563"/>
            <a:ext cx="2766000" cy="207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64900" y="386563"/>
            <a:ext cx="2766000" cy="207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13100" y="2682438"/>
            <a:ext cx="2766000" cy="207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188988" y="2682437"/>
            <a:ext cx="2766000" cy="2074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13100" y="386563"/>
            <a:ext cx="2766000" cy="20745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